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3" r:id="rId8"/>
    <p:sldId id="264" r:id="rId9"/>
    <p:sldId id="265" r:id="rId10"/>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1" d="100"/>
          <a:sy n="111" d="100"/>
        </p:scale>
        <p:origin x="456"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Noformēju LR pilsoņa / nepilsoņa pasi / eID</c:v>
                </c:pt>
                <c:pt idx="1">
                  <c:v>Saņēmu sagatavoto pasi/ personas apliecību</c:v>
                </c:pt>
                <c:pt idx="2">
                  <c:v>Noformēju ārzemnieka uzturēšanās atļaujas karti</c:v>
                </c:pt>
                <c:pt idx="3">
                  <c:v>Saņēmu ārzemnieka uzturēšanās atļaujas karti</c:v>
                </c:pt>
              </c:strCache>
            </c:strRef>
          </c:cat>
          <c:val>
            <c:numRef>
              <c:f>Sheet1!$B$2:$B$5</c:f>
              <c:numCache>
                <c:formatCode>General</c:formatCode>
                <c:ptCount val="4"/>
                <c:pt idx="0">
                  <c:v>602</c:v>
                </c:pt>
                <c:pt idx="1">
                  <c:v>235</c:v>
                </c:pt>
                <c:pt idx="2">
                  <c:v>94</c:v>
                </c:pt>
                <c:pt idx="3">
                  <c:v>89</c:v>
                </c:pt>
              </c:numCache>
            </c:numRef>
          </c:val>
          <c:extLst>
            <c:ext xmlns:c16="http://schemas.microsoft.com/office/drawing/2014/chart" uri="{C3380CC4-5D6E-409C-BE32-E72D297353CC}">
              <c16:uniqueId val="{00000000-D5FB-486B-8CF6-ECFFA121361B}"/>
            </c:ext>
          </c:extLst>
        </c:ser>
        <c:dLbls>
          <c:showLegendKey val="0"/>
          <c:showVal val="0"/>
          <c:showCatName val="0"/>
          <c:showSerName val="0"/>
          <c:showPercent val="0"/>
          <c:showBubbleSize val="0"/>
        </c:dLbls>
        <c:gapWidth val="219"/>
        <c:overlap val="-27"/>
        <c:axId val="1533267104"/>
        <c:axId val="1284728960"/>
      </c:barChart>
      <c:catAx>
        <c:axId val="153326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v-LV"/>
          </a:p>
        </c:txPr>
        <c:crossAx val="1284728960"/>
        <c:crosses val="autoZero"/>
        <c:auto val="1"/>
        <c:lblAlgn val="ctr"/>
        <c:lblOffset val="100"/>
        <c:noMultiLvlLbl val="0"/>
      </c:catAx>
      <c:valAx>
        <c:axId val="1284728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v-LV"/>
          </a:p>
        </c:txPr>
        <c:crossAx val="153326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v-LV"/>
        </a:p>
      </c:txPr>
    </c:legend>
    <c:plotVisOnly val="1"/>
    <c:dispBlanksAs val="gap"/>
    <c:showDLblsOverMax val="0"/>
  </c:chart>
  <c:spPr>
    <a:noFill/>
    <a:ln>
      <a:noFill/>
    </a:ln>
    <a:effectLst/>
  </c:spPr>
  <c:txPr>
    <a:bodyPr/>
    <a:lstStyle/>
    <a:p>
      <a:pPr>
        <a:defRPr/>
      </a:pPr>
      <a:endParaRPr lang="lv-LV"/>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spPr>
            <a:solidFill>
              <a:srgbClr val="92D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9131-41D8-BEAB-FB139DE2BA80}"/>
              </c:ext>
            </c:extLst>
          </c:dPt>
          <c:dPt>
            <c:idx val="1"/>
            <c:invertIfNegative val="0"/>
            <c:bubble3D val="0"/>
            <c:spPr>
              <a:solidFill>
                <a:srgbClr val="C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9131-41D8-BEAB-FB139DE2BA80}"/>
              </c:ext>
            </c:extLst>
          </c:dPt>
          <c:dPt>
            <c:idx val="3"/>
            <c:invertIfNegative val="0"/>
            <c:bubble3D val="0"/>
            <c:spPr>
              <a:solidFill>
                <a:srgbClr val="7030A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9131-41D8-BEAB-FB139DE2BA80}"/>
              </c:ext>
            </c:extLst>
          </c:dPt>
          <c:dPt>
            <c:idx val="4"/>
            <c:invertIfNegative val="0"/>
            <c:bubble3D val="0"/>
            <c:spPr>
              <a:solidFill>
                <a:srgbClr val="00B0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9131-41D8-BEAB-FB139DE2BA80}"/>
              </c:ext>
            </c:extLst>
          </c:dPt>
          <c:dPt>
            <c:idx val="5"/>
            <c:invertIfNegative val="0"/>
            <c:bubble3D val="0"/>
            <c:spPr>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9131-41D8-BEAB-FB139DE2BA8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'2'!$C$39:$H$39</c:f>
              <c:numCache>
                <c:formatCode>General</c:formatCode>
                <c:ptCount val="6"/>
                <c:pt idx="0">
                  <c:v>6</c:v>
                </c:pt>
                <c:pt idx="1">
                  <c:v>6</c:v>
                </c:pt>
                <c:pt idx="2">
                  <c:v>17</c:v>
                </c:pt>
                <c:pt idx="3">
                  <c:v>115</c:v>
                </c:pt>
                <c:pt idx="4">
                  <c:v>312</c:v>
                </c:pt>
                <c:pt idx="5">
                  <c:v>554</c:v>
                </c:pt>
              </c:numCache>
            </c:numRef>
          </c:val>
          <c:extLst>
            <c:ext xmlns:c16="http://schemas.microsoft.com/office/drawing/2014/chart" uri="{C3380CC4-5D6E-409C-BE32-E72D297353CC}">
              <c16:uniqueId val="{0000000A-9131-41D8-BEAB-FB139DE2BA80}"/>
            </c:ext>
          </c:extLst>
        </c:ser>
        <c:dLbls>
          <c:showLegendKey val="0"/>
          <c:showVal val="0"/>
          <c:showCatName val="0"/>
          <c:showSerName val="0"/>
          <c:showPercent val="0"/>
          <c:showBubbleSize val="0"/>
        </c:dLbls>
        <c:gapWidth val="40"/>
        <c:overlap val="-24"/>
        <c:axId val="-661851616"/>
        <c:axId val="-661859232"/>
        <c:extLst>
          <c:ext xmlns:c15="http://schemas.microsoft.com/office/drawing/2012/chart" uri="{02D57815-91ED-43cb-92C2-25804820EDAC}">
            <c15:filteredBarSeries>
              <c15: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val>
                  <c:numRef>
                    <c:extLst>
                      <c:ext uri="{02D57815-91ED-43cb-92C2-25804820EDAC}">
                        <c15:formulaRef>
                          <c15:sqref>'2'!$C$38:$H$38</c15:sqref>
                        </c15:formulaRef>
                      </c:ext>
                    </c:extLst>
                    <c:numCache>
                      <c:formatCode>General</c:formatCode>
                      <c:ptCount val="6"/>
                      <c:pt idx="0">
                        <c:v>1</c:v>
                      </c:pt>
                      <c:pt idx="1">
                        <c:v>2</c:v>
                      </c:pt>
                      <c:pt idx="2">
                        <c:v>3</c:v>
                      </c:pt>
                      <c:pt idx="3">
                        <c:v>4</c:v>
                      </c:pt>
                      <c:pt idx="4">
                        <c:v>5</c:v>
                      </c:pt>
                      <c:pt idx="5">
                        <c:v>6</c:v>
                      </c:pt>
                    </c:numCache>
                  </c:numRef>
                </c:val>
                <c:extLst>
                  <c:ext xmlns:c16="http://schemas.microsoft.com/office/drawing/2014/chart" uri="{C3380CC4-5D6E-409C-BE32-E72D297353CC}">
                    <c16:uniqueId val="{0000000B-9131-41D8-BEAB-FB139DE2BA80}"/>
                  </c:ext>
                </c:extLst>
              </c15:ser>
            </c15:filteredBarSeries>
          </c:ext>
        </c:extLst>
      </c:barChart>
      <c:catAx>
        <c:axId val="-661851616"/>
        <c:scaling>
          <c:orientation val="minMax"/>
        </c:scaling>
        <c:delete val="0"/>
        <c:axPos val="b"/>
        <c:majorTickMark val="cross"/>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661859232"/>
        <c:crosses val="autoZero"/>
        <c:auto val="1"/>
        <c:lblAlgn val="ctr"/>
        <c:lblOffset val="100"/>
        <c:noMultiLvlLbl val="0"/>
      </c:catAx>
      <c:valAx>
        <c:axId val="-661859232"/>
        <c:scaling>
          <c:orientation val="minMax"/>
        </c:scaling>
        <c:delete val="1"/>
        <c:axPos val="l"/>
        <c:numFmt formatCode="General" sourceLinked="1"/>
        <c:majorTickMark val="none"/>
        <c:minorTickMark val="none"/>
        <c:tickLblPos val="nextTo"/>
        <c:crossAx val="-6618516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lv-LV"/>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6841733254366632"/>
          <c:y val="0.13316718587746626"/>
          <c:w val="0.62072507525854681"/>
          <c:h val="0.77044756968538264"/>
        </c:manualLayout>
      </c:layout>
      <c:barChart>
        <c:barDir val="bar"/>
        <c:grouping val="stacked"/>
        <c:varyColors val="0"/>
        <c:ser>
          <c:idx val="0"/>
          <c:order val="0"/>
          <c:tx>
            <c:strRef>
              <c:f>'3 skaitl'!$N$3</c:f>
              <c:strCache>
                <c:ptCount val="1"/>
                <c:pt idx="0">
                  <c:v>1</c:v>
                </c:pt>
              </c:strCache>
            </c:strRef>
          </c:tx>
          <c:spPr>
            <a:gradFill rotWithShape="1">
              <a:gsLst>
                <a:gs pos="0">
                  <a:schemeClr val="accent5">
                    <a:shade val="47000"/>
                    <a:shade val="51000"/>
                    <a:satMod val="130000"/>
                  </a:schemeClr>
                </a:gs>
                <a:gs pos="80000">
                  <a:schemeClr val="accent5">
                    <a:shade val="47000"/>
                    <a:shade val="93000"/>
                    <a:satMod val="130000"/>
                  </a:schemeClr>
                </a:gs>
                <a:gs pos="100000">
                  <a:schemeClr val="accent5">
                    <a:shade val="47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 skaitl'!$M$3:$M$10</c:f>
              <c:strCache>
                <c:ptCount val="7"/>
                <c:pt idx="0">
                  <c:v>3.1. PMLP teritoriālo nodaļu skaits</c:v>
                </c:pt>
                <c:pt idx="1">
                  <c:v>3.2. Telpu iekārtojums</c:v>
                </c:pt>
                <c:pt idx="2">
                  <c:v>3.3. Telpu pieejamība personām ar kustību traucējumiem</c:v>
                </c:pt>
                <c:pt idx="3">
                  <c:v>3.4. Iespēja pierakstīties pakalpojuma saņemšanai</c:v>
                </c:pt>
                <c:pt idx="4">
                  <c:v>3.5. Darba laiks</c:v>
                </c:pt>
                <c:pt idx="5">
                  <c:v>3.6. Pakalpojuma cena</c:v>
                </c:pt>
                <c:pt idx="6">
                  <c:v>3.7. Pakalpojuma saņemšanas termiņi</c:v>
                </c:pt>
              </c:strCache>
            </c:strRef>
          </c:cat>
          <c:val>
            <c:numRef>
              <c:f>'3 skaitl'!$N$3:$N$10</c:f>
              <c:numCache>
                <c:formatCode>General</c:formatCode>
                <c:ptCount val="7"/>
                <c:pt idx="0">
                  <c:v>127</c:v>
                </c:pt>
                <c:pt idx="1">
                  <c:v>40</c:v>
                </c:pt>
                <c:pt idx="2">
                  <c:v>37</c:v>
                </c:pt>
                <c:pt idx="3">
                  <c:v>273</c:v>
                </c:pt>
                <c:pt idx="4">
                  <c:v>121</c:v>
                </c:pt>
                <c:pt idx="5">
                  <c:v>64</c:v>
                </c:pt>
                <c:pt idx="6">
                  <c:v>101</c:v>
                </c:pt>
              </c:numCache>
            </c:numRef>
          </c:val>
          <c:extLst>
            <c:ext xmlns:c16="http://schemas.microsoft.com/office/drawing/2014/chart" uri="{C3380CC4-5D6E-409C-BE32-E72D297353CC}">
              <c16:uniqueId val="{00000000-F159-4654-B612-6541FCC5BA96}"/>
            </c:ext>
          </c:extLst>
        </c:ser>
        <c:ser>
          <c:idx val="1"/>
          <c:order val="1"/>
          <c:tx>
            <c:strRef>
              <c:f>'3 skaitl'!$O$3</c:f>
              <c:strCache>
                <c:ptCount val="1"/>
                <c:pt idx="0">
                  <c:v>2</c:v>
                </c:pt>
              </c:strCache>
            </c:strRef>
          </c:tx>
          <c:spPr>
            <a:gradFill rotWithShape="1">
              <a:gsLst>
                <a:gs pos="0">
                  <a:schemeClr val="accent5">
                    <a:shade val="65000"/>
                    <a:shade val="51000"/>
                    <a:satMod val="130000"/>
                  </a:schemeClr>
                </a:gs>
                <a:gs pos="80000">
                  <a:schemeClr val="accent5">
                    <a:shade val="65000"/>
                    <a:shade val="93000"/>
                    <a:satMod val="130000"/>
                  </a:schemeClr>
                </a:gs>
                <a:gs pos="100000">
                  <a:schemeClr val="accent5">
                    <a:shade val="65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 skaitl'!$M$3:$M$10</c:f>
              <c:strCache>
                <c:ptCount val="7"/>
                <c:pt idx="0">
                  <c:v>3.1. PMLP teritoriālo nodaļu skaits</c:v>
                </c:pt>
                <c:pt idx="1">
                  <c:v>3.2. Telpu iekārtojums</c:v>
                </c:pt>
                <c:pt idx="2">
                  <c:v>3.3. Telpu pieejamība personām ar kustību traucējumiem</c:v>
                </c:pt>
                <c:pt idx="3">
                  <c:v>3.4. Iespēja pierakstīties pakalpojuma saņemšanai</c:v>
                </c:pt>
                <c:pt idx="4">
                  <c:v>3.5. Darba laiks</c:v>
                </c:pt>
                <c:pt idx="5">
                  <c:v>3.6. Pakalpojuma cena</c:v>
                </c:pt>
                <c:pt idx="6">
                  <c:v>3.7. Pakalpojuma saņemšanas termiņi</c:v>
                </c:pt>
              </c:strCache>
            </c:strRef>
          </c:cat>
          <c:val>
            <c:numRef>
              <c:f>'3 skaitl'!$O$3:$O$10</c:f>
              <c:numCache>
                <c:formatCode>General</c:formatCode>
                <c:ptCount val="7"/>
                <c:pt idx="0">
                  <c:v>68</c:v>
                </c:pt>
                <c:pt idx="1">
                  <c:v>37</c:v>
                </c:pt>
                <c:pt idx="2">
                  <c:v>72</c:v>
                </c:pt>
                <c:pt idx="3">
                  <c:v>131</c:v>
                </c:pt>
                <c:pt idx="4">
                  <c:v>224</c:v>
                </c:pt>
                <c:pt idx="5">
                  <c:v>118</c:v>
                </c:pt>
                <c:pt idx="6">
                  <c:v>113</c:v>
                </c:pt>
              </c:numCache>
            </c:numRef>
          </c:val>
          <c:extLst>
            <c:ext xmlns:c16="http://schemas.microsoft.com/office/drawing/2014/chart" uri="{C3380CC4-5D6E-409C-BE32-E72D297353CC}">
              <c16:uniqueId val="{00000001-F159-4654-B612-6541FCC5BA96}"/>
            </c:ext>
          </c:extLst>
        </c:ser>
        <c:ser>
          <c:idx val="2"/>
          <c:order val="2"/>
          <c:tx>
            <c:strRef>
              <c:f>'3 skaitl'!$P$3</c:f>
              <c:strCache>
                <c:ptCount val="1"/>
                <c:pt idx="0">
                  <c:v>3</c:v>
                </c:pt>
              </c:strCache>
            </c:strRef>
          </c:tx>
          <c:spPr>
            <a:gradFill rotWithShape="1">
              <a:gsLst>
                <a:gs pos="0">
                  <a:schemeClr val="accent5">
                    <a:shade val="82000"/>
                    <a:shade val="51000"/>
                    <a:satMod val="130000"/>
                  </a:schemeClr>
                </a:gs>
                <a:gs pos="80000">
                  <a:schemeClr val="accent5">
                    <a:shade val="82000"/>
                    <a:shade val="93000"/>
                    <a:satMod val="130000"/>
                  </a:schemeClr>
                </a:gs>
                <a:gs pos="100000">
                  <a:schemeClr val="accent5">
                    <a:shade val="82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 skaitl'!$M$3:$M$10</c:f>
              <c:strCache>
                <c:ptCount val="7"/>
                <c:pt idx="0">
                  <c:v>3.1. PMLP teritoriālo nodaļu skaits</c:v>
                </c:pt>
                <c:pt idx="1">
                  <c:v>3.2. Telpu iekārtojums</c:v>
                </c:pt>
                <c:pt idx="2">
                  <c:v>3.3. Telpu pieejamība personām ar kustību traucējumiem</c:v>
                </c:pt>
                <c:pt idx="3">
                  <c:v>3.4. Iespēja pierakstīties pakalpojuma saņemšanai</c:v>
                </c:pt>
                <c:pt idx="4">
                  <c:v>3.5. Darba laiks</c:v>
                </c:pt>
                <c:pt idx="5">
                  <c:v>3.6. Pakalpojuma cena</c:v>
                </c:pt>
                <c:pt idx="6">
                  <c:v>3.7. Pakalpojuma saņemšanas termiņi</c:v>
                </c:pt>
              </c:strCache>
            </c:strRef>
          </c:cat>
          <c:val>
            <c:numRef>
              <c:f>'3 skaitl'!$P$3:$P$10</c:f>
              <c:numCache>
                <c:formatCode>General</c:formatCode>
                <c:ptCount val="7"/>
                <c:pt idx="0">
                  <c:v>93</c:v>
                </c:pt>
                <c:pt idx="1">
                  <c:v>47</c:v>
                </c:pt>
                <c:pt idx="2">
                  <c:v>81</c:v>
                </c:pt>
                <c:pt idx="3">
                  <c:v>97</c:v>
                </c:pt>
                <c:pt idx="4">
                  <c:v>156</c:v>
                </c:pt>
                <c:pt idx="5">
                  <c:v>162</c:v>
                </c:pt>
                <c:pt idx="6">
                  <c:v>127</c:v>
                </c:pt>
              </c:numCache>
            </c:numRef>
          </c:val>
          <c:extLst>
            <c:ext xmlns:c16="http://schemas.microsoft.com/office/drawing/2014/chart" uri="{C3380CC4-5D6E-409C-BE32-E72D297353CC}">
              <c16:uniqueId val="{00000002-F159-4654-B612-6541FCC5BA96}"/>
            </c:ext>
          </c:extLst>
        </c:ser>
        <c:ser>
          <c:idx val="3"/>
          <c:order val="3"/>
          <c:tx>
            <c:strRef>
              <c:f>'3 skaitl'!$Q$3</c:f>
              <c:strCache>
                <c:ptCount val="1"/>
                <c:pt idx="0">
                  <c:v>4</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 skaitl'!$M$3:$M$10</c:f>
              <c:strCache>
                <c:ptCount val="7"/>
                <c:pt idx="0">
                  <c:v>3.1. PMLP teritoriālo nodaļu skaits</c:v>
                </c:pt>
                <c:pt idx="1">
                  <c:v>3.2. Telpu iekārtojums</c:v>
                </c:pt>
                <c:pt idx="2">
                  <c:v>3.3. Telpu pieejamība personām ar kustību traucējumiem</c:v>
                </c:pt>
                <c:pt idx="3">
                  <c:v>3.4. Iespēja pierakstīties pakalpojuma saņemšanai</c:v>
                </c:pt>
                <c:pt idx="4">
                  <c:v>3.5. Darba laiks</c:v>
                </c:pt>
                <c:pt idx="5">
                  <c:v>3.6. Pakalpojuma cena</c:v>
                </c:pt>
                <c:pt idx="6">
                  <c:v>3.7. Pakalpojuma saņemšanas termiņi</c:v>
                </c:pt>
              </c:strCache>
            </c:strRef>
          </c:cat>
          <c:val>
            <c:numRef>
              <c:f>'3 skaitl'!$Q$3:$Q$10</c:f>
              <c:numCache>
                <c:formatCode>General</c:formatCode>
                <c:ptCount val="7"/>
                <c:pt idx="0">
                  <c:v>101</c:v>
                </c:pt>
                <c:pt idx="1">
                  <c:v>94</c:v>
                </c:pt>
                <c:pt idx="2">
                  <c:v>95</c:v>
                </c:pt>
                <c:pt idx="3">
                  <c:v>107</c:v>
                </c:pt>
                <c:pt idx="4">
                  <c:v>107</c:v>
                </c:pt>
                <c:pt idx="5">
                  <c:v>120</c:v>
                </c:pt>
                <c:pt idx="6">
                  <c:v>139</c:v>
                </c:pt>
              </c:numCache>
            </c:numRef>
          </c:val>
          <c:extLst>
            <c:ext xmlns:c16="http://schemas.microsoft.com/office/drawing/2014/chart" uri="{C3380CC4-5D6E-409C-BE32-E72D297353CC}">
              <c16:uniqueId val="{00000003-F159-4654-B612-6541FCC5BA96}"/>
            </c:ext>
          </c:extLst>
        </c:ser>
        <c:ser>
          <c:idx val="4"/>
          <c:order val="4"/>
          <c:tx>
            <c:strRef>
              <c:f>'3 skaitl'!$R$3</c:f>
              <c:strCache>
                <c:ptCount val="1"/>
                <c:pt idx="0">
                  <c:v>5</c:v>
                </c:pt>
              </c:strCache>
            </c:strRef>
          </c:tx>
          <c:spPr>
            <a:gradFill rotWithShape="1">
              <a:gsLst>
                <a:gs pos="0">
                  <a:schemeClr val="accent5">
                    <a:tint val="83000"/>
                    <a:shade val="51000"/>
                    <a:satMod val="130000"/>
                  </a:schemeClr>
                </a:gs>
                <a:gs pos="80000">
                  <a:schemeClr val="accent5">
                    <a:tint val="83000"/>
                    <a:shade val="93000"/>
                    <a:satMod val="130000"/>
                  </a:schemeClr>
                </a:gs>
                <a:gs pos="100000">
                  <a:schemeClr val="accent5">
                    <a:tint val="83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 skaitl'!$M$3:$M$10</c:f>
              <c:strCache>
                <c:ptCount val="7"/>
                <c:pt idx="0">
                  <c:v>3.1. PMLP teritoriālo nodaļu skaits</c:v>
                </c:pt>
                <c:pt idx="1">
                  <c:v>3.2. Telpu iekārtojums</c:v>
                </c:pt>
                <c:pt idx="2">
                  <c:v>3.3. Telpu pieejamība personām ar kustību traucējumiem</c:v>
                </c:pt>
                <c:pt idx="3">
                  <c:v>3.4. Iespēja pierakstīties pakalpojuma saņemšanai</c:v>
                </c:pt>
                <c:pt idx="4">
                  <c:v>3.5. Darba laiks</c:v>
                </c:pt>
                <c:pt idx="5">
                  <c:v>3.6. Pakalpojuma cena</c:v>
                </c:pt>
                <c:pt idx="6">
                  <c:v>3.7. Pakalpojuma saņemšanas termiņi</c:v>
                </c:pt>
              </c:strCache>
            </c:strRef>
          </c:cat>
          <c:val>
            <c:numRef>
              <c:f>'3 skaitl'!$R$3:$R$10</c:f>
              <c:numCache>
                <c:formatCode>General</c:formatCode>
                <c:ptCount val="7"/>
                <c:pt idx="0">
                  <c:v>132</c:v>
                </c:pt>
                <c:pt idx="1">
                  <c:v>108</c:v>
                </c:pt>
                <c:pt idx="2">
                  <c:v>165</c:v>
                </c:pt>
                <c:pt idx="3">
                  <c:v>71</c:v>
                </c:pt>
                <c:pt idx="4">
                  <c:v>73</c:v>
                </c:pt>
                <c:pt idx="5">
                  <c:v>118</c:v>
                </c:pt>
                <c:pt idx="6">
                  <c:v>96</c:v>
                </c:pt>
              </c:numCache>
            </c:numRef>
          </c:val>
          <c:extLst>
            <c:ext xmlns:c16="http://schemas.microsoft.com/office/drawing/2014/chart" uri="{C3380CC4-5D6E-409C-BE32-E72D297353CC}">
              <c16:uniqueId val="{00000004-F159-4654-B612-6541FCC5BA96}"/>
            </c:ext>
          </c:extLst>
        </c:ser>
        <c:ser>
          <c:idx val="5"/>
          <c:order val="5"/>
          <c:tx>
            <c:strRef>
              <c:f>'3 skaitl'!$S$3</c:f>
              <c:strCache>
                <c:ptCount val="1"/>
                <c:pt idx="0">
                  <c:v>6</c:v>
                </c:pt>
              </c:strCache>
            </c:strRef>
          </c:tx>
          <c:spPr>
            <a:gradFill rotWithShape="1">
              <a:gsLst>
                <a:gs pos="0">
                  <a:schemeClr val="accent5">
                    <a:tint val="65000"/>
                    <a:shade val="51000"/>
                    <a:satMod val="130000"/>
                  </a:schemeClr>
                </a:gs>
                <a:gs pos="80000">
                  <a:schemeClr val="accent5">
                    <a:tint val="65000"/>
                    <a:shade val="93000"/>
                    <a:satMod val="130000"/>
                  </a:schemeClr>
                </a:gs>
                <a:gs pos="100000">
                  <a:schemeClr val="accent5">
                    <a:tint val="65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 skaitl'!$M$3:$M$10</c:f>
              <c:strCache>
                <c:ptCount val="7"/>
                <c:pt idx="0">
                  <c:v>3.1. PMLP teritoriālo nodaļu skaits</c:v>
                </c:pt>
                <c:pt idx="1">
                  <c:v>3.2. Telpu iekārtojums</c:v>
                </c:pt>
                <c:pt idx="2">
                  <c:v>3.3. Telpu pieejamība personām ar kustību traucējumiem</c:v>
                </c:pt>
                <c:pt idx="3">
                  <c:v>3.4. Iespēja pierakstīties pakalpojuma saņemšanai</c:v>
                </c:pt>
                <c:pt idx="4">
                  <c:v>3.5. Darba laiks</c:v>
                </c:pt>
                <c:pt idx="5">
                  <c:v>3.6. Pakalpojuma cena</c:v>
                </c:pt>
                <c:pt idx="6">
                  <c:v>3.7. Pakalpojuma saņemšanas termiņi</c:v>
                </c:pt>
              </c:strCache>
            </c:strRef>
          </c:cat>
          <c:val>
            <c:numRef>
              <c:f>'3 skaitl'!$S$3:$S$10</c:f>
              <c:numCache>
                <c:formatCode>General</c:formatCode>
                <c:ptCount val="7"/>
                <c:pt idx="0">
                  <c:v>118</c:v>
                </c:pt>
                <c:pt idx="1">
                  <c:v>212</c:v>
                </c:pt>
                <c:pt idx="2">
                  <c:v>144</c:v>
                </c:pt>
                <c:pt idx="3">
                  <c:v>39</c:v>
                </c:pt>
                <c:pt idx="4">
                  <c:v>49</c:v>
                </c:pt>
                <c:pt idx="5">
                  <c:v>106</c:v>
                </c:pt>
                <c:pt idx="6">
                  <c:v>95</c:v>
                </c:pt>
              </c:numCache>
            </c:numRef>
          </c:val>
          <c:extLst>
            <c:ext xmlns:c16="http://schemas.microsoft.com/office/drawing/2014/chart" uri="{C3380CC4-5D6E-409C-BE32-E72D297353CC}">
              <c16:uniqueId val="{00000005-F159-4654-B612-6541FCC5BA96}"/>
            </c:ext>
          </c:extLst>
        </c:ser>
        <c:ser>
          <c:idx val="6"/>
          <c:order val="6"/>
          <c:tx>
            <c:strRef>
              <c:f>'3 skaitl'!$T$3</c:f>
              <c:strCache>
                <c:ptCount val="1"/>
                <c:pt idx="0">
                  <c:v>7</c:v>
                </c:pt>
              </c:strCache>
            </c:strRef>
          </c:tx>
          <c:spPr>
            <a:gradFill rotWithShape="1">
              <a:gsLst>
                <a:gs pos="0">
                  <a:schemeClr val="accent5">
                    <a:tint val="48000"/>
                    <a:shade val="51000"/>
                    <a:satMod val="130000"/>
                  </a:schemeClr>
                </a:gs>
                <a:gs pos="80000">
                  <a:schemeClr val="accent5">
                    <a:tint val="48000"/>
                    <a:shade val="93000"/>
                    <a:satMod val="130000"/>
                  </a:schemeClr>
                </a:gs>
                <a:gs pos="100000">
                  <a:schemeClr val="accent5">
                    <a:tint val="48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 skaitl'!$M$3:$M$10</c:f>
              <c:strCache>
                <c:ptCount val="7"/>
                <c:pt idx="0">
                  <c:v>3.1. PMLP teritoriālo nodaļu skaits</c:v>
                </c:pt>
                <c:pt idx="1">
                  <c:v>3.2. Telpu iekārtojums</c:v>
                </c:pt>
                <c:pt idx="2">
                  <c:v>3.3. Telpu pieejamība personām ar kustību traucējumiem</c:v>
                </c:pt>
                <c:pt idx="3">
                  <c:v>3.4. Iespēja pierakstīties pakalpojuma saņemšanai</c:v>
                </c:pt>
                <c:pt idx="4">
                  <c:v>3.5. Darba laiks</c:v>
                </c:pt>
                <c:pt idx="5">
                  <c:v>3.6. Pakalpojuma cena</c:v>
                </c:pt>
                <c:pt idx="6">
                  <c:v>3.7. Pakalpojuma saņemšanas termiņi</c:v>
                </c:pt>
              </c:strCache>
            </c:strRef>
          </c:cat>
          <c:val>
            <c:numRef>
              <c:f>'3 skaitl'!$T$3:$T$10</c:f>
              <c:numCache>
                <c:formatCode>General</c:formatCode>
                <c:ptCount val="7"/>
                <c:pt idx="0">
                  <c:v>124</c:v>
                </c:pt>
                <c:pt idx="1">
                  <c:v>225</c:v>
                </c:pt>
                <c:pt idx="2">
                  <c:v>169</c:v>
                </c:pt>
                <c:pt idx="3">
                  <c:v>45</c:v>
                </c:pt>
                <c:pt idx="4">
                  <c:v>33</c:v>
                </c:pt>
                <c:pt idx="5">
                  <c:v>75</c:v>
                </c:pt>
                <c:pt idx="6">
                  <c:v>92</c:v>
                </c:pt>
              </c:numCache>
            </c:numRef>
          </c:val>
          <c:extLst>
            <c:ext xmlns:c16="http://schemas.microsoft.com/office/drawing/2014/chart" uri="{C3380CC4-5D6E-409C-BE32-E72D297353CC}">
              <c16:uniqueId val="{00000006-F159-4654-B612-6541FCC5BA96}"/>
            </c:ext>
          </c:extLst>
        </c:ser>
        <c:dLbls>
          <c:showLegendKey val="0"/>
          <c:showVal val="0"/>
          <c:showCatName val="0"/>
          <c:showSerName val="0"/>
          <c:showPercent val="0"/>
          <c:showBubbleSize val="0"/>
        </c:dLbls>
        <c:gapWidth val="30"/>
        <c:overlap val="100"/>
        <c:axId val="-661850528"/>
        <c:axId val="-661849984"/>
      </c:barChart>
      <c:catAx>
        <c:axId val="-661850528"/>
        <c:scaling>
          <c:orientation val="maxMin"/>
        </c:scaling>
        <c:delete val="0"/>
        <c:axPos val="l"/>
        <c:numFmt formatCode="General" sourceLinked="1"/>
        <c:majorTickMark val="cross"/>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661849984"/>
        <c:crosses val="autoZero"/>
        <c:auto val="1"/>
        <c:lblAlgn val="ctr"/>
        <c:lblOffset val="100"/>
        <c:noMultiLvlLbl val="0"/>
      </c:catAx>
      <c:valAx>
        <c:axId val="-661849984"/>
        <c:scaling>
          <c:orientation val="minMax"/>
        </c:scaling>
        <c:delete val="1"/>
        <c:axPos val="t"/>
        <c:numFmt formatCode="General" sourceLinked="1"/>
        <c:majorTickMark val="out"/>
        <c:minorTickMark val="none"/>
        <c:tickLblPos val="nextTo"/>
        <c:crossAx val="-661850528"/>
        <c:crosses val="autoZero"/>
        <c:crossBetween val="between"/>
      </c:valAx>
      <c:spPr>
        <a:noFill/>
        <a:ln>
          <a:noFill/>
        </a:ln>
        <a:effectLst/>
      </c:spPr>
    </c:plotArea>
    <c:legend>
      <c:legendPos val="b"/>
      <c:layout>
        <c:manualLayout>
          <c:xMode val="edge"/>
          <c:yMode val="edge"/>
          <c:x val="0.31775624792075446"/>
          <c:y val="0.92345121136207786"/>
          <c:w val="0.5937979240746043"/>
          <c:h val="6.232728791348386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legend>
    <c:plotVisOnly val="1"/>
    <c:dispBlanksAs val="gap"/>
    <c:showDLblsOverMax val="0"/>
  </c:chart>
  <c:spPr>
    <a:noFill/>
    <a:ln>
      <a:noFill/>
    </a:ln>
    <a:effectLst/>
  </c:spPr>
  <c:txPr>
    <a:bodyPr/>
    <a:lstStyle/>
    <a:p>
      <a:pPr>
        <a:defRPr/>
      </a:pPr>
      <a:endParaRPr lang="lv-LV"/>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'4'!$K$2</c:f>
              <c:strCache>
                <c:ptCount val="1"/>
                <c:pt idx="0">
                  <c:v>1</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'4'!$J$3:$J$9</c:f>
              <c:strCache>
                <c:ptCount val="7"/>
                <c:pt idx="0">
                  <c:v>4.1. PMLP teritoriālo nodaļu skaits</c:v>
                </c:pt>
                <c:pt idx="1">
                  <c:v>4.2. Telpu iekārtojums</c:v>
                </c:pt>
                <c:pt idx="2">
                  <c:v>4.3. Telpu pieejamība personām ar kustību traucējumiem</c:v>
                </c:pt>
                <c:pt idx="3">
                  <c:v>4.4. Iespēja pierakstīties pakalpojuma saņemšanai</c:v>
                </c:pt>
                <c:pt idx="4">
                  <c:v>4.5. Darba laiks</c:v>
                </c:pt>
                <c:pt idx="5">
                  <c:v>4.6. Pakalpojuma cena</c:v>
                </c:pt>
                <c:pt idx="6">
                  <c:v>4.7. Pakalpojuma saņemšanas termiņi</c:v>
                </c:pt>
              </c:strCache>
            </c:strRef>
          </c:cat>
          <c:val>
            <c:numRef>
              <c:f>'4'!$K$3:$K$9</c:f>
              <c:numCache>
                <c:formatCode>General</c:formatCode>
                <c:ptCount val="7"/>
                <c:pt idx="0">
                  <c:v>28</c:v>
                </c:pt>
                <c:pt idx="1">
                  <c:v>17</c:v>
                </c:pt>
                <c:pt idx="2">
                  <c:v>25</c:v>
                </c:pt>
                <c:pt idx="3">
                  <c:v>79</c:v>
                </c:pt>
                <c:pt idx="4">
                  <c:v>22</c:v>
                </c:pt>
                <c:pt idx="5">
                  <c:v>24</c:v>
                </c:pt>
                <c:pt idx="6">
                  <c:v>33</c:v>
                </c:pt>
              </c:numCache>
            </c:numRef>
          </c:val>
          <c:extLst>
            <c:ext xmlns:c16="http://schemas.microsoft.com/office/drawing/2014/chart" uri="{C3380CC4-5D6E-409C-BE32-E72D297353CC}">
              <c16:uniqueId val="{00000000-C89E-4D44-AD79-9286FC31AE1B}"/>
            </c:ext>
          </c:extLst>
        </c:ser>
        <c:ser>
          <c:idx val="1"/>
          <c:order val="1"/>
          <c:tx>
            <c:strRef>
              <c:f>'4'!$L$2</c:f>
              <c:strCache>
                <c:ptCount val="1"/>
                <c:pt idx="0">
                  <c:v>2</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'4'!$J$3:$J$9</c:f>
              <c:strCache>
                <c:ptCount val="7"/>
                <c:pt idx="0">
                  <c:v>4.1. PMLP teritoriālo nodaļu skaits</c:v>
                </c:pt>
                <c:pt idx="1">
                  <c:v>4.2. Telpu iekārtojums</c:v>
                </c:pt>
                <c:pt idx="2">
                  <c:v>4.3. Telpu pieejamība personām ar kustību traucējumiem</c:v>
                </c:pt>
                <c:pt idx="3">
                  <c:v>4.4. Iespēja pierakstīties pakalpojuma saņemšanai</c:v>
                </c:pt>
                <c:pt idx="4">
                  <c:v>4.5. Darba laiks</c:v>
                </c:pt>
                <c:pt idx="5">
                  <c:v>4.6. Pakalpojuma cena</c:v>
                </c:pt>
                <c:pt idx="6">
                  <c:v>4.7. Pakalpojuma saņemšanas termiņi</c:v>
                </c:pt>
              </c:strCache>
            </c:strRef>
          </c:cat>
          <c:val>
            <c:numRef>
              <c:f>'4'!$L$3:$L$9</c:f>
              <c:numCache>
                <c:formatCode>General</c:formatCode>
                <c:ptCount val="7"/>
                <c:pt idx="0">
                  <c:v>53</c:v>
                </c:pt>
                <c:pt idx="1">
                  <c:v>26</c:v>
                </c:pt>
                <c:pt idx="2">
                  <c:v>39</c:v>
                </c:pt>
                <c:pt idx="3">
                  <c:v>99</c:v>
                </c:pt>
                <c:pt idx="4">
                  <c:v>49</c:v>
                </c:pt>
                <c:pt idx="5">
                  <c:v>41</c:v>
                </c:pt>
                <c:pt idx="6">
                  <c:v>33</c:v>
                </c:pt>
              </c:numCache>
            </c:numRef>
          </c:val>
          <c:extLst>
            <c:ext xmlns:c16="http://schemas.microsoft.com/office/drawing/2014/chart" uri="{C3380CC4-5D6E-409C-BE32-E72D297353CC}">
              <c16:uniqueId val="{00000001-C89E-4D44-AD79-9286FC31AE1B}"/>
            </c:ext>
          </c:extLst>
        </c:ser>
        <c:ser>
          <c:idx val="2"/>
          <c:order val="2"/>
          <c:tx>
            <c:strRef>
              <c:f>'4'!$M$2</c:f>
              <c:strCache>
                <c:ptCount val="1"/>
                <c:pt idx="0">
                  <c:v>3</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'4'!$J$3:$J$9</c:f>
              <c:strCache>
                <c:ptCount val="7"/>
                <c:pt idx="0">
                  <c:v>4.1. PMLP teritoriālo nodaļu skaits</c:v>
                </c:pt>
                <c:pt idx="1">
                  <c:v>4.2. Telpu iekārtojums</c:v>
                </c:pt>
                <c:pt idx="2">
                  <c:v>4.3. Telpu pieejamība personām ar kustību traucējumiem</c:v>
                </c:pt>
                <c:pt idx="3">
                  <c:v>4.4. Iespēja pierakstīties pakalpojuma saņemšanai</c:v>
                </c:pt>
                <c:pt idx="4">
                  <c:v>4.5. Darba laiks</c:v>
                </c:pt>
                <c:pt idx="5">
                  <c:v>4.6. Pakalpojuma cena</c:v>
                </c:pt>
                <c:pt idx="6">
                  <c:v>4.7. Pakalpojuma saņemšanas termiņi</c:v>
                </c:pt>
              </c:strCache>
            </c:strRef>
          </c:cat>
          <c:val>
            <c:numRef>
              <c:f>'4'!$M$3:$M$9</c:f>
              <c:numCache>
                <c:formatCode>General</c:formatCode>
                <c:ptCount val="7"/>
                <c:pt idx="0">
                  <c:v>99</c:v>
                </c:pt>
                <c:pt idx="1">
                  <c:v>83</c:v>
                </c:pt>
                <c:pt idx="2">
                  <c:v>96</c:v>
                </c:pt>
                <c:pt idx="3">
                  <c:v>116</c:v>
                </c:pt>
                <c:pt idx="4">
                  <c:v>90</c:v>
                </c:pt>
                <c:pt idx="5">
                  <c:v>95</c:v>
                </c:pt>
                <c:pt idx="6">
                  <c:v>65</c:v>
                </c:pt>
              </c:numCache>
            </c:numRef>
          </c:val>
          <c:extLst>
            <c:ext xmlns:c16="http://schemas.microsoft.com/office/drawing/2014/chart" uri="{C3380CC4-5D6E-409C-BE32-E72D297353CC}">
              <c16:uniqueId val="{00000002-C89E-4D44-AD79-9286FC31AE1B}"/>
            </c:ext>
          </c:extLst>
        </c:ser>
        <c:ser>
          <c:idx val="3"/>
          <c:order val="3"/>
          <c:tx>
            <c:strRef>
              <c:f>'4'!$N$2</c:f>
              <c:strCache>
                <c:ptCount val="1"/>
                <c:pt idx="0">
                  <c:v>4</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'4'!$J$3:$J$9</c:f>
              <c:strCache>
                <c:ptCount val="7"/>
                <c:pt idx="0">
                  <c:v>4.1. PMLP teritoriālo nodaļu skaits</c:v>
                </c:pt>
                <c:pt idx="1">
                  <c:v>4.2. Telpu iekārtojums</c:v>
                </c:pt>
                <c:pt idx="2">
                  <c:v>4.3. Telpu pieejamība personām ar kustību traucējumiem</c:v>
                </c:pt>
                <c:pt idx="3">
                  <c:v>4.4. Iespēja pierakstīties pakalpojuma saņemšanai</c:v>
                </c:pt>
                <c:pt idx="4">
                  <c:v>4.5. Darba laiks</c:v>
                </c:pt>
                <c:pt idx="5">
                  <c:v>4.6. Pakalpojuma cena</c:v>
                </c:pt>
                <c:pt idx="6">
                  <c:v>4.7. Pakalpojuma saņemšanas termiņi</c:v>
                </c:pt>
              </c:strCache>
            </c:strRef>
          </c:cat>
          <c:val>
            <c:numRef>
              <c:f>'4'!$N$3:$N$9</c:f>
              <c:numCache>
                <c:formatCode>General</c:formatCode>
                <c:ptCount val="7"/>
                <c:pt idx="0">
                  <c:v>178</c:v>
                </c:pt>
                <c:pt idx="1">
                  <c:v>162</c:v>
                </c:pt>
                <c:pt idx="2">
                  <c:v>173</c:v>
                </c:pt>
                <c:pt idx="3">
                  <c:v>147</c:v>
                </c:pt>
                <c:pt idx="4">
                  <c:v>155</c:v>
                </c:pt>
                <c:pt idx="5">
                  <c:v>215</c:v>
                </c:pt>
                <c:pt idx="6">
                  <c:v>161</c:v>
                </c:pt>
              </c:numCache>
            </c:numRef>
          </c:val>
          <c:extLst>
            <c:ext xmlns:c16="http://schemas.microsoft.com/office/drawing/2014/chart" uri="{C3380CC4-5D6E-409C-BE32-E72D297353CC}">
              <c16:uniqueId val="{00000003-C89E-4D44-AD79-9286FC31AE1B}"/>
            </c:ext>
          </c:extLst>
        </c:ser>
        <c:ser>
          <c:idx val="4"/>
          <c:order val="4"/>
          <c:tx>
            <c:strRef>
              <c:f>'4'!$O$2</c:f>
              <c:strCache>
                <c:ptCount val="1"/>
                <c:pt idx="0">
                  <c:v>5</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'4'!$J$3:$J$9</c:f>
              <c:strCache>
                <c:ptCount val="7"/>
                <c:pt idx="0">
                  <c:v>4.1. PMLP teritoriālo nodaļu skaits</c:v>
                </c:pt>
                <c:pt idx="1">
                  <c:v>4.2. Telpu iekārtojums</c:v>
                </c:pt>
                <c:pt idx="2">
                  <c:v>4.3. Telpu pieejamība personām ar kustību traucējumiem</c:v>
                </c:pt>
                <c:pt idx="3">
                  <c:v>4.4. Iespēja pierakstīties pakalpojuma saņemšanai</c:v>
                </c:pt>
                <c:pt idx="4">
                  <c:v>4.5. Darba laiks</c:v>
                </c:pt>
                <c:pt idx="5">
                  <c:v>4.6. Pakalpojuma cena</c:v>
                </c:pt>
                <c:pt idx="6">
                  <c:v>4.7. Pakalpojuma saņemšanas termiņi</c:v>
                </c:pt>
              </c:strCache>
            </c:strRef>
          </c:cat>
          <c:val>
            <c:numRef>
              <c:f>'4'!$O$3:$O$9</c:f>
              <c:numCache>
                <c:formatCode>General</c:formatCode>
                <c:ptCount val="7"/>
                <c:pt idx="0">
                  <c:v>275</c:v>
                </c:pt>
                <c:pt idx="1">
                  <c:v>290</c:v>
                </c:pt>
                <c:pt idx="2">
                  <c:v>272</c:v>
                </c:pt>
                <c:pt idx="3">
                  <c:v>200</c:v>
                </c:pt>
                <c:pt idx="4">
                  <c:v>303</c:v>
                </c:pt>
                <c:pt idx="5">
                  <c:v>288</c:v>
                </c:pt>
                <c:pt idx="6">
                  <c:v>285</c:v>
                </c:pt>
              </c:numCache>
            </c:numRef>
          </c:val>
          <c:extLst>
            <c:ext xmlns:c16="http://schemas.microsoft.com/office/drawing/2014/chart" uri="{C3380CC4-5D6E-409C-BE32-E72D297353CC}">
              <c16:uniqueId val="{00000004-C89E-4D44-AD79-9286FC31AE1B}"/>
            </c:ext>
          </c:extLst>
        </c:ser>
        <c:ser>
          <c:idx val="5"/>
          <c:order val="5"/>
          <c:tx>
            <c:strRef>
              <c:f>'4'!$P$2</c:f>
              <c:strCache>
                <c:ptCount val="1"/>
                <c:pt idx="0">
                  <c:v>6</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'4'!$J$3:$J$9</c:f>
              <c:strCache>
                <c:ptCount val="7"/>
                <c:pt idx="0">
                  <c:v>4.1. PMLP teritoriālo nodaļu skaits</c:v>
                </c:pt>
                <c:pt idx="1">
                  <c:v>4.2. Telpu iekārtojums</c:v>
                </c:pt>
                <c:pt idx="2">
                  <c:v>4.3. Telpu pieejamība personām ar kustību traucējumiem</c:v>
                </c:pt>
                <c:pt idx="3">
                  <c:v>4.4. Iespēja pierakstīties pakalpojuma saņemšanai</c:v>
                </c:pt>
                <c:pt idx="4">
                  <c:v>4.5. Darba laiks</c:v>
                </c:pt>
                <c:pt idx="5">
                  <c:v>4.6. Pakalpojuma cena</c:v>
                </c:pt>
                <c:pt idx="6">
                  <c:v>4.7. Pakalpojuma saņemšanas termiņi</c:v>
                </c:pt>
              </c:strCache>
            </c:strRef>
          </c:cat>
          <c:val>
            <c:numRef>
              <c:f>'4'!$P$3:$P$9</c:f>
              <c:numCache>
                <c:formatCode>General</c:formatCode>
                <c:ptCount val="7"/>
                <c:pt idx="0">
                  <c:v>377</c:v>
                </c:pt>
                <c:pt idx="1">
                  <c:v>438</c:v>
                </c:pt>
                <c:pt idx="2">
                  <c:v>365</c:v>
                </c:pt>
                <c:pt idx="3">
                  <c:v>365</c:v>
                </c:pt>
                <c:pt idx="4">
                  <c:v>397</c:v>
                </c:pt>
                <c:pt idx="5">
                  <c:v>350</c:v>
                </c:pt>
                <c:pt idx="6">
                  <c:v>440</c:v>
                </c:pt>
              </c:numCache>
            </c:numRef>
          </c:val>
          <c:extLst>
            <c:ext xmlns:c16="http://schemas.microsoft.com/office/drawing/2014/chart" uri="{C3380CC4-5D6E-409C-BE32-E72D297353CC}">
              <c16:uniqueId val="{00000005-C89E-4D44-AD79-9286FC31AE1B}"/>
            </c:ext>
          </c:extLst>
        </c:ser>
        <c:dLbls>
          <c:showLegendKey val="0"/>
          <c:showVal val="0"/>
          <c:showCatName val="0"/>
          <c:showSerName val="0"/>
          <c:showPercent val="0"/>
          <c:showBubbleSize val="0"/>
        </c:dLbls>
        <c:gapWidth val="40"/>
        <c:overlap val="100"/>
        <c:axId val="-661870112"/>
        <c:axId val="-661869568"/>
      </c:barChart>
      <c:catAx>
        <c:axId val="-661870112"/>
        <c:scaling>
          <c:orientation val="maxMin"/>
        </c:scaling>
        <c:delete val="0"/>
        <c:axPos val="l"/>
        <c:numFmt formatCode="General" sourceLinked="1"/>
        <c:majorTickMark val="cross"/>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v-LV"/>
          </a:p>
        </c:txPr>
        <c:crossAx val="-661869568"/>
        <c:crosses val="autoZero"/>
        <c:auto val="1"/>
        <c:lblAlgn val="ctr"/>
        <c:lblOffset val="100"/>
        <c:noMultiLvlLbl val="0"/>
      </c:catAx>
      <c:valAx>
        <c:axId val="-661869568"/>
        <c:scaling>
          <c:orientation val="minMax"/>
        </c:scaling>
        <c:delete val="1"/>
        <c:axPos val="t"/>
        <c:numFmt formatCode="General" sourceLinked="1"/>
        <c:majorTickMark val="none"/>
        <c:minorTickMark val="none"/>
        <c:tickLblPos val="nextTo"/>
        <c:crossAx val="-661870112"/>
        <c:crossesAt val="3"/>
        <c:crossBetween val="between"/>
      </c:valAx>
      <c:spPr>
        <a:noFill/>
        <a:ln>
          <a:noFill/>
        </a:ln>
        <a:effectLst/>
      </c:spPr>
    </c:plotArea>
    <c:legend>
      <c:legendPos val="b"/>
      <c:layout>
        <c:manualLayout>
          <c:xMode val="edge"/>
          <c:yMode val="edge"/>
          <c:x val="0.35134369152761014"/>
          <c:y val="0.90820114500311622"/>
          <c:w val="0.60617723879405583"/>
          <c:h val="5.80425725033413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v-LV"/>
        </a:p>
      </c:txPr>
    </c:legend>
    <c:plotVisOnly val="1"/>
    <c:dispBlanksAs val="gap"/>
    <c:showDLblsOverMax val="0"/>
  </c:chart>
  <c:spPr>
    <a:noFill/>
    <a:ln>
      <a:noFill/>
    </a:ln>
    <a:effectLst/>
  </c:spPr>
  <c:txPr>
    <a:bodyPr/>
    <a:lstStyle/>
    <a:p>
      <a:pPr>
        <a:defRPr/>
      </a:pPr>
      <a:endParaRPr lang="lv-LV"/>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264969501189975"/>
          <c:y val="0.1905743567337557"/>
          <c:w val="0.69025628789408322"/>
          <c:h val="0.70551447052230654"/>
        </c:manualLayout>
      </c:layout>
      <c:barChart>
        <c:barDir val="bar"/>
        <c:grouping val="stacked"/>
        <c:varyColors val="0"/>
        <c:ser>
          <c:idx val="0"/>
          <c:order val="0"/>
          <c:tx>
            <c:strRef>
              <c:f>'6'!$K$3</c:f>
              <c:strCache>
                <c:ptCount val="1"/>
                <c:pt idx="0">
                  <c:v>1</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'6'!$J$4:$J$9</c:f>
              <c:strCache>
                <c:ptCount val="6"/>
                <c:pt idx="0">
                  <c:v>6.1. Darba kvalitāte kopumā</c:v>
                </c:pt>
                <c:pt idx="1">
                  <c:v>6.2. Kompetence un profesionalitāte</c:v>
                </c:pt>
                <c:pt idx="2">
                  <c:v>6.3. Pieklājība</c:v>
                </c:pt>
                <c:pt idx="3">
                  <c:v>6.4. Attieksme (pozitīva, labvēlīga, ieinteresēta)</c:v>
                </c:pt>
                <c:pt idx="4">
                  <c:v>6.5. Apkalpošanas kultūra</c:v>
                </c:pt>
                <c:pt idx="5">
                  <c:v>6.6. Informācijas sniegšana un izskaidrošana</c:v>
                </c:pt>
              </c:strCache>
            </c:strRef>
          </c:cat>
          <c:val>
            <c:numRef>
              <c:f>'6'!$K$4:$K$9</c:f>
              <c:numCache>
                <c:formatCode>General</c:formatCode>
                <c:ptCount val="6"/>
                <c:pt idx="0">
                  <c:v>8</c:v>
                </c:pt>
                <c:pt idx="1">
                  <c:v>8</c:v>
                </c:pt>
                <c:pt idx="2">
                  <c:v>11</c:v>
                </c:pt>
                <c:pt idx="3">
                  <c:v>8</c:v>
                </c:pt>
                <c:pt idx="4">
                  <c:v>8</c:v>
                </c:pt>
                <c:pt idx="5">
                  <c:v>9</c:v>
                </c:pt>
              </c:numCache>
            </c:numRef>
          </c:val>
          <c:extLst>
            <c:ext xmlns:c16="http://schemas.microsoft.com/office/drawing/2014/chart" uri="{C3380CC4-5D6E-409C-BE32-E72D297353CC}">
              <c16:uniqueId val="{00000000-BFCF-4FE6-8A31-96B9E02A4EA0}"/>
            </c:ext>
          </c:extLst>
        </c:ser>
        <c:ser>
          <c:idx val="1"/>
          <c:order val="1"/>
          <c:tx>
            <c:strRef>
              <c:f>'6'!$L$3</c:f>
              <c:strCache>
                <c:ptCount val="1"/>
                <c:pt idx="0">
                  <c:v>2</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'6'!$J$4:$J$9</c:f>
              <c:strCache>
                <c:ptCount val="6"/>
                <c:pt idx="0">
                  <c:v>6.1. Darba kvalitāte kopumā</c:v>
                </c:pt>
                <c:pt idx="1">
                  <c:v>6.2. Kompetence un profesionalitāte</c:v>
                </c:pt>
                <c:pt idx="2">
                  <c:v>6.3. Pieklājība</c:v>
                </c:pt>
                <c:pt idx="3">
                  <c:v>6.4. Attieksme (pozitīva, labvēlīga, ieinteresēta)</c:v>
                </c:pt>
                <c:pt idx="4">
                  <c:v>6.5. Apkalpošanas kultūra</c:v>
                </c:pt>
                <c:pt idx="5">
                  <c:v>6.6. Informācijas sniegšana un izskaidrošana</c:v>
                </c:pt>
              </c:strCache>
            </c:strRef>
          </c:cat>
          <c:val>
            <c:numRef>
              <c:f>'6'!$L$4:$L$9</c:f>
              <c:numCache>
                <c:formatCode>General</c:formatCode>
                <c:ptCount val="6"/>
                <c:pt idx="0">
                  <c:v>6</c:v>
                </c:pt>
                <c:pt idx="1">
                  <c:v>4</c:v>
                </c:pt>
                <c:pt idx="2">
                  <c:v>6</c:v>
                </c:pt>
                <c:pt idx="3">
                  <c:v>4</c:v>
                </c:pt>
                <c:pt idx="4">
                  <c:v>4</c:v>
                </c:pt>
                <c:pt idx="5">
                  <c:v>3</c:v>
                </c:pt>
              </c:numCache>
            </c:numRef>
          </c:val>
          <c:extLst>
            <c:ext xmlns:c16="http://schemas.microsoft.com/office/drawing/2014/chart" uri="{C3380CC4-5D6E-409C-BE32-E72D297353CC}">
              <c16:uniqueId val="{00000001-BFCF-4FE6-8A31-96B9E02A4EA0}"/>
            </c:ext>
          </c:extLst>
        </c:ser>
        <c:ser>
          <c:idx val="2"/>
          <c:order val="2"/>
          <c:tx>
            <c:strRef>
              <c:f>'6'!$M$3</c:f>
              <c:strCache>
                <c:ptCount val="1"/>
                <c:pt idx="0">
                  <c:v>3</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'6'!$J$4:$J$9</c:f>
              <c:strCache>
                <c:ptCount val="6"/>
                <c:pt idx="0">
                  <c:v>6.1. Darba kvalitāte kopumā</c:v>
                </c:pt>
                <c:pt idx="1">
                  <c:v>6.2. Kompetence un profesionalitāte</c:v>
                </c:pt>
                <c:pt idx="2">
                  <c:v>6.3. Pieklājība</c:v>
                </c:pt>
                <c:pt idx="3">
                  <c:v>6.4. Attieksme (pozitīva, labvēlīga, ieinteresēta)</c:v>
                </c:pt>
                <c:pt idx="4">
                  <c:v>6.5. Apkalpošanas kultūra</c:v>
                </c:pt>
                <c:pt idx="5">
                  <c:v>6.6. Informācijas sniegšana un izskaidrošana</c:v>
                </c:pt>
              </c:strCache>
            </c:strRef>
          </c:cat>
          <c:val>
            <c:numRef>
              <c:f>'6'!$M$4:$M$9</c:f>
              <c:numCache>
                <c:formatCode>General</c:formatCode>
                <c:ptCount val="6"/>
                <c:pt idx="0">
                  <c:v>11</c:v>
                </c:pt>
                <c:pt idx="1">
                  <c:v>11</c:v>
                </c:pt>
                <c:pt idx="2">
                  <c:v>9</c:v>
                </c:pt>
                <c:pt idx="3">
                  <c:v>9</c:v>
                </c:pt>
                <c:pt idx="4">
                  <c:v>12</c:v>
                </c:pt>
                <c:pt idx="5">
                  <c:v>14</c:v>
                </c:pt>
              </c:numCache>
            </c:numRef>
          </c:val>
          <c:extLst>
            <c:ext xmlns:c16="http://schemas.microsoft.com/office/drawing/2014/chart" uri="{C3380CC4-5D6E-409C-BE32-E72D297353CC}">
              <c16:uniqueId val="{00000002-BFCF-4FE6-8A31-96B9E02A4EA0}"/>
            </c:ext>
          </c:extLst>
        </c:ser>
        <c:ser>
          <c:idx val="3"/>
          <c:order val="3"/>
          <c:tx>
            <c:strRef>
              <c:f>'6'!$N$3</c:f>
              <c:strCache>
                <c:ptCount val="1"/>
                <c:pt idx="0">
                  <c:v>4</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'6'!$J$4:$J$9</c:f>
              <c:strCache>
                <c:ptCount val="6"/>
                <c:pt idx="0">
                  <c:v>6.1. Darba kvalitāte kopumā</c:v>
                </c:pt>
                <c:pt idx="1">
                  <c:v>6.2. Kompetence un profesionalitāte</c:v>
                </c:pt>
                <c:pt idx="2">
                  <c:v>6.3. Pieklājība</c:v>
                </c:pt>
                <c:pt idx="3">
                  <c:v>6.4. Attieksme (pozitīva, labvēlīga, ieinteresēta)</c:v>
                </c:pt>
                <c:pt idx="4">
                  <c:v>6.5. Apkalpošanas kultūra</c:v>
                </c:pt>
                <c:pt idx="5">
                  <c:v>6.6. Informācijas sniegšana un izskaidrošana</c:v>
                </c:pt>
              </c:strCache>
            </c:strRef>
          </c:cat>
          <c:val>
            <c:numRef>
              <c:f>'6'!$N$4:$N$9</c:f>
              <c:numCache>
                <c:formatCode>General</c:formatCode>
                <c:ptCount val="6"/>
                <c:pt idx="0">
                  <c:v>52</c:v>
                </c:pt>
                <c:pt idx="1">
                  <c:v>46</c:v>
                </c:pt>
                <c:pt idx="2">
                  <c:v>39</c:v>
                </c:pt>
                <c:pt idx="3">
                  <c:v>52</c:v>
                </c:pt>
                <c:pt idx="4">
                  <c:v>41</c:v>
                </c:pt>
                <c:pt idx="5">
                  <c:v>56</c:v>
                </c:pt>
              </c:numCache>
            </c:numRef>
          </c:val>
          <c:extLst>
            <c:ext xmlns:c16="http://schemas.microsoft.com/office/drawing/2014/chart" uri="{C3380CC4-5D6E-409C-BE32-E72D297353CC}">
              <c16:uniqueId val="{00000003-BFCF-4FE6-8A31-96B9E02A4EA0}"/>
            </c:ext>
          </c:extLst>
        </c:ser>
        <c:ser>
          <c:idx val="4"/>
          <c:order val="4"/>
          <c:tx>
            <c:strRef>
              <c:f>'6'!$O$3</c:f>
              <c:strCache>
                <c:ptCount val="1"/>
                <c:pt idx="0">
                  <c:v>5</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'6'!$J$4:$J$9</c:f>
              <c:strCache>
                <c:ptCount val="6"/>
                <c:pt idx="0">
                  <c:v>6.1. Darba kvalitāte kopumā</c:v>
                </c:pt>
                <c:pt idx="1">
                  <c:v>6.2. Kompetence un profesionalitāte</c:v>
                </c:pt>
                <c:pt idx="2">
                  <c:v>6.3. Pieklājība</c:v>
                </c:pt>
                <c:pt idx="3">
                  <c:v>6.4. Attieksme (pozitīva, labvēlīga, ieinteresēta)</c:v>
                </c:pt>
                <c:pt idx="4">
                  <c:v>6.5. Apkalpošanas kultūra</c:v>
                </c:pt>
                <c:pt idx="5">
                  <c:v>6.6. Informācijas sniegšana un izskaidrošana</c:v>
                </c:pt>
              </c:strCache>
            </c:strRef>
          </c:cat>
          <c:val>
            <c:numRef>
              <c:f>'6'!$O$4:$O$9</c:f>
              <c:numCache>
                <c:formatCode>General</c:formatCode>
                <c:ptCount val="6"/>
                <c:pt idx="0">
                  <c:v>212</c:v>
                </c:pt>
                <c:pt idx="1">
                  <c:v>184</c:v>
                </c:pt>
                <c:pt idx="2">
                  <c:v>154</c:v>
                </c:pt>
                <c:pt idx="3">
                  <c:v>156</c:v>
                </c:pt>
                <c:pt idx="4">
                  <c:v>173</c:v>
                </c:pt>
                <c:pt idx="5">
                  <c:v>160</c:v>
                </c:pt>
              </c:numCache>
            </c:numRef>
          </c:val>
          <c:extLst>
            <c:ext xmlns:c16="http://schemas.microsoft.com/office/drawing/2014/chart" uri="{C3380CC4-5D6E-409C-BE32-E72D297353CC}">
              <c16:uniqueId val="{00000004-BFCF-4FE6-8A31-96B9E02A4EA0}"/>
            </c:ext>
          </c:extLst>
        </c:ser>
        <c:ser>
          <c:idx val="5"/>
          <c:order val="5"/>
          <c:tx>
            <c:strRef>
              <c:f>'6'!$P$3</c:f>
              <c:strCache>
                <c:ptCount val="1"/>
                <c:pt idx="0">
                  <c:v>6</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'6'!$J$4:$J$9</c:f>
              <c:strCache>
                <c:ptCount val="6"/>
                <c:pt idx="0">
                  <c:v>6.1. Darba kvalitāte kopumā</c:v>
                </c:pt>
                <c:pt idx="1">
                  <c:v>6.2. Kompetence un profesionalitāte</c:v>
                </c:pt>
                <c:pt idx="2">
                  <c:v>6.3. Pieklājība</c:v>
                </c:pt>
                <c:pt idx="3">
                  <c:v>6.4. Attieksme (pozitīva, labvēlīga, ieinteresēta)</c:v>
                </c:pt>
                <c:pt idx="4">
                  <c:v>6.5. Apkalpošanas kultūra</c:v>
                </c:pt>
                <c:pt idx="5">
                  <c:v>6.6. Informācijas sniegšana un izskaidrošana</c:v>
                </c:pt>
              </c:strCache>
            </c:strRef>
          </c:cat>
          <c:val>
            <c:numRef>
              <c:f>'6'!$P$4:$P$9</c:f>
              <c:numCache>
                <c:formatCode>General</c:formatCode>
                <c:ptCount val="6"/>
                <c:pt idx="0">
                  <c:v>725</c:v>
                </c:pt>
                <c:pt idx="1">
                  <c:v>762</c:v>
                </c:pt>
                <c:pt idx="2">
                  <c:v>793</c:v>
                </c:pt>
                <c:pt idx="3">
                  <c:v>784</c:v>
                </c:pt>
                <c:pt idx="4">
                  <c:v>776</c:v>
                </c:pt>
                <c:pt idx="5">
                  <c:v>773</c:v>
                </c:pt>
              </c:numCache>
            </c:numRef>
          </c:val>
          <c:extLst>
            <c:ext xmlns:c16="http://schemas.microsoft.com/office/drawing/2014/chart" uri="{C3380CC4-5D6E-409C-BE32-E72D297353CC}">
              <c16:uniqueId val="{00000005-BFCF-4FE6-8A31-96B9E02A4EA0}"/>
            </c:ext>
          </c:extLst>
        </c:ser>
        <c:dLbls>
          <c:showLegendKey val="0"/>
          <c:showVal val="0"/>
          <c:showCatName val="0"/>
          <c:showSerName val="0"/>
          <c:showPercent val="0"/>
          <c:showBubbleSize val="0"/>
        </c:dLbls>
        <c:gapWidth val="40"/>
        <c:overlap val="100"/>
        <c:axId val="-631705232"/>
        <c:axId val="-631702512"/>
      </c:barChart>
      <c:catAx>
        <c:axId val="-631705232"/>
        <c:scaling>
          <c:orientation val="maxMin"/>
        </c:scaling>
        <c:delete val="0"/>
        <c:axPos val="l"/>
        <c:numFmt formatCode="General" sourceLinked="1"/>
        <c:majorTickMark val="cross"/>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631702512"/>
        <c:crosses val="autoZero"/>
        <c:auto val="1"/>
        <c:lblAlgn val="ctr"/>
        <c:lblOffset val="100"/>
        <c:noMultiLvlLbl val="0"/>
      </c:catAx>
      <c:valAx>
        <c:axId val="-631702512"/>
        <c:scaling>
          <c:orientation val="minMax"/>
        </c:scaling>
        <c:delete val="1"/>
        <c:axPos val="t"/>
        <c:numFmt formatCode="General" sourceLinked="1"/>
        <c:majorTickMark val="none"/>
        <c:minorTickMark val="none"/>
        <c:tickLblPos val="nextTo"/>
        <c:crossAx val="-631705232"/>
        <c:crosses val="autoZero"/>
        <c:crossBetween val="between"/>
      </c:valAx>
      <c:spPr>
        <a:noFill/>
        <a:ln>
          <a:noFill/>
        </a:ln>
        <a:effectLst/>
      </c:spPr>
    </c:plotArea>
    <c:legend>
      <c:legendPos val="b"/>
      <c:layout>
        <c:manualLayout>
          <c:xMode val="edge"/>
          <c:yMode val="edge"/>
          <c:x val="2.1528550189967514E-2"/>
          <c:y val="0.91555774278215218"/>
          <c:w val="0.96589737471627235"/>
          <c:h val="5.9684827102948257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v-LV"/>
        </a:p>
      </c:txPr>
    </c:legend>
    <c:plotVisOnly val="1"/>
    <c:dispBlanksAs val="gap"/>
    <c:showDLblsOverMax val="0"/>
  </c:chart>
  <c:spPr>
    <a:noFill/>
    <a:ln>
      <a:noFill/>
    </a:ln>
    <a:effectLst/>
  </c:spPr>
  <c:txPr>
    <a:bodyPr/>
    <a:lstStyle/>
    <a:p>
      <a:pPr>
        <a:defRPr/>
      </a:pPr>
      <a:endParaRPr lang="lv-LV"/>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819247594050737"/>
          <c:y val="0.24786599591717759"/>
          <c:w val="0.42749146981627406"/>
          <c:h val="0.71248578302712151"/>
        </c:manualLayout>
      </c:layout>
      <c:pieChart>
        <c:varyColors val="1"/>
        <c:ser>
          <c:idx val="0"/>
          <c:order val="0"/>
          <c:tx>
            <c:strRef>
              <c:f>'7'!$C$48</c:f>
              <c:strCache>
                <c:ptCount val="1"/>
                <c:pt idx="0">
                  <c:v>Atbilžu skaits</c:v>
                </c:pt>
              </c:strCache>
            </c:strRef>
          </c:tx>
          <c:dPt>
            <c:idx val="0"/>
            <c:bubble3D val="0"/>
            <c:explosion val="7"/>
            <c:spPr>
              <a:solidFill>
                <a:srgbClr val="00B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70DE-4BB5-8FDB-E41D044C145F}"/>
              </c:ext>
            </c:extLst>
          </c:dPt>
          <c:dPt>
            <c:idx val="1"/>
            <c:bubble3D val="0"/>
            <c:explosion val="8"/>
            <c:spPr>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70DE-4BB5-8FDB-E41D044C145F}"/>
              </c:ext>
            </c:extLst>
          </c:dPt>
          <c:dPt>
            <c:idx val="2"/>
            <c:bubble3D val="0"/>
            <c:explosion val="10"/>
            <c:spPr>
              <a:gradFill rotWithShape="1">
                <a:gsLst>
                  <a:gs pos="0">
                    <a:schemeClr val="accent2">
                      <a:shade val="65000"/>
                      <a:shade val="51000"/>
                      <a:satMod val="130000"/>
                    </a:schemeClr>
                  </a:gs>
                  <a:gs pos="80000">
                    <a:schemeClr val="accent2">
                      <a:shade val="65000"/>
                      <a:shade val="93000"/>
                      <a:satMod val="130000"/>
                    </a:schemeClr>
                  </a:gs>
                  <a:gs pos="100000">
                    <a:schemeClr val="accent2">
                      <a:shade val="65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70DE-4BB5-8FDB-E41D044C145F}"/>
              </c:ext>
            </c:extLst>
          </c:dPt>
          <c:dLbls>
            <c:dLbl>
              <c:idx val="0"/>
              <c:layout>
                <c:manualLayout>
                  <c:x val="6.7495820113504149E-2"/>
                  <c:y val="3.4814739658666993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0DE-4BB5-8FDB-E41D044C145F}"/>
                </c:ext>
              </c:extLst>
            </c:dLbl>
            <c:numFmt formatCode="0.00%" sourceLinked="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lv-LV"/>
              </a:p>
            </c:txPr>
            <c:dLblPos val="outEnd"/>
            <c:showLegendKey val="0"/>
            <c:showVal val="0"/>
            <c:showCatName val="0"/>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'7'!$A$49:$A$51</c:f>
              <c:strCache>
                <c:ptCount val="3"/>
                <c:pt idx="0">
                  <c:v>7.1. Pilnībā uzticos (mani personas dati ir drošībā)</c:v>
                </c:pt>
                <c:pt idx="1">
                  <c:v>7.2. Daļēji uzticos (neesmu pilnībā pārliecināts par manu personas datu tālāku izmantošanu)</c:v>
                </c:pt>
                <c:pt idx="2">
                  <c:v>7.3. Neuzticos (domāju, ka personas datu apstrādes sistēma nav droša)</c:v>
                </c:pt>
              </c:strCache>
            </c:strRef>
          </c:cat>
          <c:val>
            <c:numRef>
              <c:f>'7'!$C$49:$C$51</c:f>
              <c:numCache>
                <c:formatCode>General</c:formatCode>
                <c:ptCount val="3"/>
                <c:pt idx="0">
                  <c:v>780</c:v>
                </c:pt>
                <c:pt idx="1">
                  <c:v>194</c:v>
                </c:pt>
                <c:pt idx="2">
                  <c:v>17</c:v>
                </c:pt>
              </c:numCache>
            </c:numRef>
          </c:val>
          <c:extLst>
            <c:ext xmlns:c16="http://schemas.microsoft.com/office/drawing/2014/chart" uri="{C3380CC4-5D6E-409C-BE32-E72D297353CC}">
              <c16:uniqueId val="{00000006-70DE-4BB5-8FDB-E41D044C145F}"/>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5609864391951456"/>
          <c:y val="0.16869315199236481"/>
          <c:w val="0.30532693728818078"/>
          <c:h val="0.74294252419017437"/>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lv-LV"/>
        </a:p>
      </c:txPr>
    </c:legend>
    <c:plotVisOnly val="1"/>
    <c:dispBlanksAs val="gap"/>
    <c:showDLblsOverMax val="0"/>
  </c:chart>
  <c:spPr>
    <a:noFill/>
    <a:ln w="9525" cap="flat" cmpd="sng" algn="ctr">
      <a:noFill/>
      <a:prstDash val="solid"/>
    </a:ln>
    <a:effectLst/>
  </c:spPr>
  <c:txPr>
    <a:bodyPr/>
    <a:lstStyle/>
    <a:p>
      <a:pPr>
        <a:defRPr/>
      </a:pPr>
      <a:endParaRPr lang="lv-LV"/>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227774103710662"/>
          <c:y val="0.22651153298013896"/>
          <c:w val="0.50900958265746243"/>
          <c:h val="0.64946218197096917"/>
        </c:manualLayout>
      </c:layout>
      <c:pieChart>
        <c:varyColors val="1"/>
        <c:ser>
          <c:idx val="0"/>
          <c:order val="0"/>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6FEB-4683-BA2D-AB50FCD8489C}"/>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6FEB-4683-BA2D-AB50FCD8489C}"/>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6FEB-4683-BA2D-AB50FCD8489C}"/>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6FEB-4683-BA2D-AB50FCD8489C}"/>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6FEB-4683-BA2D-AB50FCD8489C}"/>
              </c:ext>
            </c:extLst>
          </c:dPt>
          <c:dPt>
            <c:idx val="5"/>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6FEB-4683-BA2D-AB50FCD8489C}"/>
              </c:ext>
            </c:extLst>
          </c:dPt>
          <c:dLbls>
            <c:dLbl>
              <c:idx val="0"/>
              <c:layout>
                <c:manualLayout>
                  <c:x val="-6.3341245724465908E-2"/>
                  <c:y val="-7.4280408542247156E-3"/>
                </c:manualLayout>
              </c:layout>
              <c:dLblPos val="bestFit"/>
              <c:showLegendKey val="1"/>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6FEB-4683-BA2D-AB50FCD8489C}"/>
                </c:ext>
              </c:extLst>
            </c:dLbl>
            <c:dLbl>
              <c:idx val="2"/>
              <c:layout>
                <c:manualLayout>
                  <c:x val="5.0672996579572811E-2"/>
                  <c:y val="0"/>
                </c:manualLayout>
              </c:layout>
              <c:dLblPos val="bestFit"/>
              <c:showLegendKey val="1"/>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6FEB-4683-BA2D-AB50FCD8489C}"/>
                </c:ext>
              </c:extLst>
            </c:dLbl>
            <c:dLbl>
              <c:idx val="3"/>
              <c:layout>
                <c:manualLayout>
                  <c:x val="5.0672996579572652E-2"/>
                  <c:y val="5.5710306406685235E-2"/>
                </c:manualLayout>
              </c:layout>
              <c:dLblPos val="bestFit"/>
              <c:showLegendKey val="1"/>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6FEB-4683-BA2D-AB50FCD8489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dLblPos val="outEnd"/>
            <c:showLegendKey val="1"/>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VARAM!$B$7:$G$7</c:f>
              <c:numCache>
                <c:formatCode>General</c:formatCode>
                <c:ptCount val="6"/>
                <c:pt idx="0">
                  <c:v>286</c:v>
                </c:pt>
                <c:pt idx="1">
                  <c:v>373</c:v>
                </c:pt>
                <c:pt idx="2">
                  <c:v>727</c:v>
                </c:pt>
                <c:pt idx="3">
                  <c:v>1592</c:v>
                </c:pt>
                <c:pt idx="4">
                  <c:v>3264</c:v>
                </c:pt>
                <c:pt idx="5">
                  <c:v>7898</c:v>
                </c:pt>
              </c:numCache>
            </c:numRef>
          </c:val>
          <c:extLst>
            <c:ext xmlns:c16="http://schemas.microsoft.com/office/drawing/2014/chart" uri="{C3380CC4-5D6E-409C-BE32-E72D297353CC}">
              <c16:uniqueId val="{0000000C-6FEB-4683-BA2D-AB50FCD8489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lv-LV"/>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strRef>
          <c:f>'2+4+6 dem'!$J$55</c:f>
          <c:strCache>
            <c:ptCount val="1"/>
            <c:pt idx="0">
              <c:v>Kopējā apmierinātība</c:v>
            </c:pt>
          </c:strCache>
        </c:strRef>
      </c:tx>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lv-LV"/>
        </a:p>
      </c:txPr>
    </c:title>
    <c:autoTitleDeleted val="0"/>
    <c:plotArea>
      <c:layout>
        <c:manualLayout>
          <c:layoutTarget val="inner"/>
          <c:xMode val="edge"/>
          <c:yMode val="edge"/>
          <c:x val="1.4414479440069981E-2"/>
          <c:y val="5.9598378605041219E-2"/>
          <c:w val="0.98558552055992998"/>
          <c:h val="0.73351825104702151"/>
        </c:manualLayout>
      </c:layout>
      <c:lineChart>
        <c:grouping val="standard"/>
        <c:varyColors val="0"/>
        <c:ser>
          <c:idx val="0"/>
          <c:order val="0"/>
          <c:tx>
            <c:strRef>
              <c:f>'2+4+6 dem'!$J$57</c:f>
              <c:strCache>
                <c:ptCount val="1"/>
                <c:pt idx="0">
                  <c:v>1. Pakalpojuma kvalitātes vidējais vērtējums</c:v>
                </c:pt>
              </c:strCache>
            </c:strRef>
          </c:tx>
          <c:spPr>
            <a:ln w="34925" cap="rnd">
              <a:solidFill>
                <a:srgbClr val="00B050"/>
              </a:solidFill>
              <a:round/>
              <a:tailEnd type="triangle"/>
            </a:ln>
            <a:effectLst>
              <a:outerShdw blurRad="40000" dist="23000" dir="5400000" rotWithShape="0">
                <a:srgbClr val="000000">
                  <a:alpha val="35000"/>
                </a:srgbClr>
              </a:outerShdw>
            </a:effectLst>
          </c:spPr>
          <c:marker>
            <c:symbol val="diamond"/>
            <c:size val="5"/>
            <c:spPr>
              <a:solidFill>
                <a:srgbClr val="00B050"/>
              </a:solidFill>
              <a:ln w="9525">
                <a:solidFill>
                  <a:srgbClr val="00B050"/>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dLbls>
            <c:dLbl>
              <c:idx val="0"/>
              <c:layout>
                <c:manualLayout>
                  <c:x val="-8.5482720909886262E-2"/>
                  <c:y val="-1.84089414858645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DA6-434C-844E-55983B8BD33C}"/>
                </c:ext>
              </c:extLst>
            </c:dLbl>
            <c:dLbl>
              <c:idx val="1"/>
              <c:layout>
                <c:manualLayout>
                  <c:x val="-5.6875109361329834E-2"/>
                  <c:y val="-2.97293015887806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DA6-434C-844E-55983B8BD33C}"/>
                </c:ext>
              </c:extLst>
            </c:dLbl>
            <c:dLbl>
              <c:idx val="2"/>
              <c:layout>
                <c:manualLayout>
                  <c:x val="-4.4305555555555556E-2"/>
                  <c:y val="-2.62984878369493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DA6-434C-844E-55983B8BD33C}"/>
                </c:ext>
              </c:extLst>
            </c:dLbl>
            <c:dLbl>
              <c:idx val="3"/>
              <c:layout>
                <c:manualLayout>
                  <c:x val="-5.1250109361329836E-2"/>
                  <c:y val="-2.1038686732205835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rgbClr val="00B050"/>
                      </a:solidFill>
                      <a:latin typeface="+mn-lt"/>
                      <a:ea typeface="+mn-ea"/>
                      <a:cs typeface="+mn-cs"/>
                    </a:defRPr>
                  </a:pPr>
                  <a:endParaRPr lang="lv-LV"/>
                </a:p>
              </c:txPr>
              <c:dLblPos val="r"/>
              <c:showLegendKey val="0"/>
              <c:showVal val="1"/>
              <c:showCatName val="0"/>
              <c:showSerName val="0"/>
              <c:showPercent val="0"/>
              <c:showBubbleSize val="0"/>
              <c:extLst>
                <c:ext xmlns:c15="http://schemas.microsoft.com/office/drawing/2012/chart" uri="{CE6537A1-D6FC-4f65-9D91-7224C49458BB}">
                  <c15:layout>
                    <c:manualLayout>
                      <c:w val="7.7638888888888882E-2"/>
                      <c:h val="4.4668085128412194E-2"/>
                    </c:manualLayout>
                  </c15:layout>
                </c:ext>
                <c:ext xmlns:c16="http://schemas.microsoft.com/office/drawing/2014/chart" uri="{C3380CC4-5D6E-409C-BE32-E72D297353CC}">
                  <c16:uniqueId val="{00000003-1DA6-434C-844E-55983B8BD33C}"/>
                </c:ext>
              </c:extLst>
            </c:dLbl>
            <c:dLbl>
              <c:idx val="4"/>
              <c:layout>
                <c:manualLayout>
                  <c:x val="-4.1752997091579772E-2"/>
                  <c:y val="3.68178829717291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DA6-434C-844E-55983B8BD33C}"/>
                </c:ext>
              </c:extLst>
            </c:dLbl>
            <c:dLbl>
              <c:idx val="5"/>
              <c:layout>
                <c:manualLayout>
                  <c:x val="-4.4305555555555556E-2"/>
                  <c:y val="4.47074293228139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DA6-434C-844E-55983B8BD33C}"/>
                </c:ext>
              </c:extLst>
            </c:dLbl>
            <c:dLbl>
              <c:idx val="6"/>
              <c:layout>
                <c:manualLayout>
                  <c:x val="-2.919013501690667E-2"/>
                  <c:y val="2.62984878369493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DA6-434C-844E-55983B8BD33C}"/>
                </c:ext>
              </c:extLst>
            </c:dLbl>
            <c:dLbl>
              <c:idx val="7"/>
              <c:layout>
                <c:manualLayout>
                  <c:x val="-1.3260498687664246E-2"/>
                  <c:y val="-4.47074293228140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DA6-434C-844E-55983B8BD33C}"/>
                </c:ext>
              </c:extLst>
            </c:dLbl>
            <c:dLbl>
              <c:idx val="8"/>
              <c:layout>
                <c:manualLayout>
                  <c:x val="-3.1399537892619588E-2"/>
                  <c:y val="-2.25988633542822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DA6-434C-844E-55983B8BD33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B050"/>
                    </a:solidFill>
                    <a:latin typeface="+mn-lt"/>
                    <a:ea typeface="+mn-ea"/>
                    <a:cs typeface="+mn-cs"/>
                  </a:defRPr>
                </a:pPr>
                <a:endParaRPr lang="lv-LV"/>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'2+4+6 dem'!$K$56:$S$56</c:f>
              <c:strCache>
                <c:ptCount val="9"/>
                <c:pt idx="0">
                  <c:v>2014. gads</c:v>
                </c:pt>
                <c:pt idx="1">
                  <c:v>2015. gads</c:v>
                </c:pt>
                <c:pt idx="2">
                  <c:v>2016. gads</c:v>
                </c:pt>
                <c:pt idx="3">
                  <c:v>2017. gads</c:v>
                </c:pt>
                <c:pt idx="4">
                  <c:v>2018. gads</c:v>
                </c:pt>
                <c:pt idx="5">
                  <c:v>2019. gads</c:v>
                </c:pt>
                <c:pt idx="6">
                  <c:v>2020. gads</c:v>
                </c:pt>
                <c:pt idx="7">
                  <c:v>2021. gads</c:v>
                </c:pt>
                <c:pt idx="8">
                  <c:v>2022. gads</c:v>
                </c:pt>
              </c:strCache>
            </c:strRef>
          </c:cat>
          <c:val>
            <c:numRef>
              <c:f>'2+4+6 dem'!$K$57:$S$57</c:f>
              <c:numCache>
                <c:formatCode>General</c:formatCode>
                <c:ptCount val="9"/>
                <c:pt idx="0">
                  <c:v>5.44</c:v>
                </c:pt>
                <c:pt idx="1">
                  <c:v>5.47</c:v>
                </c:pt>
                <c:pt idx="2">
                  <c:v>5.61</c:v>
                </c:pt>
                <c:pt idx="3">
                  <c:v>5.62</c:v>
                </c:pt>
                <c:pt idx="4">
                  <c:v>5.47</c:v>
                </c:pt>
                <c:pt idx="5">
                  <c:v>5.27</c:v>
                </c:pt>
                <c:pt idx="6">
                  <c:v>5.27</c:v>
                </c:pt>
                <c:pt idx="7">
                  <c:v>5.33</c:v>
                </c:pt>
                <c:pt idx="8" formatCode="0.00">
                  <c:v>5.3594059405940593</c:v>
                </c:pt>
              </c:numCache>
            </c:numRef>
          </c:val>
          <c:smooth val="0"/>
          <c:extLst>
            <c:ext xmlns:c16="http://schemas.microsoft.com/office/drawing/2014/chart" uri="{C3380CC4-5D6E-409C-BE32-E72D297353CC}">
              <c16:uniqueId val="{00000009-1DA6-434C-844E-55983B8BD33C}"/>
            </c:ext>
          </c:extLst>
        </c:ser>
        <c:ser>
          <c:idx val="1"/>
          <c:order val="1"/>
          <c:tx>
            <c:strRef>
              <c:f>'2+4+6 dem'!$J$58</c:f>
              <c:strCache>
                <c:ptCount val="1"/>
                <c:pt idx="0">
                  <c:v>3. Pakalpojuma aspektu vērtējums</c:v>
                </c:pt>
              </c:strCache>
            </c:strRef>
          </c:tx>
          <c:spPr>
            <a:ln w="34925" cap="rnd">
              <a:solidFill>
                <a:schemeClr val="accent6">
                  <a:lumMod val="75000"/>
                </a:schemeClr>
              </a:solidFill>
              <a:round/>
              <a:tailEnd type="triangle"/>
            </a:ln>
            <a:effectLst>
              <a:outerShdw blurRad="40000" dist="23000" dir="5400000" rotWithShape="0">
                <a:srgbClr val="000000">
                  <a:alpha val="35000"/>
                </a:srgbClr>
              </a:outerShdw>
            </a:effectLst>
          </c:spPr>
          <c:marker>
            <c:symbol val="diamond"/>
            <c:size val="5"/>
            <c:spPr>
              <a:solidFill>
                <a:schemeClr val="accent6">
                  <a:lumMod val="50000"/>
                </a:schemeClr>
              </a:solidFill>
              <a:ln w="9525">
                <a:solidFill>
                  <a:schemeClr val="accent6">
                    <a:lumMod val="75000"/>
                  </a:schemeClr>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dLbls>
            <c:dLbl>
              <c:idx val="0"/>
              <c:layout>
                <c:manualLayout>
                  <c:x val="-9.2986220472440942E-2"/>
                  <c:y val="-2.3494459025955091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DA6-434C-844E-55983B8BD33C}"/>
                </c:ext>
              </c:extLst>
            </c:dLbl>
            <c:dLbl>
              <c:idx val="1"/>
              <c:layout>
                <c:manualLayout>
                  <c:x val="-3.1875109361329833E-2"/>
                  <c:y val="3.5208084196576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DA6-434C-844E-55983B8BD33C}"/>
                </c:ext>
              </c:extLst>
            </c:dLbl>
            <c:dLbl>
              <c:idx val="7"/>
              <c:layout>
                <c:manualLayout>
                  <c:x val="-8.3005249343852394E-4"/>
                  <c:y val="-3.9644452727432737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DA6-434C-844E-55983B8BD33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6">
                        <a:lumMod val="50000"/>
                      </a:schemeClr>
                    </a:solidFill>
                    <a:latin typeface="+mn-lt"/>
                    <a:ea typeface="+mn-ea"/>
                    <a:cs typeface="+mn-cs"/>
                  </a:defRPr>
                </a:pPr>
                <a:endParaRPr lang="lv-LV"/>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'2+4+6 dem'!$K$56:$S$56</c:f>
              <c:strCache>
                <c:ptCount val="9"/>
                <c:pt idx="0">
                  <c:v>2014. gads</c:v>
                </c:pt>
                <c:pt idx="1">
                  <c:v>2015. gads</c:v>
                </c:pt>
                <c:pt idx="2">
                  <c:v>2016. gads</c:v>
                </c:pt>
                <c:pt idx="3">
                  <c:v>2017. gads</c:v>
                </c:pt>
                <c:pt idx="4">
                  <c:v>2018. gads</c:v>
                </c:pt>
                <c:pt idx="5">
                  <c:v>2019. gads</c:v>
                </c:pt>
                <c:pt idx="6">
                  <c:v>2020. gads</c:v>
                </c:pt>
                <c:pt idx="7">
                  <c:v>2021. gads</c:v>
                </c:pt>
                <c:pt idx="8">
                  <c:v>2022. gads</c:v>
                </c:pt>
              </c:strCache>
            </c:strRef>
          </c:cat>
          <c:val>
            <c:numRef>
              <c:f>'2+4+6 dem'!$K$58:$S$58</c:f>
              <c:numCache>
                <c:formatCode>General</c:formatCode>
                <c:ptCount val="9"/>
                <c:pt idx="0">
                  <c:v>5.22</c:v>
                </c:pt>
                <c:pt idx="1">
                  <c:v>5.27</c:v>
                </c:pt>
                <c:pt idx="2">
                  <c:v>5.31</c:v>
                </c:pt>
                <c:pt idx="3">
                  <c:v>5.24</c:v>
                </c:pt>
                <c:pt idx="4">
                  <c:v>5.0599999999999996</c:v>
                </c:pt>
                <c:pt idx="5" formatCode="0.00">
                  <c:v>5</c:v>
                </c:pt>
                <c:pt idx="6">
                  <c:v>5.0599999999999996</c:v>
                </c:pt>
                <c:pt idx="7">
                  <c:v>4.87</c:v>
                </c:pt>
                <c:pt idx="8" formatCode="0.00">
                  <c:v>4.7616006811409113</c:v>
                </c:pt>
              </c:numCache>
            </c:numRef>
          </c:val>
          <c:smooth val="0"/>
          <c:extLst>
            <c:ext xmlns:c16="http://schemas.microsoft.com/office/drawing/2014/chart" uri="{C3380CC4-5D6E-409C-BE32-E72D297353CC}">
              <c16:uniqueId val="{0000000D-1DA6-434C-844E-55983B8BD33C}"/>
            </c:ext>
          </c:extLst>
        </c:ser>
        <c:ser>
          <c:idx val="2"/>
          <c:order val="2"/>
          <c:tx>
            <c:strRef>
              <c:f>'2+4+6 dem'!$J$59</c:f>
              <c:strCache>
                <c:ptCount val="1"/>
                <c:pt idx="0">
                  <c:v>4. Klientu apkalpošanas speciālistu darba vērtējums (vidēji par 1 faktoru)</c:v>
                </c:pt>
              </c:strCache>
            </c:strRef>
          </c:tx>
          <c:spPr>
            <a:ln w="34925" cap="rnd">
              <a:solidFill>
                <a:srgbClr val="002060"/>
              </a:solidFill>
              <a:round/>
              <a:headEnd type="none"/>
              <a:tailEnd type="triangle"/>
            </a:ln>
            <a:effectLst>
              <a:outerShdw blurRad="40000" dist="23000" dir="5400000" rotWithShape="0">
                <a:srgbClr val="000000">
                  <a:alpha val="35000"/>
                </a:srgbClr>
              </a:outerShdw>
            </a:effectLst>
          </c:spPr>
          <c:marker>
            <c:symbol val="diamond"/>
            <c:size val="5"/>
            <c:spPr>
              <a:solidFill>
                <a:srgbClr val="002060"/>
              </a:solidFill>
              <a:ln w="9525">
                <a:solidFill>
                  <a:srgbClr val="002060"/>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dLbls>
            <c:dLbl>
              <c:idx val="0"/>
              <c:layout>
                <c:manualLayout>
                  <c:x val="-9.5763998250218724E-2"/>
                  <c:y val="-1.6169072615923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DA6-434C-844E-55983B8BD33C}"/>
                </c:ext>
              </c:extLst>
            </c:dLbl>
            <c:dLbl>
              <c:idx val="1"/>
              <c:layout>
                <c:manualLayout>
                  <c:x val="-4.5763998250218721E-2"/>
                  <c:y val="-2.8578587439883636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rgbClr val="002060"/>
                      </a:solidFill>
                      <a:latin typeface="+mn-lt"/>
                      <a:ea typeface="+mn-ea"/>
                      <a:cs typeface="+mn-cs"/>
                    </a:defRPr>
                  </a:pPr>
                  <a:endParaRPr lang="lv-LV"/>
                </a:p>
              </c:txPr>
              <c:dLblPos val="r"/>
              <c:showLegendKey val="0"/>
              <c:showVal val="1"/>
              <c:showCatName val="0"/>
              <c:showSerName val="0"/>
              <c:showPercent val="0"/>
              <c:showBubbleSize val="0"/>
              <c:extLst>
                <c:ext xmlns:c15="http://schemas.microsoft.com/office/drawing/2012/chart" uri="{CE6537A1-D6FC-4f65-9D91-7224C49458BB}">
                  <c15:layout>
                    <c:manualLayout>
                      <c:w val="6.0972222222222219E-2"/>
                      <c:h val="4.2038236344717268E-2"/>
                    </c:manualLayout>
                  </c15:layout>
                </c:ext>
                <c:ext xmlns:c16="http://schemas.microsoft.com/office/drawing/2014/chart" uri="{C3380CC4-5D6E-409C-BE32-E72D297353CC}">
                  <c16:uniqueId val="{0000000F-1DA6-434C-844E-55983B8BD33C}"/>
                </c:ext>
              </c:extLst>
            </c:dLbl>
            <c:dLbl>
              <c:idx val="7"/>
              <c:layout>
                <c:manualLayout>
                  <c:x val="-8.3005249343852394E-4"/>
                  <c:y val="-1.44444962131213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DA6-434C-844E-55983B8BD33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2060"/>
                    </a:solidFill>
                    <a:latin typeface="+mn-lt"/>
                    <a:ea typeface="+mn-ea"/>
                    <a:cs typeface="+mn-cs"/>
                  </a:defRPr>
                </a:pPr>
                <a:endParaRPr lang="lv-LV"/>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'2+4+6 dem'!$K$56:$S$56</c:f>
              <c:strCache>
                <c:ptCount val="9"/>
                <c:pt idx="0">
                  <c:v>2014. gads</c:v>
                </c:pt>
                <c:pt idx="1">
                  <c:v>2015. gads</c:v>
                </c:pt>
                <c:pt idx="2">
                  <c:v>2016. gads</c:v>
                </c:pt>
                <c:pt idx="3">
                  <c:v>2017. gads</c:v>
                </c:pt>
                <c:pt idx="4">
                  <c:v>2018. gads</c:v>
                </c:pt>
                <c:pt idx="5">
                  <c:v>2019. gads</c:v>
                </c:pt>
                <c:pt idx="6">
                  <c:v>2020. gads</c:v>
                </c:pt>
                <c:pt idx="7">
                  <c:v>2021. gads</c:v>
                </c:pt>
                <c:pt idx="8">
                  <c:v>2022. gads</c:v>
                </c:pt>
              </c:strCache>
            </c:strRef>
          </c:cat>
          <c:val>
            <c:numRef>
              <c:f>'2+4+6 dem'!$K$59:$S$59</c:f>
              <c:numCache>
                <c:formatCode>General</c:formatCode>
                <c:ptCount val="9"/>
                <c:pt idx="0">
                  <c:v>5.61</c:v>
                </c:pt>
                <c:pt idx="1">
                  <c:v>5.67</c:v>
                </c:pt>
                <c:pt idx="2">
                  <c:v>5.74</c:v>
                </c:pt>
                <c:pt idx="3">
                  <c:v>5.71</c:v>
                </c:pt>
                <c:pt idx="4">
                  <c:v>5.58</c:v>
                </c:pt>
                <c:pt idx="5">
                  <c:v>5.68</c:v>
                </c:pt>
                <c:pt idx="6">
                  <c:v>5.66</c:v>
                </c:pt>
                <c:pt idx="7">
                  <c:v>5.61</c:v>
                </c:pt>
                <c:pt idx="8" formatCode="0.00">
                  <c:v>5.6421173762945918</c:v>
                </c:pt>
              </c:numCache>
            </c:numRef>
          </c:val>
          <c:smooth val="0"/>
          <c:extLst>
            <c:ext xmlns:c16="http://schemas.microsoft.com/office/drawing/2014/chart" uri="{C3380CC4-5D6E-409C-BE32-E72D297353CC}">
              <c16:uniqueId val="{00000011-1DA6-434C-844E-55983B8BD33C}"/>
            </c:ext>
          </c:extLst>
        </c:ser>
        <c:ser>
          <c:idx val="3"/>
          <c:order val="3"/>
          <c:tx>
            <c:strRef>
              <c:f>'2+4+6 dem'!$J$60</c:f>
              <c:strCache>
                <c:ptCount val="1"/>
                <c:pt idx="0">
                  <c:v>Kopējais apmierinātības vērtējums</c:v>
                </c:pt>
              </c:strCache>
            </c:strRef>
          </c:tx>
          <c:spPr>
            <a:ln w="38100" cap="rnd">
              <a:solidFill>
                <a:schemeClr val="accent3">
                  <a:lumMod val="50000"/>
                </a:schemeClr>
              </a:solidFill>
              <a:prstDash val="sysDot"/>
              <a:round/>
              <a:tailEnd type="triangle"/>
            </a:ln>
            <a:effectLst>
              <a:outerShdw blurRad="40000" dist="23000" dir="5400000" rotWithShape="0">
                <a:srgbClr val="000000">
                  <a:alpha val="35000"/>
                </a:srgbClr>
              </a:outerShdw>
            </a:effectLst>
          </c:spPr>
          <c:marker>
            <c:symbol val="diamond"/>
            <c:size val="5"/>
            <c:spPr>
              <a:solidFill>
                <a:schemeClr val="accent3">
                  <a:lumMod val="50000"/>
                </a:schemeClr>
              </a:solidFill>
              <a:ln w="9525">
                <a:solidFill>
                  <a:schemeClr val="accent3">
                    <a:lumMod val="50000"/>
                  </a:schemeClr>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dLbls>
            <c:dLbl>
              <c:idx val="0"/>
              <c:layout>
                <c:manualLayout>
                  <c:x val="-9.4444444444444442E-2"/>
                  <c:y val="-4.243778136006664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1DA6-434C-844E-55983B8BD33C}"/>
                </c:ext>
              </c:extLst>
            </c:dLbl>
            <c:dLbl>
              <c:idx val="1"/>
              <c:layout>
                <c:manualLayout>
                  <c:x val="-4.4444444444444446E-2"/>
                  <c:y val="3.8598518380468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1DA6-434C-844E-55983B8BD33C}"/>
                </c:ext>
              </c:extLst>
            </c:dLbl>
            <c:dLbl>
              <c:idx val="2"/>
              <c:layout>
                <c:manualLayout>
                  <c:x val="-3.3783074412996115E-3"/>
                  <c:y val="-1.05193951347797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1DA6-434C-844E-55983B8BD33C}"/>
                </c:ext>
              </c:extLst>
            </c:dLbl>
            <c:dLbl>
              <c:idx val="4"/>
              <c:layout>
                <c:manualLayout>
                  <c:x val="-2.5000000000000001E-2"/>
                  <c:y val="2.89283366206443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1DA6-434C-844E-55983B8BD33C}"/>
                </c:ext>
              </c:extLst>
            </c:dLbl>
            <c:dLbl>
              <c:idx val="5"/>
              <c:layout>
                <c:manualLayout>
                  <c:x val="-4.4444444444444446E-2"/>
                  <c:y val="-2.89283366206443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1DA6-434C-844E-55983B8BD33C}"/>
                </c:ext>
              </c:extLst>
            </c:dLbl>
            <c:dLbl>
              <c:idx val="6"/>
              <c:layout>
                <c:manualLayout>
                  <c:x val="-4.3243243243243329E-2"/>
                  <c:y val="-2.62984878369493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1DA6-434C-844E-55983B8BD33C}"/>
                </c:ext>
              </c:extLst>
            </c:dLbl>
            <c:dLbl>
              <c:idx val="8"/>
              <c:layout>
                <c:manualLayout>
                  <c:x val="-2.4909863046336887E-2"/>
                  <c:y val="-3.20150564185666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1DA6-434C-844E-55983B8BD33C}"/>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3">
                        <a:lumMod val="50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'2+4+6 dem'!$K$56:$S$56</c:f>
              <c:strCache>
                <c:ptCount val="9"/>
                <c:pt idx="0">
                  <c:v>2014. gads</c:v>
                </c:pt>
                <c:pt idx="1">
                  <c:v>2015. gads</c:v>
                </c:pt>
                <c:pt idx="2">
                  <c:v>2016. gads</c:v>
                </c:pt>
                <c:pt idx="3">
                  <c:v>2017. gads</c:v>
                </c:pt>
                <c:pt idx="4">
                  <c:v>2018. gads</c:v>
                </c:pt>
                <c:pt idx="5">
                  <c:v>2019. gads</c:v>
                </c:pt>
                <c:pt idx="6">
                  <c:v>2020. gads</c:v>
                </c:pt>
                <c:pt idx="7">
                  <c:v>2021. gads</c:v>
                </c:pt>
                <c:pt idx="8">
                  <c:v>2022. gads</c:v>
                </c:pt>
              </c:strCache>
            </c:strRef>
          </c:cat>
          <c:val>
            <c:numRef>
              <c:f>'2+4+6 dem'!$K$60:$S$60</c:f>
              <c:numCache>
                <c:formatCode>General</c:formatCode>
                <c:ptCount val="9"/>
                <c:pt idx="0">
                  <c:v>5.39</c:v>
                </c:pt>
                <c:pt idx="1">
                  <c:v>5.44</c:v>
                </c:pt>
                <c:pt idx="2">
                  <c:v>5.48</c:v>
                </c:pt>
                <c:pt idx="3">
                  <c:v>5.43</c:v>
                </c:pt>
                <c:pt idx="4">
                  <c:v>5.25</c:v>
                </c:pt>
                <c:pt idx="5">
                  <c:v>5.29</c:v>
                </c:pt>
                <c:pt idx="6">
                  <c:v>5.33</c:v>
                </c:pt>
                <c:pt idx="7">
                  <c:v>5.22</c:v>
                </c:pt>
                <c:pt idx="8" formatCode="0.00">
                  <c:v>5.1833352940811288</c:v>
                </c:pt>
              </c:numCache>
            </c:numRef>
          </c:val>
          <c:smooth val="0"/>
          <c:extLst>
            <c:ext xmlns:c16="http://schemas.microsoft.com/office/drawing/2014/chart" uri="{C3380CC4-5D6E-409C-BE32-E72D297353CC}">
              <c16:uniqueId val="{00000019-1DA6-434C-844E-55983B8BD33C}"/>
            </c:ext>
          </c:extLst>
        </c:ser>
        <c:dLbls>
          <c:showLegendKey val="0"/>
          <c:showVal val="0"/>
          <c:showCatName val="0"/>
          <c:showSerName val="0"/>
          <c:showPercent val="0"/>
          <c:showBubbleSize val="0"/>
        </c:dLbls>
        <c:dropLines>
          <c:spPr>
            <a:ln w="9525"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lgDash"/>
              <a:round/>
            </a:ln>
            <a:effectLst/>
          </c:spPr>
        </c:dropLines>
        <c:marker val="1"/>
        <c:smooth val="0"/>
        <c:axId val="-620692736"/>
        <c:axId val="-620697088"/>
      </c:lineChart>
      <c:catAx>
        <c:axId val="-620692736"/>
        <c:scaling>
          <c:orientation val="minMax"/>
        </c:scaling>
        <c:delete val="0"/>
        <c:axPos val="b"/>
        <c:numFmt formatCode="General" sourceLinked="1"/>
        <c:majorTickMark val="cross"/>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620697088"/>
        <c:crosses val="autoZero"/>
        <c:auto val="1"/>
        <c:lblAlgn val="ctr"/>
        <c:lblOffset val="100"/>
        <c:noMultiLvlLbl val="0"/>
      </c:catAx>
      <c:valAx>
        <c:axId val="-620697088"/>
        <c:scaling>
          <c:orientation val="minMax"/>
          <c:max val="6"/>
          <c:min val="4.2"/>
        </c:scaling>
        <c:delete val="1"/>
        <c:axPos val="l"/>
        <c:numFmt formatCode="General" sourceLinked="1"/>
        <c:majorTickMark val="out"/>
        <c:minorTickMark val="none"/>
        <c:tickLblPos val="nextTo"/>
        <c:crossAx val="-620692736"/>
        <c:crosses val="autoZero"/>
        <c:crossBetween val="between"/>
        <c:majorUnit val="0.5"/>
      </c:valAx>
      <c:spPr>
        <a:noFill/>
        <a:ln>
          <a:noFill/>
        </a:ln>
        <a:effectLst/>
      </c:spPr>
    </c:plotArea>
    <c:legend>
      <c:legendPos val="b"/>
      <c:layout>
        <c:manualLayout>
          <c:xMode val="edge"/>
          <c:yMode val="edge"/>
          <c:x val="1.5280839895013131E-2"/>
          <c:y val="0.84889095963596262"/>
          <c:w val="0.97253105861767275"/>
          <c:h val="0.1511090403640373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legend>
    <c:plotVisOnly val="1"/>
    <c:dispBlanksAs val="gap"/>
    <c:showDLblsOverMax val="0"/>
  </c:chart>
  <c:spPr>
    <a:noFill/>
    <a:ln>
      <a:noFill/>
    </a:ln>
    <a:effectLst/>
  </c:spPr>
  <c:txPr>
    <a:bodyPr/>
    <a:lstStyle/>
    <a:p>
      <a:pPr>
        <a:defRPr/>
      </a:pPr>
      <a:endParaRPr lang="lv-LV"/>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8">
  <a:schemeClr val="accent5"/>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Reversed" id="22">
  <a:schemeClr val="accent2"/>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12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3">
      <a:schemeClr val="dk1"/>
    </cs:effectRef>
    <cs:fontRef idx="minor">
      <a:schemeClr val="tx1"/>
    </cs:fontRef>
  </cs:dataPoint>
  <cs:dataPoint3D>
    <cs:lnRef idx="0"/>
    <cs:fillRef idx="1">
      <cs:styleClr val="auto"/>
    </cs:fillRef>
    <cs:effectRef idx="3">
      <a:schemeClr val="dk1"/>
    </cs:effectRef>
    <cs:fontRef idx="minor">
      <a:schemeClr val="tx1"/>
    </cs:fontRef>
  </cs:dataPoint3D>
  <cs:dataPointLine>
    <cs:lnRef idx="1">
      <cs:styleClr val="auto"/>
    </cs:lnRef>
    <cs:lineWidthScale>7</cs:lineWidthScale>
    <cs:fillRef idx="0"/>
    <cs:effectRef idx="0"/>
    <cs:fontRef idx="minor">
      <a:schemeClr val="tx1"/>
    </cs:fontRef>
    <cs:spPr>
      <a:ln cap="rnd">
        <a:round/>
      </a:ln>
    </cs:spPr>
  </cs:dataPointLine>
  <cs:dataPointMarker>
    <cs:lnRef idx="1">
      <cs:styleClr val="auto"/>
    </cs:lnRef>
    <cs:fillRef idx="3">
      <cs:styleClr val="auto"/>
    </cs:fillRef>
    <cs:effectRef idx="3">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mods="ignoreCSTransforms">
      <cs:styleClr val="0">
        <a:shade val="25000"/>
      </cs:styleClr>
    </cs:fillRef>
    <cs:effectRef idx="3">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mods="ignoreCSTransforms">
      <cs:styleClr val="0">
        <a:tint val="25000"/>
      </cs:styleClr>
    </cs:fillRef>
    <cs:effectRef idx="3">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lv-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p>
            <a:fld id="{CAEC165A-2739-4369-9CD4-7328F9A25122}" type="datetimeFigureOut">
              <a:rPr lang="lv-LV" smtClean="0"/>
              <a:t>15.03.2023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B01D87D5-59FA-43AB-A232-9E5DB89C5BE4}" type="slidenum">
              <a:rPr lang="lv-LV" smtClean="0"/>
              <a:t>‹#›</a:t>
            </a:fld>
            <a:endParaRPr lang="lv-LV"/>
          </a:p>
        </p:txBody>
      </p:sp>
    </p:spTree>
    <p:extLst>
      <p:ext uri="{BB962C8B-B14F-4D97-AF65-F5344CB8AC3E}">
        <p14:creationId xmlns:p14="http://schemas.microsoft.com/office/powerpoint/2010/main" val="129280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CAEC165A-2739-4369-9CD4-7328F9A25122}" type="datetimeFigureOut">
              <a:rPr lang="lv-LV" smtClean="0"/>
              <a:t>15.03.2023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B01D87D5-59FA-43AB-A232-9E5DB89C5BE4}" type="slidenum">
              <a:rPr lang="lv-LV" smtClean="0"/>
              <a:t>‹#›</a:t>
            </a:fld>
            <a:endParaRPr lang="lv-LV"/>
          </a:p>
        </p:txBody>
      </p:sp>
    </p:spTree>
    <p:extLst>
      <p:ext uri="{BB962C8B-B14F-4D97-AF65-F5344CB8AC3E}">
        <p14:creationId xmlns:p14="http://schemas.microsoft.com/office/powerpoint/2010/main" val="2907708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CAEC165A-2739-4369-9CD4-7328F9A25122}" type="datetimeFigureOut">
              <a:rPr lang="lv-LV" smtClean="0"/>
              <a:t>15.03.2023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B01D87D5-59FA-43AB-A232-9E5DB89C5BE4}" type="slidenum">
              <a:rPr lang="lv-LV" smtClean="0"/>
              <a:t>‹#›</a:t>
            </a:fld>
            <a:endParaRPr lang="lv-LV"/>
          </a:p>
        </p:txBody>
      </p:sp>
    </p:spTree>
    <p:extLst>
      <p:ext uri="{BB962C8B-B14F-4D97-AF65-F5344CB8AC3E}">
        <p14:creationId xmlns:p14="http://schemas.microsoft.com/office/powerpoint/2010/main" val="3000643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CAEC165A-2739-4369-9CD4-7328F9A25122}" type="datetimeFigureOut">
              <a:rPr lang="lv-LV" smtClean="0"/>
              <a:t>15.03.2023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B01D87D5-59FA-43AB-A232-9E5DB89C5BE4}" type="slidenum">
              <a:rPr lang="lv-LV" smtClean="0"/>
              <a:t>‹#›</a:t>
            </a:fld>
            <a:endParaRPr lang="lv-LV"/>
          </a:p>
        </p:txBody>
      </p:sp>
    </p:spTree>
    <p:extLst>
      <p:ext uri="{BB962C8B-B14F-4D97-AF65-F5344CB8AC3E}">
        <p14:creationId xmlns:p14="http://schemas.microsoft.com/office/powerpoint/2010/main" val="2284752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lv-LV"/>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AEC165A-2739-4369-9CD4-7328F9A25122}" type="datetimeFigureOut">
              <a:rPr lang="lv-LV" smtClean="0"/>
              <a:t>15.03.2023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B01D87D5-59FA-43AB-A232-9E5DB89C5BE4}" type="slidenum">
              <a:rPr lang="lv-LV" smtClean="0"/>
              <a:t>‹#›</a:t>
            </a:fld>
            <a:endParaRPr lang="lv-LV"/>
          </a:p>
        </p:txBody>
      </p:sp>
    </p:spTree>
    <p:extLst>
      <p:ext uri="{BB962C8B-B14F-4D97-AF65-F5344CB8AC3E}">
        <p14:creationId xmlns:p14="http://schemas.microsoft.com/office/powerpoint/2010/main" val="2788242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p:txBody>
          <a:bodyPr/>
          <a:lstStyle/>
          <a:p>
            <a:fld id="{CAEC165A-2739-4369-9CD4-7328F9A25122}" type="datetimeFigureOut">
              <a:rPr lang="lv-LV" smtClean="0"/>
              <a:t>15.03.2023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B01D87D5-59FA-43AB-A232-9E5DB89C5BE4}" type="slidenum">
              <a:rPr lang="lv-LV" smtClean="0"/>
              <a:t>‹#›</a:t>
            </a:fld>
            <a:endParaRPr lang="lv-LV"/>
          </a:p>
        </p:txBody>
      </p:sp>
    </p:spTree>
    <p:extLst>
      <p:ext uri="{BB962C8B-B14F-4D97-AF65-F5344CB8AC3E}">
        <p14:creationId xmlns:p14="http://schemas.microsoft.com/office/powerpoint/2010/main" val="3603750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lv-LV"/>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6"/>
          <p:cNvSpPr>
            <a:spLocks noGrp="1"/>
          </p:cNvSpPr>
          <p:nvPr>
            <p:ph type="dt" sz="half" idx="10"/>
          </p:nvPr>
        </p:nvSpPr>
        <p:spPr/>
        <p:txBody>
          <a:bodyPr/>
          <a:lstStyle/>
          <a:p>
            <a:fld id="{CAEC165A-2739-4369-9CD4-7328F9A25122}" type="datetimeFigureOut">
              <a:rPr lang="lv-LV" smtClean="0"/>
              <a:t>15.03.2023</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B01D87D5-59FA-43AB-A232-9E5DB89C5BE4}" type="slidenum">
              <a:rPr lang="lv-LV" smtClean="0"/>
              <a:t>‹#›</a:t>
            </a:fld>
            <a:endParaRPr lang="lv-LV"/>
          </a:p>
        </p:txBody>
      </p:sp>
    </p:spTree>
    <p:extLst>
      <p:ext uri="{BB962C8B-B14F-4D97-AF65-F5344CB8AC3E}">
        <p14:creationId xmlns:p14="http://schemas.microsoft.com/office/powerpoint/2010/main" val="3785908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2"/>
          <p:cNvSpPr>
            <a:spLocks noGrp="1"/>
          </p:cNvSpPr>
          <p:nvPr>
            <p:ph type="dt" sz="half" idx="10"/>
          </p:nvPr>
        </p:nvSpPr>
        <p:spPr/>
        <p:txBody>
          <a:bodyPr/>
          <a:lstStyle/>
          <a:p>
            <a:fld id="{CAEC165A-2739-4369-9CD4-7328F9A25122}" type="datetimeFigureOut">
              <a:rPr lang="lv-LV" smtClean="0"/>
              <a:t>15.03.2023</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B01D87D5-59FA-43AB-A232-9E5DB89C5BE4}" type="slidenum">
              <a:rPr lang="lv-LV" smtClean="0"/>
              <a:t>‹#›</a:t>
            </a:fld>
            <a:endParaRPr lang="lv-LV"/>
          </a:p>
        </p:txBody>
      </p:sp>
    </p:spTree>
    <p:extLst>
      <p:ext uri="{BB962C8B-B14F-4D97-AF65-F5344CB8AC3E}">
        <p14:creationId xmlns:p14="http://schemas.microsoft.com/office/powerpoint/2010/main" val="3685385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EC165A-2739-4369-9CD4-7328F9A25122}" type="datetimeFigureOut">
              <a:rPr lang="lv-LV" smtClean="0"/>
              <a:t>15.03.2023</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B01D87D5-59FA-43AB-A232-9E5DB89C5BE4}" type="slidenum">
              <a:rPr lang="lv-LV" smtClean="0"/>
              <a:t>‹#›</a:t>
            </a:fld>
            <a:endParaRPr lang="lv-LV"/>
          </a:p>
        </p:txBody>
      </p:sp>
    </p:spTree>
    <p:extLst>
      <p:ext uri="{BB962C8B-B14F-4D97-AF65-F5344CB8AC3E}">
        <p14:creationId xmlns:p14="http://schemas.microsoft.com/office/powerpoint/2010/main" val="4074462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AEC165A-2739-4369-9CD4-7328F9A25122}" type="datetimeFigureOut">
              <a:rPr lang="lv-LV" smtClean="0"/>
              <a:t>15.03.2023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B01D87D5-59FA-43AB-A232-9E5DB89C5BE4}" type="slidenum">
              <a:rPr lang="lv-LV" smtClean="0"/>
              <a:t>‹#›</a:t>
            </a:fld>
            <a:endParaRPr lang="lv-LV"/>
          </a:p>
        </p:txBody>
      </p:sp>
    </p:spTree>
    <p:extLst>
      <p:ext uri="{BB962C8B-B14F-4D97-AF65-F5344CB8AC3E}">
        <p14:creationId xmlns:p14="http://schemas.microsoft.com/office/powerpoint/2010/main" val="2232230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AEC165A-2739-4369-9CD4-7328F9A25122}" type="datetimeFigureOut">
              <a:rPr lang="lv-LV" smtClean="0"/>
              <a:t>15.03.2023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B01D87D5-59FA-43AB-A232-9E5DB89C5BE4}" type="slidenum">
              <a:rPr lang="lv-LV" smtClean="0"/>
              <a:t>‹#›</a:t>
            </a:fld>
            <a:endParaRPr lang="lv-LV"/>
          </a:p>
        </p:txBody>
      </p:sp>
    </p:spTree>
    <p:extLst>
      <p:ext uri="{BB962C8B-B14F-4D97-AF65-F5344CB8AC3E}">
        <p14:creationId xmlns:p14="http://schemas.microsoft.com/office/powerpoint/2010/main" val="408742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lv-LV"/>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EC165A-2739-4369-9CD4-7328F9A25122}" type="datetimeFigureOut">
              <a:rPr lang="lv-LV" smtClean="0"/>
              <a:t>15.03.2023</a:t>
            </a:fld>
            <a:endParaRPr lang="lv-LV"/>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1D87D5-59FA-43AB-A232-9E5DB89C5BE4}" type="slidenum">
              <a:rPr lang="lv-LV" smtClean="0"/>
              <a:t>‹#›</a:t>
            </a:fld>
            <a:endParaRPr lang="lv-LV"/>
          </a:p>
        </p:txBody>
      </p:sp>
    </p:spTree>
    <p:extLst>
      <p:ext uri="{BB962C8B-B14F-4D97-AF65-F5344CB8AC3E}">
        <p14:creationId xmlns:p14="http://schemas.microsoft.com/office/powerpoint/2010/main" val="39860096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visidati.lv/"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880557"/>
            <a:ext cx="9144000" cy="1353987"/>
          </a:xfrm>
        </p:spPr>
        <p:txBody>
          <a:bodyPr>
            <a:normAutofit/>
          </a:bodyPr>
          <a:lstStyle/>
          <a:p>
            <a:r>
              <a:rPr lang="lv-LV" sz="4000" dirty="0" smtClean="0">
                <a:latin typeface="Times New Roman" panose="02020603050405020304" pitchFamily="18" charset="0"/>
                <a:cs typeface="Times New Roman" panose="02020603050405020304" pitchFamily="18" charset="0"/>
              </a:rPr>
              <a:t>2022. </a:t>
            </a:r>
            <a:r>
              <a:rPr lang="lv-LV" sz="4000" dirty="0" smtClean="0">
                <a:latin typeface="Times New Roman" panose="02020603050405020304" pitchFamily="18" charset="0"/>
                <a:cs typeface="Times New Roman" panose="02020603050405020304" pitchFamily="18" charset="0"/>
              </a:rPr>
              <a:t>gada nogalē veiktās klientu apmierinātības mērījuma rezultāti</a:t>
            </a:r>
            <a:endParaRPr lang="lv-LV" sz="4000" dirty="0">
              <a:latin typeface="Times New Roman" panose="02020603050405020304" pitchFamily="18" charset="0"/>
              <a:cs typeface="Times New Roman" panose="02020603050405020304" pitchFamily="18" charset="0"/>
            </a:endParaRPr>
          </a:p>
        </p:txBody>
      </p:sp>
      <p:sp>
        <p:nvSpPr>
          <p:cNvPr id="9" name="Rectangle 8"/>
          <p:cNvSpPr/>
          <p:nvPr/>
        </p:nvSpPr>
        <p:spPr>
          <a:xfrm>
            <a:off x="1052423" y="4414667"/>
            <a:ext cx="10075652" cy="1200329"/>
          </a:xfrm>
          <a:prstGeom prst="rect">
            <a:avLst/>
          </a:prstGeom>
        </p:spPr>
        <p:txBody>
          <a:bodyPr wrap="square">
            <a:spAutoFit/>
          </a:bodyPr>
          <a:lstStyle/>
          <a:p>
            <a:r>
              <a:rPr lang="lv-LV" dirty="0">
                <a:latin typeface="Times New Roman" panose="02020603050405020304" pitchFamily="18" charset="0"/>
                <a:cs typeface="Times New Roman" panose="02020603050405020304" pitchFamily="18" charset="0"/>
              </a:rPr>
              <a:t>Aptauja elektroniskajā vidē </a:t>
            </a:r>
            <a:r>
              <a:rPr lang="lv-LV" u="sng" dirty="0">
                <a:latin typeface="Times New Roman" panose="02020603050405020304" pitchFamily="18" charset="0"/>
                <a:cs typeface="Times New Roman" panose="02020603050405020304" pitchFamily="18" charset="0"/>
                <a:hlinkClick r:id="rId2"/>
              </a:rPr>
              <a:t>www.visidati.lv</a:t>
            </a:r>
            <a:r>
              <a:rPr lang="lv-LV" dirty="0">
                <a:latin typeface="Times New Roman" panose="02020603050405020304" pitchFamily="18" charset="0"/>
                <a:cs typeface="Times New Roman" panose="02020603050405020304" pitchFamily="18" charset="0"/>
              </a:rPr>
              <a:t> tika veikta 2022. gada septembrī-novembrī, savukārt oktobrī un novembrī notika klātienes klientu aptauja teritoriālajās nodaļās. Tās laikā latviešu un angļu valodā 72 anketas tika aizpildītas e-vidē un 948 anketas aizpildīja  PMLP klātienes klienti. Arī šajā gadā tika aptaujāta tikai viena klientu grupa- tie, kuri noformējuši / saņēmuši personu apliecinošu dokumentu.</a:t>
            </a:r>
            <a:endParaRPr lang="lv-LV" dirty="0"/>
          </a:p>
        </p:txBody>
      </p:sp>
      <p:pic>
        <p:nvPicPr>
          <p:cNvPr id="3" name="Picture 2"/>
          <p:cNvPicPr>
            <a:picLocks noChangeAspect="1"/>
          </p:cNvPicPr>
          <p:nvPr/>
        </p:nvPicPr>
        <p:blipFill>
          <a:blip r:embed="rId3"/>
          <a:stretch>
            <a:fillRect/>
          </a:stretch>
        </p:blipFill>
        <p:spPr>
          <a:xfrm>
            <a:off x="5167807" y="0"/>
            <a:ext cx="1856386" cy="1639204"/>
          </a:xfrm>
          <a:prstGeom prst="rect">
            <a:avLst/>
          </a:prstGeom>
        </p:spPr>
      </p:pic>
    </p:spTree>
    <p:extLst>
      <p:ext uri="{BB962C8B-B14F-4D97-AF65-F5344CB8AC3E}">
        <p14:creationId xmlns:p14="http://schemas.microsoft.com/office/powerpoint/2010/main" val="3810084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lv-LV" sz="1800" dirty="0">
                <a:latin typeface="Times New Roman" panose="02020603050405020304" pitchFamily="18" charset="0"/>
                <a:cs typeface="Times New Roman" panose="02020603050405020304" pitchFamily="18" charset="0"/>
              </a:rPr>
              <a:t>1</a:t>
            </a:r>
            <a:r>
              <a:rPr lang="lv-LV" sz="1800" dirty="0" smtClean="0">
                <a:latin typeface="Times New Roman" panose="02020603050405020304" pitchFamily="18" charset="0"/>
                <a:cs typeface="Times New Roman" panose="02020603050405020304" pitchFamily="18" charset="0"/>
              </a:rPr>
              <a:t>. jautājums. </a:t>
            </a:r>
            <a:r>
              <a:rPr lang="lv-LV" sz="1800" b="1" dirty="0" smtClean="0">
                <a:latin typeface="Times New Roman" panose="02020603050405020304" pitchFamily="18" charset="0"/>
                <a:cs typeface="Times New Roman" panose="02020603050405020304" pitchFamily="18" charset="0"/>
              </a:rPr>
              <a:t>Kuru pakalpojumu izmantojāt?</a:t>
            </a:r>
            <a:endParaRPr lang="lv-LV" sz="1800" dirty="0">
              <a:latin typeface="Times New Roman" panose="02020603050405020304" pitchFamily="18" charset="0"/>
              <a:cs typeface="Times New Roman" panose="02020603050405020304" pitchFamily="18"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8666621"/>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76065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2000" dirty="0" smtClean="0">
                <a:latin typeface="Times New Roman" panose="02020603050405020304" pitchFamily="18" charset="0"/>
                <a:cs typeface="Times New Roman" panose="02020603050405020304" pitchFamily="18" charset="0"/>
              </a:rPr>
              <a:t>2. jautājums. </a:t>
            </a:r>
            <a:r>
              <a:rPr lang="lv-LV" sz="2000" b="1" dirty="0" smtClean="0">
                <a:latin typeface="Times New Roman" panose="02020603050405020304" pitchFamily="18" charset="0"/>
                <a:cs typeface="Times New Roman" panose="02020603050405020304" pitchFamily="18" charset="0"/>
              </a:rPr>
              <a:t>Kā jūs vērtējat PMLP sniegtā pakalpojuma kvalitāti?</a:t>
            </a:r>
            <a:endParaRPr lang="lv-LV" sz="2000" b="1" dirty="0">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63181300"/>
              </p:ext>
            </p:extLst>
          </p:nvPr>
        </p:nvGraphicFramePr>
        <p:xfrm>
          <a:off x="0" y="1690688"/>
          <a:ext cx="121920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79452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2000" dirty="0">
                <a:latin typeface="Times New Roman" panose="02020603050405020304" pitchFamily="18" charset="0"/>
                <a:cs typeface="Times New Roman" panose="02020603050405020304" pitchFamily="18" charset="0"/>
              </a:rPr>
              <a:t>3. jautājums. </a:t>
            </a:r>
            <a:r>
              <a:rPr lang="lv-LV" sz="2000" b="1" dirty="0">
                <a:latin typeface="Times New Roman" panose="02020603050405020304" pitchFamily="18" charset="0"/>
                <a:cs typeface="Times New Roman" panose="02020603050405020304" pitchFamily="18" charset="0"/>
              </a:rPr>
              <a:t>Lūdzu, sakārtojiet zemāk minētos aspektus secībā pēc svarīguma </a:t>
            </a:r>
            <a:r>
              <a:rPr lang="lv-LV" sz="2000" dirty="0">
                <a:latin typeface="Times New Roman" panose="02020603050405020304" pitchFamily="18" charset="0"/>
                <a:cs typeface="Times New Roman" panose="02020603050405020304" pitchFamily="18" charset="0"/>
              </a:rPr>
              <a:t>(1- vissvarīgākais, 7- vismazāk svarīgais</a:t>
            </a:r>
            <a:r>
              <a:rPr lang="lv-LV" sz="2000" dirty="0" smtClean="0">
                <a:latin typeface="Times New Roman" panose="02020603050405020304" pitchFamily="18" charset="0"/>
                <a:cs typeface="Times New Roman" panose="02020603050405020304" pitchFamily="18" charset="0"/>
              </a:rPr>
              <a:t>)</a:t>
            </a:r>
            <a:endParaRPr lang="lv-LV" sz="2000" dirty="0">
              <a:latin typeface="Times New Roman" panose="02020603050405020304" pitchFamily="18" charset="0"/>
              <a:cs typeface="Times New Roman" panose="02020603050405020304" pitchFamily="18" charset="0"/>
            </a:endParaRPr>
          </a:p>
        </p:txBody>
      </p:sp>
      <p:graphicFrame>
        <p:nvGraphicFramePr>
          <p:cNvPr id="9" name="Chart 8"/>
          <p:cNvGraphicFramePr/>
          <p:nvPr>
            <p:extLst>
              <p:ext uri="{D42A27DB-BD31-4B8C-83A1-F6EECF244321}">
                <p14:modId xmlns:p14="http://schemas.microsoft.com/office/powerpoint/2010/main" val="2167300512"/>
              </p:ext>
            </p:extLst>
          </p:nvPr>
        </p:nvGraphicFramePr>
        <p:xfrm>
          <a:off x="0" y="1690688"/>
          <a:ext cx="12192000" cy="44236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53143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634932" cy="1325563"/>
          </a:xfrm>
        </p:spPr>
        <p:txBody>
          <a:bodyPr>
            <a:normAutofit/>
          </a:bodyPr>
          <a:lstStyle/>
          <a:p>
            <a:r>
              <a:rPr lang="lv-LV" sz="2000" dirty="0" smtClean="0">
                <a:latin typeface="Times New Roman" panose="02020603050405020304" pitchFamily="18" charset="0"/>
                <a:cs typeface="Times New Roman" panose="02020603050405020304" pitchFamily="18" charset="0"/>
              </a:rPr>
              <a:t>4. jautājums. </a:t>
            </a:r>
            <a:r>
              <a:rPr lang="lv-LV" sz="2000" b="1" dirty="0" smtClean="0">
                <a:latin typeface="Times New Roman" panose="02020603050405020304" pitchFamily="18" charset="0"/>
                <a:cs typeface="Times New Roman" panose="02020603050405020304" pitchFamily="18" charset="0"/>
              </a:rPr>
              <a:t>Kā Jūs vērtējat šādus ar pakalpojumu saistītus aspektus Pilsonības un migrācijas lietu pārvaldē? </a:t>
            </a:r>
            <a:r>
              <a:rPr lang="lv-LV" sz="2000" dirty="0" smtClean="0">
                <a:latin typeface="Times New Roman" panose="02020603050405020304" pitchFamily="18" charset="0"/>
                <a:cs typeface="Times New Roman" panose="02020603050405020304" pitchFamily="18" charset="0"/>
              </a:rPr>
              <a:t>Saņemto vērtējumu skaits skalā no 1 līdz 6.</a:t>
            </a:r>
            <a:endParaRPr lang="lv-LV" sz="2000" b="1" dirty="0">
              <a:latin typeface="Times New Roman" panose="02020603050405020304" pitchFamily="18" charset="0"/>
              <a:cs typeface="Times New Roman" panose="02020603050405020304" pitchFamily="18" charset="0"/>
            </a:endParaRPr>
          </a:p>
        </p:txBody>
      </p:sp>
      <p:graphicFrame>
        <p:nvGraphicFramePr>
          <p:cNvPr id="8" name="Chart 7"/>
          <p:cNvGraphicFramePr/>
          <p:nvPr>
            <p:extLst>
              <p:ext uri="{D42A27DB-BD31-4B8C-83A1-F6EECF244321}">
                <p14:modId xmlns:p14="http://schemas.microsoft.com/office/powerpoint/2010/main" val="989927785"/>
              </p:ext>
            </p:extLst>
          </p:nvPr>
        </p:nvGraphicFramePr>
        <p:xfrm>
          <a:off x="0" y="1690688"/>
          <a:ext cx="12192000" cy="43457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52893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2000" dirty="0">
                <a:latin typeface="Times New Roman" panose="02020603050405020304" pitchFamily="18" charset="0"/>
                <a:cs typeface="Times New Roman" panose="02020603050405020304" pitchFamily="18" charset="0"/>
              </a:rPr>
              <a:t>5</a:t>
            </a:r>
            <a:r>
              <a:rPr lang="lv-LV" sz="2000" dirty="0" smtClean="0">
                <a:latin typeface="Times New Roman" panose="02020603050405020304" pitchFamily="18" charset="0"/>
                <a:cs typeface="Times New Roman" panose="02020603050405020304" pitchFamily="18" charset="0"/>
              </a:rPr>
              <a:t>. jautājums</a:t>
            </a:r>
            <a:r>
              <a:rPr lang="lv-LV" sz="2000" dirty="0">
                <a:latin typeface="Times New Roman" panose="02020603050405020304" pitchFamily="18" charset="0"/>
                <a:cs typeface="Times New Roman" panose="02020603050405020304" pitchFamily="18" charset="0"/>
              </a:rPr>
              <a:t>.</a:t>
            </a:r>
            <a:r>
              <a:rPr lang="lv-LV" sz="2000" b="1" dirty="0">
                <a:latin typeface="Times New Roman" panose="02020603050405020304" pitchFamily="18" charset="0"/>
                <a:cs typeface="Times New Roman" panose="02020603050405020304" pitchFamily="18" charset="0"/>
              </a:rPr>
              <a:t> Kā Jūs vērtējat klientu apkalpošanas speciālista darbu?</a:t>
            </a:r>
            <a:r>
              <a:rPr lang="lv-LV" sz="2000" dirty="0">
                <a:latin typeface="Times New Roman" panose="02020603050405020304" pitchFamily="18" charset="0"/>
                <a:cs typeface="Times New Roman" panose="02020603050405020304" pitchFamily="18" charset="0"/>
              </a:rPr>
              <a:t> Saņemto vērtējumu skaits skalā no 1 līdz 6</a:t>
            </a:r>
            <a:r>
              <a:rPr lang="lv-LV" sz="2000" dirty="0" smtClean="0">
                <a:latin typeface="Times New Roman" panose="02020603050405020304" pitchFamily="18" charset="0"/>
                <a:cs typeface="Times New Roman" panose="02020603050405020304" pitchFamily="18" charset="0"/>
              </a:rPr>
              <a:t>.</a:t>
            </a:r>
            <a:endParaRPr lang="lv-LV" sz="2000" dirty="0">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76616675"/>
              </p:ext>
            </p:extLst>
          </p:nvPr>
        </p:nvGraphicFramePr>
        <p:xfrm>
          <a:off x="-879895" y="1825625"/>
          <a:ext cx="13071895"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1419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2000" dirty="0" smtClean="0">
                <a:latin typeface="Times New Roman" panose="02020603050405020304" pitchFamily="18" charset="0"/>
                <a:cs typeface="Times New Roman" panose="02020603050405020304" pitchFamily="18" charset="0"/>
              </a:rPr>
              <a:t>6.</a:t>
            </a:r>
            <a:r>
              <a:rPr lang="lv-LV" sz="2000" dirty="0">
                <a:latin typeface="Times New Roman" panose="02020603050405020304" pitchFamily="18" charset="0"/>
                <a:cs typeface="Times New Roman" panose="02020603050405020304" pitchFamily="18" charset="0"/>
              </a:rPr>
              <a:t> jautājums. </a:t>
            </a:r>
            <a:r>
              <a:rPr lang="lv-LV" sz="2000" b="1" dirty="0">
                <a:latin typeface="Times New Roman" panose="02020603050405020304" pitchFamily="18" charset="0"/>
                <a:cs typeface="Times New Roman" panose="02020603050405020304" pitchFamily="18" charset="0"/>
              </a:rPr>
              <a:t>Vai Jūs uzticaties PMLP par savu sniegto personas datu drošību</a:t>
            </a:r>
            <a:r>
              <a:rPr lang="lv-LV" sz="2000" b="1" dirty="0" smtClean="0">
                <a:latin typeface="Times New Roman" panose="02020603050405020304" pitchFamily="18" charset="0"/>
                <a:cs typeface="Times New Roman" panose="02020603050405020304" pitchFamily="18" charset="0"/>
              </a:rPr>
              <a:t>?</a:t>
            </a:r>
            <a:r>
              <a:rPr lang="en-US" sz="2000" b="1" dirty="0" smtClean="0">
                <a:latin typeface="Times New Roman" panose="02020603050405020304" pitchFamily="18" charset="0"/>
                <a:cs typeface="Times New Roman" panose="02020603050405020304" pitchFamily="18" charset="0"/>
              </a:rPr>
              <a:t> </a:t>
            </a:r>
            <a:endParaRPr lang="lv-LV" sz="2000" dirty="0">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75658127"/>
              </p:ext>
            </p:extLst>
          </p:nvPr>
        </p:nvGraphicFramePr>
        <p:xfrm>
          <a:off x="838200" y="1356848"/>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97298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058898"/>
          </a:xfrm>
        </p:spPr>
        <p:txBody>
          <a:bodyPr>
            <a:normAutofit/>
          </a:bodyPr>
          <a:lstStyle/>
          <a:p>
            <a:r>
              <a:rPr lang="lv-LV" sz="1800" dirty="0">
                <a:latin typeface="Times New Roman" panose="02020603050405020304" pitchFamily="18" charset="0"/>
                <a:cs typeface="Times New Roman" panose="02020603050405020304" pitchFamily="18" charset="0"/>
              </a:rPr>
              <a:t>7</a:t>
            </a:r>
            <a:r>
              <a:rPr lang="lv-LV" sz="1800" dirty="0" smtClean="0">
                <a:latin typeface="Times New Roman" panose="02020603050405020304" pitchFamily="18" charset="0"/>
                <a:cs typeface="Times New Roman" panose="02020603050405020304" pitchFamily="18" charset="0"/>
              </a:rPr>
              <a:t>.</a:t>
            </a:r>
            <a:r>
              <a:rPr lang="lv-LV" sz="1800" dirty="0">
                <a:latin typeface="Times New Roman" panose="02020603050405020304" pitchFamily="18" charset="0"/>
                <a:cs typeface="Times New Roman" panose="02020603050405020304" pitchFamily="18" charset="0"/>
              </a:rPr>
              <a:t> jautājums. </a:t>
            </a:r>
            <a:r>
              <a:rPr lang="lv-LV" sz="1800" b="1" dirty="0" smtClean="0">
                <a:latin typeface="Times New Roman" panose="02020603050405020304" pitchFamily="18" charset="0"/>
                <a:cs typeface="Times New Roman" panose="02020603050405020304" pitchFamily="18" charset="0"/>
              </a:rPr>
              <a:t>Kopējā klientu apmierinātība</a:t>
            </a:r>
            <a:br>
              <a:rPr lang="lv-LV" sz="1800" b="1" dirty="0" smtClean="0">
                <a:latin typeface="Times New Roman" panose="02020603050405020304" pitchFamily="18" charset="0"/>
                <a:cs typeface="Times New Roman" panose="02020603050405020304" pitchFamily="18" charset="0"/>
              </a:rPr>
            </a:br>
            <a:r>
              <a:rPr lang="lv-LV" sz="1800" dirty="0" smtClean="0">
                <a:latin typeface="Times New Roman" panose="02020603050405020304" pitchFamily="18" charset="0"/>
                <a:cs typeface="Times New Roman" panose="02020603050405020304" pitchFamily="18" charset="0"/>
              </a:rPr>
              <a:t/>
            </a:r>
            <a:br>
              <a:rPr lang="lv-LV" sz="1800" dirty="0" smtClean="0">
                <a:latin typeface="Times New Roman" panose="02020603050405020304" pitchFamily="18" charset="0"/>
                <a:cs typeface="Times New Roman" panose="02020603050405020304" pitchFamily="18" charset="0"/>
              </a:rPr>
            </a:br>
            <a:r>
              <a:rPr lang="lv-LV" sz="1400" dirty="0" smtClean="0">
                <a:latin typeface="Times New Roman" panose="02020603050405020304" pitchFamily="18" charset="0"/>
                <a:cs typeface="Times New Roman" panose="02020603050405020304" pitchFamily="18" charset="0"/>
              </a:rPr>
              <a:t>Tika aprēķināta vidējā vērtība par vienu rādītāju, iekļaujot pakalpojuma vispārējo vērtējumu, vidējo vērtējumu par pakalpojuma aspektiem, vidējo vērtējumu par klientu apkalpošanas speciālista darbu raksturojošiem faktoriem dažādās klientu grupās- pēc demogrāfiskajiem datiem un pēc reģionālā sadalījuma, kur tika saņemts pakalpojums.</a:t>
            </a:r>
            <a:r>
              <a:rPr lang="en-US" sz="1400" dirty="0" smtClean="0">
                <a:latin typeface="Times New Roman" panose="02020603050405020304" pitchFamily="18" charset="0"/>
                <a:cs typeface="Times New Roman" panose="02020603050405020304" pitchFamily="18" charset="0"/>
              </a:rPr>
              <a:t> </a:t>
            </a:r>
            <a:r>
              <a:rPr lang="lv-LV" sz="1400" dirty="0">
                <a:latin typeface="Times New Roman" panose="02020603050405020304" pitchFamily="18" charset="0"/>
                <a:cs typeface="Times New Roman" panose="02020603050405020304" pitchFamily="18" charset="0"/>
              </a:rPr>
              <a:t>Saņemto vērtējumu skaits skalā no 1 līdz 6.</a:t>
            </a:r>
            <a:br>
              <a:rPr lang="lv-LV" sz="1400" dirty="0">
                <a:latin typeface="Times New Roman" panose="02020603050405020304" pitchFamily="18" charset="0"/>
                <a:cs typeface="Times New Roman" panose="02020603050405020304" pitchFamily="18" charset="0"/>
              </a:rPr>
            </a:br>
            <a:endParaRPr lang="lv-LV" sz="1400" dirty="0">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24375087"/>
              </p:ext>
            </p:extLst>
          </p:nvPr>
        </p:nvGraphicFramePr>
        <p:xfrm>
          <a:off x="838200" y="1397479"/>
          <a:ext cx="10515600" cy="50550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13568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066472055"/>
              </p:ext>
            </p:extLst>
          </p:nvPr>
        </p:nvGraphicFramePr>
        <p:xfrm>
          <a:off x="838200" y="552091"/>
          <a:ext cx="10515600" cy="56248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065493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241</TotalTime>
  <Words>239</Words>
  <Application>Microsoft Office PowerPoint</Application>
  <PresentationFormat>Widescreen</PresentationFormat>
  <Paragraphs>9</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Times New Roman</vt:lpstr>
      <vt:lpstr>Office Theme</vt:lpstr>
      <vt:lpstr>2022. gada nogalē veiktās klientu apmierinātības mērījuma rezultāti</vt:lpstr>
      <vt:lpstr>1. jautājums. Kuru pakalpojumu izmantojāt?</vt:lpstr>
      <vt:lpstr>2. jautājums. Kā jūs vērtējat PMLP sniegtā pakalpojuma kvalitāti?</vt:lpstr>
      <vt:lpstr>3. jautājums. Lūdzu, sakārtojiet zemāk minētos aspektus secībā pēc svarīguma (1- vissvarīgākais, 7- vismazāk svarīgais)</vt:lpstr>
      <vt:lpstr>4. jautājums. Kā Jūs vērtējat šādus ar pakalpojumu saistītus aspektus Pilsonības un migrācijas lietu pārvaldē? Saņemto vērtējumu skaits skalā no 1 līdz 6.</vt:lpstr>
      <vt:lpstr>5. jautājums. Kā Jūs vērtējat klientu apkalpošanas speciālista darbu? Saņemto vērtējumu skaits skalā no 1 līdz 6.</vt:lpstr>
      <vt:lpstr>6. jautājums. Vai Jūs uzticaties PMLP par savu sniegto personas datu drošību? </vt:lpstr>
      <vt:lpstr>7. jautājums. Kopējā klientu apmierinātība  Tika aprēķināta vidējā vērtība par vienu rādītāju, iekļaujot pakalpojuma vispārējo vērtējumu, vidējo vērtējumu par pakalpojuma aspektiem, vidējo vērtējumu par klientu apkalpošanas speciālista darbu raksturojošiem faktoriem dažādās klientu grupās- pēc demogrāfiskajiem datiem un pēc reģionālā sadalījuma, kur tika saņemts pakalpojums. Saņemto vērtējumu skaits skalā no 1 līdz 6.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gada nogalē veiktās klientu apmierinātības mērījuma rezultāti</dc:title>
  <dc:creator>Mihails Staričenko</dc:creator>
  <cp:lastModifiedBy>Mihails Staričenko</cp:lastModifiedBy>
  <cp:revision>13</cp:revision>
  <dcterms:created xsi:type="dcterms:W3CDTF">2023-03-15T10:14:23Z</dcterms:created>
  <dcterms:modified xsi:type="dcterms:W3CDTF">2023-03-15T14:33:48Z</dcterms:modified>
</cp:coreProperties>
</file>