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3.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4.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5.xml" ContentType="application/vnd.openxmlformats-officedocument.themeOverride+xml"/>
  <Override PartName="/ppt/charts/chart7.xml" ContentType="application/vnd.openxmlformats-officedocument.drawingml.chart+xml"/>
  <Override PartName="/ppt/theme/themeOverride6.xml" ContentType="application/vnd.openxmlformats-officedocument.themeOverr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charts/chart9.xml" ContentType="application/vnd.openxmlformats-officedocument.drawingml.chart+xml"/>
  <Override PartName="/ppt/theme/themeOverride8.xml" ContentType="application/vnd.openxmlformats-officedocument.themeOverrid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9.xml" ContentType="application/vnd.openxmlformats-officedocument.themeOverrid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10.xml" ContentType="application/vnd.openxmlformats-officedocument.themeOverride+xml"/>
  <Override PartName="/ppt/charts/chart12.xml" ContentType="application/vnd.openxmlformats-officedocument.drawingml.chart+xml"/>
  <Override PartName="/ppt/theme/themeOverride11.xml" ContentType="application/vnd.openxmlformats-officedocument.themeOverride+xml"/>
  <Override PartName="/ppt/charts/chart13.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2.xml" ContentType="application/vnd.openxmlformats-officedocument.themeOverride+xml"/>
  <Override PartName="/ppt/charts/chart14.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3.xml" ContentType="application/vnd.openxmlformats-officedocument.themeOverride+xml"/>
  <Override PartName="/ppt/charts/chart15.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14.xml" ContentType="application/vnd.openxmlformats-officedocument.themeOverride+xml"/>
  <Override PartName="/ppt/charts/chart16.xml" ContentType="application/vnd.openxmlformats-officedocument.drawingml.chart+xml"/>
  <Override PartName="/ppt/theme/themeOverride15.xml" ContentType="application/vnd.openxmlformats-officedocument.themeOverride+xml"/>
  <Override PartName="/ppt/charts/chart17.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16.xml" ContentType="application/vnd.openxmlformats-officedocument.themeOverride+xml"/>
  <Override PartName="/ppt/charts/chart18.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17.xml" ContentType="application/vnd.openxmlformats-officedocument.themeOverride+xml"/>
  <Override PartName="/ppt/charts/chart19.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1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3">
  <p:sldMasterIdLst>
    <p:sldMasterId id="2147483648" r:id="rId1"/>
  </p:sldMasterIdLst>
  <p:sldIdLst>
    <p:sldId id="256" r:id="rId2"/>
    <p:sldId id="268" r:id="rId3"/>
    <p:sldId id="257" r:id="rId4"/>
    <p:sldId id="258" r:id="rId5"/>
    <p:sldId id="259" r:id="rId6"/>
    <p:sldId id="260" r:id="rId7"/>
    <p:sldId id="266" r:id="rId8"/>
    <p:sldId id="262" r:id="rId9"/>
    <p:sldId id="267" r:id="rId10"/>
    <p:sldId id="264" r:id="rId11"/>
    <p:sldId id="265" r:id="rId12"/>
    <p:sldId id="263" r:id="rId13"/>
  </p:sldIdLst>
  <p:sldSz cx="12192000" cy="6858000"/>
  <p:notesSz cx="6797675" cy="99298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CB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38" y="3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12.xml.rels><?xml version="1.0" encoding="UTF-8" standalone="yes"?>
<Relationships xmlns="http://schemas.openxmlformats.org/package/2006/relationships"><Relationship Id="rId2" Type="http://schemas.openxmlformats.org/officeDocument/2006/relationships/oleObject" Target="file:///\\pmlp-ds.pmlp.iem.gov.local\kopejie2\Admin\AD\Kvalitates%20novertesana\2025\gatavais\Klientu%20anketu%20apkopojums%20par%202025.xlsx" TargetMode="External"/><Relationship Id="rId1" Type="http://schemas.openxmlformats.org/officeDocument/2006/relationships/themeOverride" Target="../theme/themeOverride11.xml"/></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16.xml.rels><?xml version="1.0" encoding="UTF-8" standalone="yes"?>
<Relationships xmlns="http://schemas.openxmlformats.org/package/2006/relationships"><Relationship Id="rId2" Type="http://schemas.openxmlformats.org/officeDocument/2006/relationships/oleObject" Target="file:///\\pmlp-ds.pmlp.iem.gov.local\kopejie2\Admin\AD\Kvalitates%20novertesana\2025\gatavais\Klientu%20anketu%20apkopojums%20par%202025.xlsx" TargetMode="External"/><Relationship Id="rId1" Type="http://schemas.openxmlformats.org/officeDocument/2006/relationships/themeOverride" Target="../theme/themeOverride15.xm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16.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17.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19.xml.rels><?xml version="1.0" encoding="UTF-8" standalone="yes"?>
<Relationships xmlns="http://schemas.openxmlformats.org/package/2006/relationships"><Relationship Id="rId3" Type="http://schemas.openxmlformats.org/officeDocument/2006/relationships/themeOverride" Target="../theme/themeOverride18.xml"/><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7.xml.rels><?xml version="1.0" encoding="UTF-8" standalone="yes"?>
<Relationships xmlns="http://schemas.openxmlformats.org/package/2006/relationships"><Relationship Id="rId2" Type="http://schemas.openxmlformats.org/officeDocument/2006/relationships/oleObject" Target="file:///\\pmlp-ds.pmlp.iem.gov.local\kopejie2\Admin\AD\Kvalitates%20novertesana\2025\gatavais\Klientu%20anketu%20apkopojums%20par%202025.xlsx" TargetMode="External"/><Relationship Id="rId1" Type="http://schemas.openxmlformats.org/officeDocument/2006/relationships/themeOverride" Target="../theme/themeOverride6.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pmlp-ds.pmlp.iem.gov.local\kopejie2\Admin\AD\Kvalitates%20novertesana\2025\gatavais\Klientu%20anketu%20apkopojums%20par%202025.xlsx" TargetMode="External"/></Relationships>
</file>

<file path=ppt/charts/_rels/chart9.xml.rels><?xml version="1.0" encoding="UTF-8" standalone="yes"?>
<Relationships xmlns="http://schemas.openxmlformats.org/package/2006/relationships"><Relationship Id="rId2" Type="http://schemas.openxmlformats.org/officeDocument/2006/relationships/oleObject" Target="file:///\\pmlp-ds.pmlp.iem.gov.local\kopejie2\Admin\AD\Kvalitates%20novertesana\2025\gatavais\Klientu%20anketu%20apkopojums%20par%202025.xlsx" TargetMode="External"/><Relationship Id="rId1" Type="http://schemas.openxmlformats.org/officeDocument/2006/relationships/themeOverride" Target="../theme/themeOverrid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dLbl>
              <c:idx val="0"/>
              <c:tx>
                <c:rich>
                  <a:bodyPr/>
                  <a:lstStyle/>
                  <a:p>
                    <a:r>
                      <a:rPr lang="en-US" dirty="0"/>
                      <a:t>444</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4626-4749-BB8D-C7D843B97AB5}"/>
                </c:ext>
              </c:extLst>
            </c:dLbl>
            <c:dLbl>
              <c:idx val="1"/>
              <c:tx>
                <c:rich>
                  <a:bodyPr/>
                  <a:lstStyle/>
                  <a:p>
                    <a:r>
                      <a:rPr lang="en-US" dirty="0"/>
                      <a:t>418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4626-4749-BB8D-C7D843B97AB5}"/>
                </c:ext>
              </c:extLst>
            </c:dLbl>
            <c:dLbl>
              <c:idx val="2"/>
              <c:tx>
                <c:rich>
                  <a:bodyPr/>
                  <a:lstStyle/>
                  <a:p>
                    <a:r>
                      <a:rPr lang="en-US" dirty="0"/>
                      <a:t>99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4626-4749-BB8D-C7D843B97AB5}"/>
                </c:ext>
              </c:extLst>
            </c:dLbl>
            <c:dLbl>
              <c:idx val="3"/>
              <c:tx>
                <c:rich>
                  <a:bodyPr/>
                  <a:lstStyle/>
                  <a:p>
                    <a:r>
                      <a:rPr lang="en-US" dirty="0"/>
                      <a:t>88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4626-4749-BB8D-C7D843B97AB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applied for a passport or eID (citizens or non-citizens) of LR;</c:v>
                </c:pt>
                <c:pt idx="1">
                  <c:v>received a passport or eID (citizens or non-citizens) of LR</c:v>
                </c:pt>
                <c:pt idx="2">
                  <c:v>applied for a foreigner's residence permit/ foreigner’s eID card</c:v>
                </c:pt>
                <c:pt idx="3">
                  <c:v>received a foreigner's residence permit/ foreigner’s eID card</c:v>
                </c:pt>
              </c:strCache>
            </c:strRef>
          </c:cat>
          <c:val>
            <c:numRef>
              <c:f>Sheet1!$B$2:$B$5</c:f>
              <c:numCache>
                <c:formatCode>General</c:formatCode>
                <c:ptCount val="4"/>
                <c:pt idx="0">
                  <c:v>444</c:v>
                </c:pt>
                <c:pt idx="1">
                  <c:v>418</c:v>
                </c:pt>
                <c:pt idx="2">
                  <c:v>99</c:v>
                </c:pt>
                <c:pt idx="3">
                  <c:v>88</c:v>
                </c:pt>
              </c:numCache>
            </c:numRef>
          </c:val>
          <c:extLst>
            <c:ext xmlns:c16="http://schemas.microsoft.com/office/drawing/2014/chart" uri="{C3380CC4-5D6E-409C-BE32-E72D297353CC}">
              <c16:uniqueId val="{00000000-D5FB-486B-8CF6-ECFFA121361B}"/>
            </c:ext>
          </c:extLst>
        </c:ser>
        <c:dLbls>
          <c:showLegendKey val="0"/>
          <c:showVal val="0"/>
          <c:showCatName val="0"/>
          <c:showSerName val="0"/>
          <c:showPercent val="0"/>
          <c:showBubbleSize val="0"/>
        </c:dLbls>
        <c:gapWidth val="89"/>
        <c:overlap val="-27"/>
        <c:axId val="1533267104"/>
        <c:axId val="1284728960"/>
      </c:barChart>
      <c:catAx>
        <c:axId val="1533267104"/>
        <c:scaling>
          <c:orientation val="minMax"/>
        </c:scaling>
        <c:delete val="0"/>
        <c:axPos val="b"/>
        <c:numFmt formatCode="General" sourceLinked="1"/>
        <c:majorTickMark val="cross"/>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lv-LV"/>
          </a:p>
        </c:txPr>
        <c:crossAx val="1284728960"/>
        <c:crosses val="autoZero"/>
        <c:auto val="1"/>
        <c:lblAlgn val="ctr"/>
        <c:lblOffset val="100"/>
        <c:noMultiLvlLbl val="0"/>
      </c:catAx>
      <c:valAx>
        <c:axId val="1284728960"/>
        <c:scaling>
          <c:orientation val="minMax"/>
        </c:scaling>
        <c:delete val="1"/>
        <c:axPos val="l"/>
        <c:numFmt formatCode="General" sourceLinked="1"/>
        <c:majorTickMark val="none"/>
        <c:minorTickMark val="none"/>
        <c:tickLblPos val="nextTo"/>
        <c:crossAx val="1533267104"/>
        <c:crosses val="autoZero"/>
        <c:crossBetween val="between"/>
      </c:valAx>
      <c:spPr>
        <a:noFill/>
        <a:ln>
          <a:noFill/>
        </a:ln>
        <a:effectLst/>
      </c:spPr>
    </c:plotArea>
    <c:plotVisOnly val="1"/>
    <c:dispBlanksAs val="gap"/>
    <c:showDLblsOverMax val="0"/>
  </c:chart>
  <c:spPr>
    <a:solidFill>
      <a:schemeClr val="bg1"/>
    </a:solidFill>
    <a:ln>
      <a:noFill/>
    </a:ln>
    <a:effectLst/>
  </c:spPr>
  <c:txPr>
    <a:bodyPr/>
    <a:lstStyle/>
    <a:p>
      <a:pPr>
        <a:defRPr/>
      </a:pPr>
      <a:endParaRPr lang="lv-LV"/>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lv-LV" sz="1600" dirty="0" err="1"/>
              <a:t>Average</a:t>
            </a:r>
            <a:r>
              <a:rPr lang="lv-LV" sz="1600" dirty="0"/>
              <a:t> </a:t>
            </a:r>
            <a:r>
              <a:rPr lang="lv-LV" sz="1600" dirty="0" err="1"/>
              <a:t>of</a:t>
            </a:r>
            <a:r>
              <a:rPr lang="lv-LV" sz="1600" dirty="0"/>
              <a:t> </a:t>
            </a:r>
            <a:r>
              <a:rPr lang="lv-LV" sz="1600" dirty="0" err="1"/>
              <a:t>Service-Related</a:t>
            </a:r>
            <a:r>
              <a:rPr lang="lv-LV" sz="1600" dirty="0"/>
              <a:t> </a:t>
            </a:r>
            <a:r>
              <a:rPr lang="lv-LV" sz="1600" dirty="0" err="1"/>
              <a:t>Aspects</a:t>
            </a:r>
            <a:r>
              <a:rPr lang="lv-LV" sz="1600" dirty="0"/>
              <a:t> </a:t>
            </a:r>
            <a:r>
              <a:rPr lang="lv-LV" sz="1600" dirty="0" err="1"/>
              <a:t>by</a:t>
            </a:r>
            <a:r>
              <a:rPr lang="lv-LV" sz="1600" dirty="0"/>
              <a:t> </a:t>
            </a:r>
            <a:r>
              <a:rPr lang="lv-LV" sz="1600" dirty="0" err="1"/>
              <a:t>Year</a:t>
            </a:r>
            <a:endParaRPr lang="lv-LV" sz="1600" dirty="0"/>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'2+4+6 dem'!$J$70</c:f>
              <c:strCache>
                <c:ptCount val="1"/>
                <c:pt idx="0">
                  <c:v>4. Pakalpojuma aspektu vērtējums</c:v>
                </c:pt>
              </c:strCache>
            </c:strRef>
          </c:tx>
          <c:spPr>
            <a:solidFill>
              <a:schemeClr val="accent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'2+4+6 dem'!$K$68:$V$68</c:f>
              <c:strCache>
                <c:ptCount val="12"/>
                <c:pt idx="0">
                  <c:v>2014. gads</c:v>
                </c:pt>
                <c:pt idx="1">
                  <c:v>2015. gads</c:v>
                </c:pt>
                <c:pt idx="2">
                  <c:v>2016. gads</c:v>
                </c:pt>
                <c:pt idx="3">
                  <c:v>2017. gads</c:v>
                </c:pt>
                <c:pt idx="4">
                  <c:v>2018. gads</c:v>
                </c:pt>
                <c:pt idx="5">
                  <c:v>2019. gads</c:v>
                </c:pt>
                <c:pt idx="6">
                  <c:v>2020. gads</c:v>
                </c:pt>
                <c:pt idx="7">
                  <c:v>2021. gads</c:v>
                </c:pt>
                <c:pt idx="8">
                  <c:v>2022. gads</c:v>
                </c:pt>
                <c:pt idx="9">
                  <c:v>2023. gads</c:v>
                </c:pt>
                <c:pt idx="10">
                  <c:v>2024. gads</c:v>
                </c:pt>
                <c:pt idx="11">
                  <c:v>2025. gads</c:v>
                </c:pt>
              </c:strCache>
            </c:strRef>
          </c:cat>
          <c:val>
            <c:numRef>
              <c:f>'2+4+6 dem'!$K$70:$V$70</c:f>
              <c:numCache>
                <c:formatCode>General</c:formatCode>
                <c:ptCount val="12"/>
                <c:pt idx="0">
                  <c:v>5.22</c:v>
                </c:pt>
                <c:pt idx="1">
                  <c:v>5.27</c:v>
                </c:pt>
                <c:pt idx="2">
                  <c:v>5.31</c:v>
                </c:pt>
                <c:pt idx="3">
                  <c:v>5.24</c:v>
                </c:pt>
                <c:pt idx="4">
                  <c:v>5.0599999999999996</c:v>
                </c:pt>
                <c:pt idx="5" formatCode="0.00">
                  <c:v>5</c:v>
                </c:pt>
                <c:pt idx="6">
                  <c:v>5.0599999999999996</c:v>
                </c:pt>
                <c:pt idx="7">
                  <c:v>4.87</c:v>
                </c:pt>
                <c:pt idx="8">
                  <c:v>4.76</c:v>
                </c:pt>
                <c:pt idx="9">
                  <c:v>4.91</c:v>
                </c:pt>
                <c:pt idx="10">
                  <c:v>4.99</c:v>
                </c:pt>
                <c:pt idx="11" formatCode="0.00">
                  <c:v>4.908160503934142</c:v>
                </c:pt>
              </c:numCache>
            </c:numRef>
          </c:val>
          <c:extLst>
            <c:ext xmlns:c16="http://schemas.microsoft.com/office/drawing/2014/chart" uri="{C3380CC4-5D6E-409C-BE32-E72D297353CC}">
              <c16:uniqueId val="{00000000-0898-4732-9B53-8DBED4818DFB}"/>
            </c:ext>
          </c:extLst>
        </c:ser>
        <c:dLbls>
          <c:showLegendKey val="0"/>
          <c:showVal val="0"/>
          <c:showCatName val="0"/>
          <c:showSerName val="0"/>
          <c:showPercent val="0"/>
          <c:showBubbleSize val="0"/>
        </c:dLbls>
        <c:gapWidth val="100"/>
        <c:overlap val="-24"/>
        <c:axId val="451854207"/>
        <c:axId val="451859615"/>
      </c:barChart>
      <c:catAx>
        <c:axId val="451854207"/>
        <c:scaling>
          <c:orientation val="minMax"/>
        </c:scaling>
        <c:delete val="0"/>
        <c:axPos val="b"/>
        <c:numFmt formatCode="General" sourceLinked="1"/>
        <c:majorTickMark val="cross"/>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451859615"/>
        <c:crosses val="autoZero"/>
        <c:auto val="1"/>
        <c:lblAlgn val="ctr"/>
        <c:lblOffset val="100"/>
        <c:noMultiLvlLbl val="0"/>
      </c:catAx>
      <c:valAx>
        <c:axId val="451859615"/>
        <c:scaling>
          <c:orientation val="minMax"/>
        </c:scaling>
        <c:delete val="1"/>
        <c:axPos val="l"/>
        <c:numFmt formatCode="General" sourceLinked="1"/>
        <c:majorTickMark val="none"/>
        <c:minorTickMark val="none"/>
        <c:tickLblPos val="nextTo"/>
        <c:crossAx val="45185420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9299117656967327"/>
          <c:y val="0.13533619456366239"/>
          <c:w val="0.68989485999197586"/>
          <c:h val="0.80171673819742484"/>
        </c:manualLayout>
      </c:layout>
      <c:barChart>
        <c:barDir val="bar"/>
        <c:grouping val="clustered"/>
        <c:varyColors val="0"/>
        <c:ser>
          <c:idx val="0"/>
          <c:order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Pt>
            <c:idx val="6"/>
            <c:invertIfNegative val="0"/>
            <c:bubble3D val="0"/>
            <c:spPr>
              <a:solidFill>
                <a:schemeClr val="accent1">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5BAC-480E-8F8A-14215CC0F226}"/>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'6'!$I$4:$I$10</c:f>
              <c:strCache>
                <c:ptCount val="7"/>
                <c:pt idx="0">
                  <c:v>6.1. Quality of the work in general</c:v>
                </c:pt>
                <c:pt idx="1">
                  <c:v>6.2. Competence and professionalism (special knowledge)</c:v>
                </c:pt>
                <c:pt idx="2">
                  <c:v>6.3. Politeness (generally accepted standard of conduct)</c:v>
                </c:pt>
                <c:pt idx="3">
                  <c:v>6.4. Attitude (positive, favorable, interested)</c:v>
                </c:pt>
                <c:pt idx="4">
                  <c:v>6.5. Service culture (focusing on solving your issue, work process organization)</c:v>
                </c:pt>
                <c:pt idx="5">
                  <c:v>6.6. Provision and explanation of information (speed and comprehensibility of information provision)</c:v>
                </c:pt>
                <c:pt idx="6">
                  <c:v>average</c:v>
                </c:pt>
              </c:strCache>
            </c:strRef>
          </c:cat>
          <c:val>
            <c:numRef>
              <c:f>'6'!$V$45:$V$51</c:f>
              <c:numCache>
                <c:formatCode>0.00</c:formatCode>
                <c:ptCount val="7"/>
                <c:pt idx="0">
                  <c:v>5.6965648854961835</c:v>
                </c:pt>
                <c:pt idx="1">
                  <c:v>5.7118320610687023</c:v>
                </c:pt>
                <c:pt idx="2">
                  <c:v>5.7449856733524358</c:v>
                </c:pt>
                <c:pt idx="3">
                  <c:v>5.7323135755258123</c:v>
                </c:pt>
                <c:pt idx="4">
                  <c:v>5.7299618320610683</c:v>
                </c:pt>
                <c:pt idx="5">
                  <c:v>5.6851145038167941</c:v>
                </c:pt>
                <c:pt idx="6">
                  <c:v>5.71678599840891</c:v>
                </c:pt>
              </c:numCache>
            </c:numRef>
          </c:val>
          <c:extLst>
            <c:ext xmlns:c16="http://schemas.microsoft.com/office/drawing/2014/chart" uri="{C3380CC4-5D6E-409C-BE32-E72D297353CC}">
              <c16:uniqueId val="{00000002-5BAC-480E-8F8A-14215CC0F226}"/>
            </c:ext>
          </c:extLst>
        </c:ser>
        <c:dLbls>
          <c:showLegendKey val="0"/>
          <c:showVal val="0"/>
          <c:showCatName val="0"/>
          <c:showSerName val="0"/>
          <c:showPercent val="0"/>
          <c:showBubbleSize val="0"/>
        </c:dLbls>
        <c:gapWidth val="115"/>
        <c:overlap val="-20"/>
        <c:axId val="1786217136"/>
        <c:axId val="1786216304"/>
      </c:barChart>
      <c:catAx>
        <c:axId val="1786217136"/>
        <c:scaling>
          <c:orientation val="maxMin"/>
        </c:scaling>
        <c:delete val="0"/>
        <c:axPos val="l"/>
        <c:numFmt formatCode="General" sourceLinked="1"/>
        <c:majorTickMark val="cross"/>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786216304"/>
        <c:crosses val="autoZero"/>
        <c:auto val="1"/>
        <c:lblAlgn val="ctr"/>
        <c:lblOffset val="100"/>
        <c:noMultiLvlLbl val="0"/>
      </c:catAx>
      <c:valAx>
        <c:axId val="1786216304"/>
        <c:scaling>
          <c:orientation val="minMax"/>
        </c:scaling>
        <c:delete val="1"/>
        <c:axPos val="t"/>
        <c:numFmt formatCode="0.00" sourceLinked="1"/>
        <c:majorTickMark val="none"/>
        <c:minorTickMark val="none"/>
        <c:tickLblPos val="nextTo"/>
        <c:crossAx val="17862171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080049557563695"/>
          <c:y val="0.20966829372572773"/>
          <c:w val="0.44263406671481503"/>
          <c:h val="0.64112089189812249"/>
        </c:manualLayout>
      </c:layout>
      <c:barChart>
        <c:barDir val="col"/>
        <c:grouping val="clustered"/>
        <c:varyColors val="0"/>
        <c:ser>
          <c:idx val="0"/>
          <c:order val="0"/>
          <c:tx>
            <c:strRef>
              <c:f>Histogr!$N$69</c:f>
              <c:strCache>
                <c:ptCount val="1"/>
                <c:pt idx="0">
                  <c:v>Frequency</c:v>
                </c:pt>
              </c:strCache>
            </c:strRef>
          </c:tx>
          <c:spPr>
            <a:solidFill>
              <a:schemeClr val="tx2">
                <a:lumMod val="75000"/>
              </a:schemeClr>
            </a:solidFill>
          </c:spPr>
          <c:invertIfNegative val="0"/>
          <c:cat>
            <c:numRef>
              <c:f>Histogr!$M$70:$M$75</c:f>
              <c:numCache>
                <c:formatCode>General</c:formatCode>
                <c:ptCount val="6"/>
                <c:pt idx="0">
                  <c:v>1</c:v>
                </c:pt>
                <c:pt idx="1">
                  <c:v>2</c:v>
                </c:pt>
                <c:pt idx="2">
                  <c:v>3</c:v>
                </c:pt>
                <c:pt idx="3">
                  <c:v>4</c:v>
                </c:pt>
                <c:pt idx="4">
                  <c:v>5</c:v>
                </c:pt>
                <c:pt idx="5">
                  <c:v>6</c:v>
                </c:pt>
              </c:numCache>
            </c:numRef>
          </c:cat>
          <c:val>
            <c:numRef>
              <c:f>Histogr!$N$70:$N$75</c:f>
              <c:numCache>
                <c:formatCode>General</c:formatCode>
                <c:ptCount val="6"/>
                <c:pt idx="0">
                  <c:v>5</c:v>
                </c:pt>
                <c:pt idx="1">
                  <c:v>8</c:v>
                </c:pt>
                <c:pt idx="2">
                  <c:v>5</c:v>
                </c:pt>
                <c:pt idx="3">
                  <c:v>15</c:v>
                </c:pt>
                <c:pt idx="4">
                  <c:v>88</c:v>
                </c:pt>
                <c:pt idx="5">
                  <c:v>927</c:v>
                </c:pt>
              </c:numCache>
            </c:numRef>
          </c:val>
          <c:extLst>
            <c:ext xmlns:c16="http://schemas.microsoft.com/office/drawing/2014/chart" uri="{C3380CC4-5D6E-409C-BE32-E72D297353CC}">
              <c16:uniqueId val="{00000000-9A9D-4D09-836B-B76DF79DAEE6}"/>
            </c:ext>
          </c:extLst>
        </c:ser>
        <c:dLbls>
          <c:showLegendKey val="0"/>
          <c:showVal val="0"/>
          <c:showCatName val="0"/>
          <c:showSerName val="0"/>
          <c:showPercent val="0"/>
          <c:showBubbleSize val="0"/>
        </c:dLbls>
        <c:gapWidth val="5"/>
        <c:axId val="-746955056"/>
        <c:axId val="-746959952"/>
      </c:barChart>
      <c:lineChart>
        <c:grouping val="standard"/>
        <c:varyColors val="0"/>
        <c:ser>
          <c:idx val="1"/>
          <c:order val="1"/>
          <c:tx>
            <c:strRef>
              <c:f>Histogr!$O$69</c:f>
              <c:strCache>
                <c:ptCount val="1"/>
                <c:pt idx="0">
                  <c:v>Cumulative %</c:v>
                </c:pt>
              </c:strCache>
            </c:strRef>
          </c:tx>
          <c:val>
            <c:numRef>
              <c:f>Histogr!$O$70:$O$75</c:f>
              <c:numCache>
                <c:formatCode>0.00%</c:formatCode>
                <c:ptCount val="6"/>
                <c:pt idx="0">
                  <c:v>4.7709923664122139E-3</c:v>
                </c:pt>
                <c:pt idx="1">
                  <c:v>1.2404580152671756E-2</c:v>
                </c:pt>
                <c:pt idx="2">
                  <c:v>1.717557251908397E-2</c:v>
                </c:pt>
                <c:pt idx="3">
                  <c:v>3.1488549618320608E-2</c:v>
                </c:pt>
                <c:pt idx="4">
                  <c:v>0.11545801526717557</c:v>
                </c:pt>
                <c:pt idx="5">
                  <c:v>1</c:v>
                </c:pt>
              </c:numCache>
            </c:numRef>
          </c:val>
          <c:smooth val="0"/>
          <c:extLst>
            <c:ext xmlns:c16="http://schemas.microsoft.com/office/drawing/2014/chart" uri="{C3380CC4-5D6E-409C-BE32-E72D297353CC}">
              <c16:uniqueId val="{00000001-9A9D-4D09-836B-B76DF79DAEE6}"/>
            </c:ext>
          </c:extLst>
        </c:ser>
        <c:dLbls>
          <c:showLegendKey val="0"/>
          <c:showVal val="0"/>
          <c:showCatName val="0"/>
          <c:showSerName val="0"/>
          <c:showPercent val="0"/>
          <c:showBubbleSize val="0"/>
        </c:dLbls>
        <c:marker val="1"/>
        <c:smooth val="0"/>
        <c:axId val="-746958864"/>
        <c:axId val="-746959408"/>
      </c:lineChart>
      <c:catAx>
        <c:axId val="-746955056"/>
        <c:scaling>
          <c:orientation val="minMax"/>
        </c:scaling>
        <c:delete val="0"/>
        <c:axPos val="b"/>
        <c:title>
          <c:tx>
            <c:rich>
              <a:bodyPr/>
              <a:lstStyle/>
              <a:p>
                <a:pPr>
                  <a:defRPr/>
                </a:pPr>
                <a:r>
                  <a:rPr lang="lv-LV"/>
                  <a:t>Bin</a:t>
                </a:r>
              </a:p>
            </c:rich>
          </c:tx>
          <c:overlay val="0"/>
        </c:title>
        <c:numFmt formatCode="General" sourceLinked="1"/>
        <c:majorTickMark val="out"/>
        <c:minorTickMark val="none"/>
        <c:tickLblPos val="nextTo"/>
        <c:crossAx val="-746959952"/>
        <c:crosses val="autoZero"/>
        <c:auto val="1"/>
        <c:lblAlgn val="ctr"/>
        <c:lblOffset val="100"/>
        <c:noMultiLvlLbl val="0"/>
      </c:catAx>
      <c:valAx>
        <c:axId val="-746959952"/>
        <c:scaling>
          <c:orientation val="minMax"/>
        </c:scaling>
        <c:delete val="0"/>
        <c:axPos val="l"/>
        <c:title>
          <c:tx>
            <c:rich>
              <a:bodyPr/>
              <a:lstStyle/>
              <a:p>
                <a:pPr>
                  <a:defRPr/>
                </a:pPr>
                <a:r>
                  <a:rPr lang="lv-LV"/>
                  <a:t>Frequency</a:t>
                </a:r>
              </a:p>
            </c:rich>
          </c:tx>
          <c:overlay val="0"/>
        </c:title>
        <c:numFmt formatCode="General" sourceLinked="1"/>
        <c:majorTickMark val="out"/>
        <c:minorTickMark val="none"/>
        <c:tickLblPos val="nextTo"/>
        <c:crossAx val="-746955056"/>
        <c:crosses val="autoZero"/>
        <c:crossBetween val="between"/>
      </c:valAx>
      <c:valAx>
        <c:axId val="-746959408"/>
        <c:scaling>
          <c:orientation val="minMax"/>
        </c:scaling>
        <c:delete val="0"/>
        <c:axPos val="r"/>
        <c:numFmt formatCode="0%" sourceLinked="0"/>
        <c:majorTickMark val="out"/>
        <c:minorTickMark val="none"/>
        <c:tickLblPos val="nextTo"/>
        <c:crossAx val="-746958864"/>
        <c:crosses val="max"/>
        <c:crossBetween val="between"/>
      </c:valAx>
      <c:catAx>
        <c:axId val="-746958864"/>
        <c:scaling>
          <c:orientation val="minMax"/>
        </c:scaling>
        <c:delete val="1"/>
        <c:axPos val="b"/>
        <c:numFmt formatCode="General" sourceLinked="1"/>
        <c:majorTickMark val="out"/>
        <c:minorTickMark val="none"/>
        <c:tickLblPos val="nextTo"/>
        <c:crossAx val="-746959408"/>
        <c:crosses val="autoZero"/>
        <c:auto val="1"/>
        <c:lblAlgn val="ctr"/>
        <c:lblOffset val="100"/>
        <c:noMultiLvlLbl val="0"/>
      </c:catAx>
    </c:plotArea>
    <c:legend>
      <c:legendPos val="r"/>
      <c:overlay val="0"/>
    </c:legend>
    <c:plotVisOnly val="1"/>
    <c:dispBlanksAs val="gap"/>
    <c:showDLblsOverMax val="0"/>
  </c:chart>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lv-LV" sz="1600" dirty="0"/>
              <a:t>6. </a:t>
            </a:r>
            <a:r>
              <a:rPr lang="lv-LV" sz="1600" dirty="0" err="1"/>
              <a:t>Average</a:t>
            </a:r>
            <a:r>
              <a:rPr lang="lv-LV" sz="1600" dirty="0"/>
              <a:t> </a:t>
            </a:r>
            <a:r>
              <a:rPr lang="lv-LV" sz="1600" dirty="0" err="1"/>
              <a:t>Rating</a:t>
            </a:r>
            <a:r>
              <a:rPr lang="lv-LV" sz="1600" dirty="0"/>
              <a:t> </a:t>
            </a:r>
            <a:r>
              <a:rPr lang="lv-LV" sz="1600" dirty="0" err="1"/>
              <a:t>by</a:t>
            </a:r>
            <a:r>
              <a:rPr lang="lv-LV" sz="1600" dirty="0"/>
              <a:t> </a:t>
            </a:r>
            <a:r>
              <a:rPr lang="lv-LV" sz="1600" dirty="0" err="1"/>
              <a:t>Year</a:t>
            </a:r>
            <a:endParaRPr lang="lv-LV" sz="1600" dirty="0"/>
          </a:p>
        </c:rich>
      </c:tx>
      <c:layout>
        <c:manualLayout>
          <c:xMode val="edge"/>
          <c:yMode val="edge"/>
          <c:x val="0.14424464222415956"/>
          <c:y val="2.1996128450462237E-2"/>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'2+4+6 dem'!$K$68:$V$68</c:f>
              <c:strCache>
                <c:ptCount val="12"/>
                <c:pt idx="0">
                  <c:v>2014. gads</c:v>
                </c:pt>
                <c:pt idx="1">
                  <c:v>2015. gads</c:v>
                </c:pt>
                <c:pt idx="2">
                  <c:v>2016. gads</c:v>
                </c:pt>
                <c:pt idx="3">
                  <c:v>2017. gads</c:v>
                </c:pt>
                <c:pt idx="4">
                  <c:v>2018. gads</c:v>
                </c:pt>
                <c:pt idx="5">
                  <c:v>2019. gads</c:v>
                </c:pt>
                <c:pt idx="6">
                  <c:v>2020. gads</c:v>
                </c:pt>
                <c:pt idx="7">
                  <c:v>2021. gads</c:v>
                </c:pt>
                <c:pt idx="8">
                  <c:v>2022. gads</c:v>
                </c:pt>
                <c:pt idx="9">
                  <c:v>2023. gads</c:v>
                </c:pt>
                <c:pt idx="10">
                  <c:v>2024. gads</c:v>
                </c:pt>
                <c:pt idx="11">
                  <c:v>2025. gads</c:v>
                </c:pt>
              </c:strCache>
            </c:strRef>
          </c:cat>
          <c:val>
            <c:numRef>
              <c:f>'2+4+6 dem'!$K$71:$V$71</c:f>
              <c:numCache>
                <c:formatCode>General</c:formatCode>
                <c:ptCount val="12"/>
                <c:pt idx="0">
                  <c:v>5.61</c:v>
                </c:pt>
                <c:pt idx="1">
                  <c:v>5.67</c:v>
                </c:pt>
                <c:pt idx="2">
                  <c:v>5.74</c:v>
                </c:pt>
                <c:pt idx="3">
                  <c:v>5.71</c:v>
                </c:pt>
                <c:pt idx="4">
                  <c:v>5.58</c:v>
                </c:pt>
                <c:pt idx="5">
                  <c:v>5.68</c:v>
                </c:pt>
                <c:pt idx="6">
                  <c:v>5.66</c:v>
                </c:pt>
                <c:pt idx="7">
                  <c:v>5.61</c:v>
                </c:pt>
                <c:pt idx="8">
                  <c:v>5.64</c:v>
                </c:pt>
                <c:pt idx="9">
                  <c:v>5.68</c:v>
                </c:pt>
                <c:pt idx="10">
                  <c:v>5.75</c:v>
                </c:pt>
                <c:pt idx="11" formatCode="0.00">
                  <c:v>5.71678599840891</c:v>
                </c:pt>
              </c:numCache>
            </c:numRef>
          </c:val>
          <c:extLst>
            <c:ext xmlns:c16="http://schemas.microsoft.com/office/drawing/2014/chart" uri="{C3380CC4-5D6E-409C-BE32-E72D297353CC}">
              <c16:uniqueId val="{00000000-7F93-43E9-8856-C95F388CCA7A}"/>
            </c:ext>
          </c:extLst>
        </c:ser>
        <c:dLbls>
          <c:showLegendKey val="0"/>
          <c:showVal val="0"/>
          <c:showCatName val="0"/>
          <c:showSerName val="0"/>
          <c:showPercent val="0"/>
          <c:showBubbleSize val="0"/>
        </c:dLbls>
        <c:gapWidth val="100"/>
        <c:overlap val="-24"/>
        <c:axId val="451854207"/>
        <c:axId val="451859615"/>
      </c:barChart>
      <c:catAx>
        <c:axId val="451854207"/>
        <c:scaling>
          <c:orientation val="minMax"/>
        </c:scaling>
        <c:delete val="0"/>
        <c:axPos val="b"/>
        <c:numFmt formatCode="General" sourceLinked="1"/>
        <c:majorTickMark val="cross"/>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451859615"/>
        <c:crosses val="autoZero"/>
        <c:auto val="1"/>
        <c:lblAlgn val="ctr"/>
        <c:lblOffset val="100"/>
        <c:noMultiLvlLbl val="0"/>
      </c:catAx>
      <c:valAx>
        <c:axId val="451859615"/>
        <c:scaling>
          <c:orientation val="minMax"/>
        </c:scaling>
        <c:delete val="1"/>
        <c:axPos val="l"/>
        <c:numFmt formatCode="General" sourceLinked="1"/>
        <c:majorTickMark val="none"/>
        <c:minorTickMark val="none"/>
        <c:tickLblPos val="nextTo"/>
        <c:crossAx val="45185420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spPr>
            <a:solidFill>
              <a:schemeClr val="accent3">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'2+4+6 dem'!$K$68:$V$68</c:f>
              <c:strCache>
                <c:ptCount val="12"/>
                <c:pt idx="0">
                  <c:v>2014. gads</c:v>
                </c:pt>
                <c:pt idx="1">
                  <c:v>2015. gads</c:v>
                </c:pt>
                <c:pt idx="2">
                  <c:v>2016. gads</c:v>
                </c:pt>
                <c:pt idx="3">
                  <c:v>2017. gads</c:v>
                </c:pt>
                <c:pt idx="4">
                  <c:v>2018. gads</c:v>
                </c:pt>
                <c:pt idx="5">
                  <c:v>2019. gads</c:v>
                </c:pt>
                <c:pt idx="6">
                  <c:v>2020. gads</c:v>
                </c:pt>
                <c:pt idx="7">
                  <c:v>2021. gads</c:v>
                </c:pt>
                <c:pt idx="8">
                  <c:v>2022. gads</c:v>
                </c:pt>
                <c:pt idx="9">
                  <c:v>2023. gads</c:v>
                </c:pt>
                <c:pt idx="10">
                  <c:v>2024. gads</c:v>
                </c:pt>
                <c:pt idx="11">
                  <c:v>2025. gads</c:v>
                </c:pt>
              </c:strCache>
            </c:strRef>
          </c:cat>
          <c:val>
            <c:numRef>
              <c:f>'2+4+6 dem'!$K$72:$V$72</c:f>
              <c:numCache>
                <c:formatCode>General</c:formatCode>
                <c:ptCount val="12"/>
                <c:pt idx="0">
                  <c:v>5.39</c:v>
                </c:pt>
                <c:pt idx="1">
                  <c:v>5.44</c:v>
                </c:pt>
                <c:pt idx="2">
                  <c:v>5.48</c:v>
                </c:pt>
                <c:pt idx="3">
                  <c:v>5.43</c:v>
                </c:pt>
                <c:pt idx="4">
                  <c:v>5.25</c:v>
                </c:pt>
                <c:pt idx="5">
                  <c:v>5.29</c:v>
                </c:pt>
                <c:pt idx="6">
                  <c:v>5.33</c:v>
                </c:pt>
                <c:pt idx="7">
                  <c:v>5.22</c:v>
                </c:pt>
                <c:pt idx="8">
                  <c:v>5.18</c:v>
                </c:pt>
                <c:pt idx="9">
                  <c:v>5.28</c:v>
                </c:pt>
                <c:pt idx="10">
                  <c:v>5.35</c:v>
                </c:pt>
                <c:pt idx="11" formatCode="0.00">
                  <c:v>5.2960177175858814</c:v>
                </c:pt>
              </c:numCache>
            </c:numRef>
          </c:val>
          <c:extLst>
            <c:ext xmlns:c16="http://schemas.microsoft.com/office/drawing/2014/chart" uri="{C3380CC4-5D6E-409C-BE32-E72D297353CC}">
              <c16:uniqueId val="{00000000-E3BE-44B3-A656-780D0516C288}"/>
            </c:ext>
          </c:extLst>
        </c:ser>
        <c:dLbls>
          <c:showLegendKey val="0"/>
          <c:showVal val="0"/>
          <c:showCatName val="0"/>
          <c:showSerName val="0"/>
          <c:showPercent val="0"/>
          <c:showBubbleSize val="0"/>
        </c:dLbls>
        <c:gapWidth val="100"/>
        <c:overlap val="-24"/>
        <c:axId val="451854207"/>
        <c:axId val="451859615"/>
      </c:barChart>
      <c:catAx>
        <c:axId val="451854207"/>
        <c:scaling>
          <c:orientation val="minMax"/>
        </c:scaling>
        <c:delete val="0"/>
        <c:axPos val="b"/>
        <c:numFmt formatCode="General" sourceLinked="1"/>
        <c:majorTickMark val="cross"/>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451859615"/>
        <c:crosses val="autoZero"/>
        <c:auto val="1"/>
        <c:lblAlgn val="ctr"/>
        <c:lblOffset val="100"/>
        <c:noMultiLvlLbl val="0"/>
      </c:catAx>
      <c:valAx>
        <c:axId val="451859615"/>
        <c:scaling>
          <c:orientation val="minMax"/>
        </c:scaling>
        <c:delete val="1"/>
        <c:axPos val="l"/>
        <c:numFmt formatCode="General" sourceLinked="1"/>
        <c:majorTickMark val="none"/>
        <c:minorTickMark val="none"/>
        <c:tickLblPos val="nextTo"/>
        <c:crossAx val="45185420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5849521918108371"/>
          <c:y val="0.13322468298674128"/>
          <c:w val="0.54150478081891629"/>
          <c:h val="0.80703330670530293"/>
        </c:manualLayout>
      </c:layout>
      <c:barChart>
        <c:barDir val="bar"/>
        <c:grouping val="clustered"/>
        <c:varyColors val="0"/>
        <c:ser>
          <c:idx val="0"/>
          <c:order val="0"/>
          <c:tx>
            <c:strRef>
              <c:f>'2+4+6 dem'!$J$110:$J$114</c:f>
              <c:strCache>
                <c:ptCount val="5"/>
                <c:pt idx="0">
                  <c:v>applied for a passport or eID (citizens or non-citizens) of LR</c:v>
                </c:pt>
                <c:pt idx="1">
                  <c:v>received a passport or eID (citizens or non-citizens) of LR</c:v>
                </c:pt>
                <c:pt idx="2">
                  <c:v>applied for a foreigner's residence permit/ foreigner’s eID card</c:v>
                </c:pt>
                <c:pt idx="3">
                  <c:v>received a foreigner's residence permit/ foreigner’s eID card</c:v>
                </c:pt>
                <c:pt idx="4">
                  <c:v>average</c:v>
                </c:pt>
              </c:strCache>
            </c:strRef>
          </c:tx>
          <c:spPr>
            <a:solidFill>
              <a:schemeClr val="accent3">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Pt>
            <c:idx val="4"/>
            <c:invertIfNegative val="0"/>
            <c:bubble3D val="0"/>
            <c:spPr>
              <a:solidFill>
                <a:schemeClr val="accent3">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D4F9-45F8-820D-BF589F1D0FEB}"/>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'2+4+6 dem'!$J$110:$J$114</c:f>
              <c:strCache>
                <c:ptCount val="5"/>
                <c:pt idx="0">
                  <c:v>applied for a passport or eID (citizens or non-citizens) of LR</c:v>
                </c:pt>
                <c:pt idx="1">
                  <c:v>received a passport or eID (citizens or non-citizens) of LR</c:v>
                </c:pt>
                <c:pt idx="2">
                  <c:v>applied for a foreigner's residence permit/ foreigner’s eID card</c:v>
                </c:pt>
                <c:pt idx="3">
                  <c:v>received a foreigner's residence permit/ foreigner’s eID card</c:v>
                </c:pt>
                <c:pt idx="4">
                  <c:v>average</c:v>
                </c:pt>
              </c:strCache>
            </c:strRef>
          </c:cat>
          <c:val>
            <c:numRef>
              <c:f>'2+4+6 dem'!$K$110:$K$114</c:f>
              <c:numCache>
                <c:formatCode>0.00</c:formatCode>
                <c:ptCount val="5"/>
                <c:pt idx="0">
                  <c:v>5.2742526617526604</c:v>
                </c:pt>
                <c:pt idx="1">
                  <c:v>5.304247088637041</c:v>
                </c:pt>
                <c:pt idx="2">
                  <c:v>5.2427239427239414</c:v>
                </c:pt>
                <c:pt idx="3">
                  <c:v>5.4266983016982993</c:v>
                </c:pt>
                <c:pt idx="4">
                  <c:v>5.2960177175858725</c:v>
                </c:pt>
              </c:numCache>
            </c:numRef>
          </c:val>
          <c:extLst>
            <c:ext xmlns:c16="http://schemas.microsoft.com/office/drawing/2014/chart" uri="{C3380CC4-5D6E-409C-BE32-E72D297353CC}">
              <c16:uniqueId val="{00000002-D4F9-45F8-820D-BF589F1D0FEB}"/>
            </c:ext>
          </c:extLst>
        </c:ser>
        <c:dLbls>
          <c:showLegendKey val="0"/>
          <c:showVal val="0"/>
          <c:showCatName val="0"/>
          <c:showSerName val="0"/>
          <c:showPercent val="0"/>
          <c:showBubbleSize val="0"/>
        </c:dLbls>
        <c:gapWidth val="115"/>
        <c:overlap val="-20"/>
        <c:axId val="-629946000"/>
        <c:axId val="-629944368"/>
      </c:barChart>
      <c:catAx>
        <c:axId val="-629946000"/>
        <c:scaling>
          <c:orientation val="maxMin"/>
        </c:scaling>
        <c:delete val="0"/>
        <c:axPos val="l"/>
        <c:numFmt formatCode="General" sourceLinked="1"/>
        <c:majorTickMark val="cross"/>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629944368"/>
        <c:crosses val="autoZero"/>
        <c:auto val="1"/>
        <c:lblAlgn val="ctr"/>
        <c:lblOffset val="100"/>
        <c:noMultiLvlLbl val="0"/>
      </c:catAx>
      <c:valAx>
        <c:axId val="-629944368"/>
        <c:scaling>
          <c:orientation val="minMax"/>
        </c:scaling>
        <c:delete val="1"/>
        <c:axPos val="t"/>
        <c:numFmt formatCode="0.00" sourceLinked="1"/>
        <c:majorTickMark val="none"/>
        <c:minorTickMark val="none"/>
        <c:tickLblPos val="nextTo"/>
        <c:crossAx val="-6299460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56774530700441"/>
          <c:y val="0.23103856248738144"/>
          <c:w val="0.49455042951845796"/>
          <c:h val="0.64456814052089639"/>
        </c:manualLayout>
      </c:layout>
      <c:barChart>
        <c:barDir val="col"/>
        <c:grouping val="clustered"/>
        <c:varyColors val="0"/>
        <c:ser>
          <c:idx val="0"/>
          <c:order val="0"/>
          <c:tx>
            <c:strRef>
              <c:f>Histogr!$B$68</c:f>
              <c:strCache>
                <c:ptCount val="1"/>
                <c:pt idx="0">
                  <c:v>Frequency</c:v>
                </c:pt>
              </c:strCache>
            </c:strRef>
          </c:tx>
          <c:spPr>
            <a:solidFill>
              <a:schemeClr val="accent3">
                <a:lumMod val="75000"/>
              </a:schemeClr>
            </a:solidFill>
            <a:ln>
              <a:solidFill>
                <a:srgbClr val="CCC700"/>
              </a:solidFill>
            </a:ln>
          </c:spPr>
          <c:invertIfNegative val="0"/>
          <c:cat>
            <c:numRef>
              <c:f>Histogr!$A$155:$A$160</c:f>
              <c:numCache>
                <c:formatCode>General</c:formatCode>
                <c:ptCount val="6"/>
                <c:pt idx="0">
                  <c:v>1</c:v>
                </c:pt>
                <c:pt idx="1">
                  <c:v>2</c:v>
                </c:pt>
                <c:pt idx="2">
                  <c:v>3</c:v>
                </c:pt>
                <c:pt idx="3">
                  <c:v>4</c:v>
                </c:pt>
                <c:pt idx="4">
                  <c:v>5</c:v>
                </c:pt>
                <c:pt idx="5">
                  <c:v>6</c:v>
                </c:pt>
              </c:numCache>
            </c:numRef>
          </c:cat>
          <c:val>
            <c:numRef>
              <c:f>Histogr!$B$155:$B$160</c:f>
              <c:numCache>
                <c:formatCode>General</c:formatCode>
                <c:ptCount val="6"/>
                <c:pt idx="0">
                  <c:v>0</c:v>
                </c:pt>
                <c:pt idx="1">
                  <c:v>5</c:v>
                </c:pt>
                <c:pt idx="2">
                  <c:v>11</c:v>
                </c:pt>
                <c:pt idx="3">
                  <c:v>35</c:v>
                </c:pt>
                <c:pt idx="4">
                  <c:v>238</c:v>
                </c:pt>
                <c:pt idx="5">
                  <c:v>757</c:v>
                </c:pt>
              </c:numCache>
            </c:numRef>
          </c:val>
          <c:extLst>
            <c:ext xmlns:c16="http://schemas.microsoft.com/office/drawing/2014/chart" uri="{C3380CC4-5D6E-409C-BE32-E72D297353CC}">
              <c16:uniqueId val="{00000000-AEE9-4CCB-A8AB-CA02AE6FCBA5}"/>
            </c:ext>
          </c:extLst>
        </c:ser>
        <c:dLbls>
          <c:showLegendKey val="0"/>
          <c:showVal val="0"/>
          <c:showCatName val="0"/>
          <c:showSerName val="0"/>
          <c:showPercent val="0"/>
          <c:showBubbleSize val="0"/>
        </c:dLbls>
        <c:gapWidth val="15"/>
        <c:axId val="-745883168"/>
        <c:axId val="-745884256"/>
      </c:barChart>
      <c:lineChart>
        <c:grouping val="standard"/>
        <c:varyColors val="0"/>
        <c:ser>
          <c:idx val="1"/>
          <c:order val="1"/>
          <c:tx>
            <c:strRef>
              <c:f>Histogr!$C$68</c:f>
              <c:strCache>
                <c:ptCount val="1"/>
                <c:pt idx="0">
                  <c:v>Cumulative %</c:v>
                </c:pt>
              </c:strCache>
            </c:strRef>
          </c:tx>
          <c:spPr>
            <a:ln>
              <a:solidFill>
                <a:schemeClr val="accent5">
                  <a:lumMod val="75000"/>
                </a:schemeClr>
              </a:solidFill>
            </a:ln>
          </c:spPr>
          <c:marker>
            <c:spPr>
              <a:solidFill>
                <a:schemeClr val="accent5">
                  <a:lumMod val="75000"/>
                </a:schemeClr>
              </a:solidFill>
            </c:spPr>
          </c:marker>
          <c:cat>
            <c:numRef>
              <c:f>Histogr!$A$155:$A$160</c:f>
              <c:numCache>
                <c:formatCode>General</c:formatCode>
                <c:ptCount val="6"/>
                <c:pt idx="0">
                  <c:v>1</c:v>
                </c:pt>
                <c:pt idx="1">
                  <c:v>2</c:v>
                </c:pt>
                <c:pt idx="2">
                  <c:v>3</c:v>
                </c:pt>
                <c:pt idx="3">
                  <c:v>4</c:v>
                </c:pt>
                <c:pt idx="4">
                  <c:v>5</c:v>
                </c:pt>
                <c:pt idx="5">
                  <c:v>6</c:v>
                </c:pt>
              </c:numCache>
            </c:numRef>
          </c:cat>
          <c:val>
            <c:numRef>
              <c:f>Histogr!$C$155:$C$160</c:f>
              <c:numCache>
                <c:formatCode>0.00%</c:formatCode>
                <c:ptCount val="6"/>
                <c:pt idx="0">
                  <c:v>0</c:v>
                </c:pt>
                <c:pt idx="1">
                  <c:v>4.7801147227533461E-3</c:v>
                </c:pt>
                <c:pt idx="2">
                  <c:v>1.5296367112810707E-2</c:v>
                </c:pt>
                <c:pt idx="3">
                  <c:v>4.8757170172084127E-2</c:v>
                </c:pt>
                <c:pt idx="4">
                  <c:v>0.27629063097514339</c:v>
                </c:pt>
                <c:pt idx="5">
                  <c:v>1</c:v>
                </c:pt>
              </c:numCache>
            </c:numRef>
          </c:val>
          <c:smooth val="0"/>
          <c:extLst>
            <c:ext xmlns:c16="http://schemas.microsoft.com/office/drawing/2014/chart" uri="{C3380CC4-5D6E-409C-BE32-E72D297353CC}">
              <c16:uniqueId val="{00000001-AEE9-4CCB-A8AB-CA02AE6FCBA5}"/>
            </c:ext>
          </c:extLst>
        </c:ser>
        <c:dLbls>
          <c:showLegendKey val="0"/>
          <c:showVal val="0"/>
          <c:showCatName val="0"/>
          <c:showSerName val="0"/>
          <c:showPercent val="0"/>
          <c:showBubbleSize val="0"/>
        </c:dLbls>
        <c:marker val="1"/>
        <c:smooth val="0"/>
        <c:axId val="-746123840"/>
        <c:axId val="-746115680"/>
      </c:lineChart>
      <c:catAx>
        <c:axId val="-745883168"/>
        <c:scaling>
          <c:orientation val="minMax"/>
        </c:scaling>
        <c:delete val="0"/>
        <c:axPos val="b"/>
        <c:title>
          <c:tx>
            <c:rich>
              <a:bodyPr/>
              <a:lstStyle/>
              <a:p>
                <a:pPr>
                  <a:defRPr/>
                </a:pPr>
                <a:r>
                  <a:rPr lang="lv-LV"/>
                  <a:t>Bin</a:t>
                </a:r>
              </a:p>
            </c:rich>
          </c:tx>
          <c:overlay val="0"/>
        </c:title>
        <c:numFmt formatCode="General" sourceLinked="1"/>
        <c:majorTickMark val="out"/>
        <c:minorTickMark val="none"/>
        <c:tickLblPos val="nextTo"/>
        <c:crossAx val="-745884256"/>
        <c:crosses val="autoZero"/>
        <c:auto val="1"/>
        <c:lblAlgn val="ctr"/>
        <c:lblOffset val="100"/>
        <c:noMultiLvlLbl val="0"/>
      </c:catAx>
      <c:valAx>
        <c:axId val="-745884256"/>
        <c:scaling>
          <c:orientation val="minMax"/>
        </c:scaling>
        <c:delete val="0"/>
        <c:axPos val="l"/>
        <c:title>
          <c:tx>
            <c:rich>
              <a:bodyPr/>
              <a:lstStyle/>
              <a:p>
                <a:pPr>
                  <a:defRPr/>
                </a:pPr>
                <a:r>
                  <a:rPr lang="lv-LV"/>
                  <a:t>Frequency</a:t>
                </a:r>
              </a:p>
            </c:rich>
          </c:tx>
          <c:overlay val="0"/>
        </c:title>
        <c:numFmt formatCode="General" sourceLinked="1"/>
        <c:majorTickMark val="out"/>
        <c:minorTickMark val="none"/>
        <c:tickLblPos val="nextTo"/>
        <c:crossAx val="-745883168"/>
        <c:crosses val="autoZero"/>
        <c:crossBetween val="between"/>
      </c:valAx>
      <c:valAx>
        <c:axId val="-746115680"/>
        <c:scaling>
          <c:orientation val="minMax"/>
        </c:scaling>
        <c:delete val="0"/>
        <c:axPos val="r"/>
        <c:numFmt formatCode="0%" sourceLinked="0"/>
        <c:majorTickMark val="out"/>
        <c:minorTickMark val="none"/>
        <c:tickLblPos val="nextTo"/>
        <c:crossAx val="-746123840"/>
        <c:crosses val="max"/>
        <c:crossBetween val="between"/>
      </c:valAx>
      <c:catAx>
        <c:axId val="-746123840"/>
        <c:scaling>
          <c:orientation val="minMax"/>
        </c:scaling>
        <c:delete val="1"/>
        <c:axPos val="b"/>
        <c:numFmt formatCode="General" sourceLinked="1"/>
        <c:majorTickMark val="out"/>
        <c:minorTickMark val="none"/>
        <c:tickLblPos val="nextTo"/>
        <c:crossAx val="-746115680"/>
        <c:crosses val="autoZero"/>
        <c:auto val="1"/>
        <c:lblAlgn val="ctr"/>
        <c:lblOffset val="100"/>
        <c:noMultiLvlLbl val="0"/>
      </c:catAx>
    </c:plotArea>
    <c:legend>
      <c:legendPos val="r"/>
      <c:layout>
        <c:manualLayout>
          <c:xMode val="edge"/>
          <c:yMode val="edge"/>
          <c:x val="0.73613650642662953"/>
          <c:y val="0.5789335756107411"/>
          <c:w val="0.2549149477120729"/>
          <c:h val="0.18546577831617203"/>
        </c:manualLayout>
      </c:layout>
      <c:overlay val="0"/>
    </c:legend>
    <c:plotVisOnly val="1"/>
    <c:dispBlanksAs val="gap"/>
    <c:showDLblsOverMax val="0"/>
  </c:chart>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sz="1600" dirty="0"/>
              <a:t>Overall </a:t>
            </a:r>
            <a:r>
              <a:rPr lang="lv-LV" sz="1600" dirty="0"/>
              <a:t>R</a:t>
            </a:r>
            <a:r>
              <a:rPr lang="en-US" sz="1600" dirty="0" err="1"/>
              <a:t>ating</a:t>
            </a:r>
            <a:r>
              <a:rPr lang="lv-LV" sz="1600" dirty="0"/>
              <a:t> </a:t>
            </a:r>
            <a:r>
              <a:rPr lang="lv-LV" sz="1600" dirty="0" err="1"/>
              <a:t>by</a:t>
            </a:r>
            <a:r>
              <a:rPr lang="lv-LV" sz="1600" dirty="0"/>
              <a:t> </a:t>
            </a:r>
            <a:r>
              <a:rPr lang="lv-LV" sz="1600" dirty="0" err="1"/>
              <a:t>Year</a:t>
            </a:r>
            <a:endParaRPr lang="en-US" sz="1600" dirty="0"/>
          </a:p>
        </c:rich>
      </c:tx>
      <c:layout>
        <c:manualLayout>
          <c:xMode val="edge"/>
          <c:yMode val="edge"/>
          <c:x val="0.45214312540410845"/>
          <c:y val="1.5932623819303972E-2"/>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1.4414479440069981E-2"/>
          <c:y val="5.9598378605041219E-2"/>
          <c:w val="0.98558552055992998"/>
          <c:h val="0.79134316486773215"/>
        </c:manualLayout>
      </c:layout>
      <c:lineChart>
        <c:grouping val="standard"/>
        <c:varyColors val="0"/>
        <c:ser>
          <c:idx val="0"/>
          <c:order val="0"/>
          <c:tx>
            <c:strRef>
              <c:f>'2+4+6 dem'!$I$69</c:f>
              <c:strCache>
                <c:ptCount val="1"/>
                <c:pt idx="0">
                  <c:v>2.Service quality</c:v>
                </c:pt>
              </c:strCache>
            </c:strRef>
          </c:tx>
          <c:spPr>
            <a:ln w="34925" cap="rnd">
              <a:solidFill>
                <a:srgbClr val="00B050"/>
              </a:solidFill>
              <a:round/>
              <a:tailEnd type="triangle"/>
            </a:ln>
            <a:effectLst>
              <a:outerShdw blurRad="40000" dist="23000" dir="5400000" rotWithShape="0">
                <a:srgbClr val="000000">
                  <a:alpha val="35000"/>
                </a:srgbClr>
              </a:outerShdw>
            </a:effectLst>
          </c:spPr>
          <c:marker>
            <c:symbol val="diamond"/>
            <c:size val="5"/>
            <c:spPr>
              <a:solidFill>
                <a:srgbClr val="00B050"/>
              </a:solidFill>
              <a:ln w="9525">
                <a:solidFill>
                  <a:srgbClr val="00B050"/>
                </a:solidFill>
                <a:rou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marker>
          <c:dLbls>
            <c:dLbl>
              <c:idx val="0"/>
              <c:layout>
                <c:manualLayout>
                  <c:x val="-8.5482720909886262E-2"/>
                  <c:y val="-1.84089414858645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315-4AA8-862E-FB6647D81B44}"/>
                </c:ext>
              </c:extLst>
            </c:dLbl>
            <c:dLbl>
              <c:idx val="1"/>
              <c:layout>
                <c:manualLayout>
                  <c:x val="-5.6875109361329834E-2"/>
                  <c:y val="-2.972930158878069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315-4AA8-862E-FB6647D81B44}"/>
                </c:ext>
              </c:extLst>
            </c:dLbl>
            <c:dLbl>
              <c:idx val="2"/>
              <c:layout>
                <c:manualLayout>
                  <c:x val="-4.4305555555555556E-2"/>
                  <c:y val="-2.62984878369493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315-4AA8-862E-FB6647D81B44}"/>
                </c:ext>
              </c:extLst>
            </c:dLbl>
            <c:dLbl>
              <c:idx val="3"/>
              <c:layout>
                <c:manualLayout>
                  <c:x val="-5.1250109361329836E-2"/>
                  <c:y val="-2.1038686732205835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rgbClr val="00B050"/>
                      </a:solidFill>
                      <a:latin typeface="+mn-lt"/>
                      <a:ea typeface="+mn-ea"/>
                      <a:cs typeface="+mn-cs"/>
                    </a:defRPr>
                  </a:pPr>
                  <a:endParaRPr lang="lv-LV"/>
                </a:p>
              </c:txPr>
              <c:dLblPos val="r"/>
              <c:showLegendKey val="0"/>
              <c:showVal val="1"/>
              <c:showCatName val="0"/>
              <c:showSerName val="0"/>
              <c:showPercent val="0"/>
              <c:showBubbleSize val="0"/>
              <c:extLst>
                <c:ext xmlns:c15="http://schemas.microsoft.com/office/drawing/2012/chart" uri="{CE6537A1-D6FC-4f65-9D91-7224C49458BB}">
                  <c15:layout>
                    <c:manualLayout>
                      <c:w val="7.7638888888888882E-2"/>
                      <c:h val="4.4668085128412194E-2"/>
                    </c:manualLayout>
                  </c15:layout>
                </c:ext>
                <c:ext xmlns:c16="http://schemas.microsoft.com/office/drawing/2014/chart" uri="{C3380CC4-5D6E-409C-BE32-E72D297353CC}">
                  <c16:uniqueId val="{00000003-5315-4AA8-862E-FB6647D81B44}"/>
                </c:ext>
              </c:extLst>
            </c:dLbl>
            <c:dLbl>
              <c:idx val="4"/>
              <c:layout>
                <c:manualLayout>
                  <c:x val="-2.2324878997195968E-2"/>
                  <c:y val="2.81375783535953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315-4AA8-862E-FB6647D81B44}"/>
                </c:ext>
              </c:extLst>
            </c:dLbl>
            <c:dLbl>
              <c:idx val="5"/>
              <c:layout>
                <c:manualLayout>
                  <c:x val="-1.8020457385965086E-2"/>
                  <c:y val="3.168694240023941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315-4AA8-862E-FB6647D81B44}"/>
                </c:ext>
              </c:extLst>
            </c:dLbl>
            <c:dLbl>
              <c:idx val="6"/>
              <c:layout>
                <c:manualLayout>
                  <c:x val="-2.919013501690667E-2"/>
                  <c:y val="2.62984878369493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315-4AA8-862E-FB6647D81B44}"/>
                </c:ext>
              </c:extLst>
            </c:dLbl>
            <c:dLbl>
              <c:idx val="7"/>
              <c:layout>
                <c:manualLayout>
                  <c:x val="-1.3260498687664246E-2"/>
                  <c:y val="-4.47074293228140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315-4AA8-862E-FB6647D81B44}"/>
                </c:ext>
              </c:extLst>
            </c:dLbl>
            <c:dLbl>
              <c:idx val="8"/>
              <c:layout>
                <c:manualLayout>
                  <c:x val="-3.1399537892619588E-2"/>
                  <c:y val="-2.259886335428229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315-4AA8-862E-FB6647D81B44}"/>
                </c:ext>
              </c:extLst>
            </c:dLbl>
            <c:dLbl>
              <c:idx val="9"/>
              <c:layout>
                <c:manualLayout>
                  <c:x val="-1.952552556382002E-2"/>
                  <c:y val="-2.392752785146974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315-4AA8-862E-FB6647D81B44}"/>
                </c:ext>
              </c:extLst>
            </c:dLbl>
            <c:dLbl>
              <c:idx val="10"/>
              <c:layout>
                <c:manualLayout>
                  <c:x val="-8.0977190272912298E-3"/>
                  <c:y val="-2.15246408430440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315-4AA8-862E-FB6647D81B44}"/>
                </c:ext>
              </c:extLst>
            </c:dLbl>
            <c:dLbl>
              <c:idx val="11"/>
              <c:layout>
                <c:manualLayout>
                  <c:x val="5.7141525340376771E-5"/>
                  <c:y val="-4.3401620828404062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5315-4AA8-862E-FB6647D81B4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00B050"/>
                    </a:solidFill>
                    <a:latin typeface="+mn-lt"/>
                    <a:ea typeface="+mn-ea"/>
                    <a:cs typeface="+mn-cs"/>
                  </a:defRPr>
                </a:pPr>
                <a:endParaRPr lang="lv-LV"/>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'2+4+6 dem'!$K$68:$V$68</c:f>
              <c:strCache>
                <c:ptCount val="12"/>
                <c:pt idx="0">
                  <c:v>2014. gads</c:v>
                </c:pt>
                <c:pt idx="1">
                  <c:v>2015. gads</c:v>
                </c:pt>
                <c:pt idx="2">
                  <c:v>2016. gads</c:v>
                </c:pt>
                <c:pt idx="3">
                  <c:v>2017. gads</c:v>
                </c:pt>
                <c:pt idx="4">
                  <c:v>2018. gads</c:v>
                </c:pt>
                <c:pt idx="5">
                  <c:v>2019. gads</c:v>
                </c:pt>
                <c:pt idx="6">
                  <c:v>2020. gads</c:v>
                </c:pt>
                <c:pt idx="7">
                  <c:v>2021. gads</c:v>
                </c:pt>
                <c:pt idx="8">
                  <c:v>2022. gads</c:v>
                </c:pt>
                <c:pt idx="9">
                  <c:v>2023. gads</c:v>
                </c:pt>
                <c:pt idx="10">
                  <c:v>2024. gads</c:v>
                </c:pt>
                <c:pt idx="11">
                  <c:v>2025. gads</c:v>
                </c:pt>
              </c:strCache>
            </c:strRef>
          </c:cat>
          <c:val>
            <c:numRef>
              <c:f>'2+4+6 dem'!$K$69:$V$69</c:f>
              <c:numCache>
                <c:formatCode>General</c:formatCode>
                <c:ptCount val="12"/>
                <c:pt idx="0">
                  <c:v>5.44</c:v>
                </c:pt>
                <c:pt idx="1">
                  <c:v>5.47</c:v>
                </c:pt>
                <c:pt idx="2">
                  <c:v>5.61</c:v>
                </c:pt>
                <c:pt idx="3">
                  <c:v>5.62</c:v>
                </c:pt>
                <c:pt idx="4">
                  <c:v>5.47</c:v>
                </c:pt>
                <c:pt idx="5">
                  <c:v>5.27</c:v>
                </c:pt>
                <c:pt idx="6">
                  <c:v>5.27</c:v>
                </c:pt>
                <c:pt idx="7">
                  <c:v>5.33</c:v>
                </c:pt>
                <c:pt idx="8">
                  <c:v>5.36</c:v>
                </c:pt>
                <c:pt idx="9">
                  <c:v>5.42</c:v>
                </c:pt>
                <c:pt idx="10">
                  <c:v>5.49</c:v>
                </c:pt>
                <c:pt idx="11" formatCode="0.00">
                  <c:v>5.4638379942140789</c:v>
                </c:pt>
              </c:numCache>
            </c:numRef>
          </c:val>
          <c:smooth val="0"/>
          <c:extLst>
            <c:ext xmlns:c16="http://schemas.microsoft.com/office/drawing/2014/chart" uri="{C3380CC4-5D6E-409C-BE32-E72D297353CC}">
              <c16:uniqueId val="{0000000B-5315-4AA8-862E-FB6647D81B44}"/>
            </c:ext>
          </c:extLst>
        </c:ser>
        <c:ser>
          <c:idx val="1"/>
          <c:order val="1"/>
          <c:tx>
            <c:strRef>
              <c:f>'2+4+6 dem'!$I$70</c:f>
              <c:strCache>
                <c:ptCount val="1"/>
                <c:pt idx="0">
                  <c:v>4. Service-related aspects</c:v>
                </c:pt>
              </c:strCache>
            </c:strRef>
          </c:tx>
          <c:spPr>
            <a:ln w="34925" cap="rnd">
              <a:solidFill>
                <a:schemeClr val="accent6">
                  <a:lumMod val="75000"/>
                </a:schemeClr>
              </a:solidFill>
              <a:round/>
              <a:tailEnd type="triangle"/>
            </a:ln>
            <a:effectLst>
              <a:outerShdw blurRad="40000" dist="23000" dir="5400000" rotWithShape="0">
                <a:srgbClr val="000000">
                  <a:alpha val="35000"/>
                </a:srgbClr>
              </a:outerShdw>
            </a:effectLst>
          </c:spPr>
          <c:marker>
            <c:symbol val="diamond"/>
            <c:size val="5"/>
            <c:spPr>
              <a:solidFill>
                <a:schemeClr val="accent6">
                  <a:lumMod val="50000"/>
                </a:schemeClr>
              </a:solidFill>
              <a:ln w="9525">
                <a:solidFill>
                  <a:schemeClr val="accent6">
                    <a:lumMod val="75000"/>
                  </a:schemeClr>
                </a:solidFill>
                <a:rou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marker>
          <c:dLbls>
            <c:dLbl>
              <c:idx val="0"/>
              <c:layout>
                <c:manualLayout>
                  <c:x val="-9.2986220472440942E-2"/>
                  <c:y val="-2.3494459025955091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5315-4AA8-862E-FB6647D81B44}"/>
                </c:ext>
              </c:extLst>
            </c:dLbl>
            <c:dLbl>
              <c:idx val="1"/>
              <c:layout>
                <c:manualLayout>
                  <c:x val="-3.1875109361329833E-2"/>
                  <c:y val="3.5208084196576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5315-4AA8-862E-FB6647D81B44}"/>
                </c:ext>
              </c:extLst>
            </c:dLbl>
            <c:dLbl>
              <c:idx val="7"/>
              <c:layout>
                <c:manualLayout>
                  <c:x val="-8.3005249343852394E-4"/>
                  <c:y val="-3.9644452727432737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5315-4AA8-862E-FB6647D81B44}"/>
                </c:ext>
              </c:extLst>
            </c:dLbl>
            <c:dLbl>
              <c:idx val="10"/>
              <c:layout>
                <c:manualLayout>
                  <c:x val="-1.3844446730105459E-2"/>
                  <c:y val="-2.07188060248285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5315-4AA8-862E-FB6647D81B44}"/>
                </c:ext>
              </c:extLst>
            </c:dLbl>
            <c:dLbl>
              <c:idx val="11"/>
              <c:layout>
                <c:manualLayout>
                  <c:x val="-5.4288948406061902E-4"/>
                  <c:y val="-1.1012734103900063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5315-4AA8-862E-FB6647D81B4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6">
                        <a:lumMod val="50000"/>
                      </a:schemeClr>
                    </a:solidFill>
                    <a:latin typeface="+mn-lt"/>
                    <a:ea typeface="+mn-ea"/>
                    <a:cs typeface="+mn-cs"/>
                  </a:defRPr>
                </a:pPr>
                <a:endParaRPr lang="lv-LV"/>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'2+4+6 dem'!$K$68:$V$68</c:f>
              <c:strCache>
                <c:ptCount val="12"/>
                <c:pt idx="0">
                  <c:v>2014. gads</c:v>
                </c:pt>
                <c:pt idx="1">
                  <c:v>2015. gads</c:v>
                </c:pt>
                <c:pt idx="2">
                  <c:v>2016. gads</c:v>
                </c:pt>
                <c:pt idx="3">
                  <c:v>2017. gads</c:v>
                </c:pt>
                <c:pt idx="4">
                  <c:v>2018. gads</c:v>
                </c:pt>
                <c:pt idx="5">
                  <c:v>2019. gads</c:v>
                </c:pt>
                <c:pt idx="6">
                  <c:v>2020. gads</c:v>
                </c:pt>
                <c:pt idx="7">
                  <c:v>2021. gads</c:v>
                </c:pt>
                <c:pt idx="8">
                  <c:v>2022. gads</c:v>
                </c:pt>
                <c:pt idx="9">
                  <c:v>2023. gads</c:v>
                </c:pt>
                <c:pt idx="10">
                  <c:v>2024. gads</c:v>
                </c:pt>
                <c:pt idx="11">
                  <c:v>2025. gads</c:v>
                </c:pt>
              </c:strCache>
            </c:strRef>
          </c:cat>
          <c:val>
            <c:numRef>
              <c:f>'2+4+6 dem'!$K$70:$V$70</c:f>
              <c:numCache>
                <c:formatCode>General</c:formatCode>
                <c:ptCount val="12"/>
                <c:pt idx="0">
                  <c:v>5.22</c:v>
                </c:pt>
                <c:pt idx="1">
                  <c:v>5.27</c:v>
                </c:pt>
                <c:pt idx="2">
                  <c:v>5.31</c:v>
                </c:pt>
                <c:pt idx="3">
                  <c:v>5.24</c:v>
                </c:pt>
                <c:pt idx="4">
                  <c:v>5.0599999999999996</c:v>
                </c:pt>
                <c:pt idx="5" formatCode="0.00">
                  <c:v>5</c:v>
                </c:pt>
                <c:pt idx="6">
                  <c:v>5.0599999999999996</c:v>
                </c:pt>
                <c:pt idx="7">
                  <c:v>4.87</c:v>
                </c:pt>
                <c:pt idx="8">
                  <c:v>4.76</c:v>
                </c:pt>
                <c:pt idx="9">
                  <c:v>4.91</c:v>
                </c:pt>
                <c:pt idx="10">
                  <c:v>4.99</c:v>
                </c:pt>
                <c:pt idx="11" formatCode="0.00">
                  <c:v>4.908160503934142</c:v>
                </c:pt>
              </c:numCache>
            </c:numRef>
          </c:val>
          <c:smooth val="0"/>
          <c:extLst>
            <c:ext xmlns:c16="http://schemas.microsoft.com/office/drawing/2014/chart" uri="{C3380CC4-5D6E-409C-BE32-E72D297353CC}">
              <c16:uniqueId val="{00000010-5315-4AA8-862E-FB6647D81B44}"/>
            </c:ext>
          </c:extLst>
        </c:ser>
        <c:ser>
          <c:idx val="2"/>
          <c:order val="2"/>
          <c:tx>
            <c:strRef>
              <c:f>'2+4+6 dem'!$I$71</c:f>
              <c:strCache>
                <c:ptCount val="1"/>
                <c:pt idx="0">
                  <c:v>6. Factors</c:v>
                </c:pt>
              </c:strCache>
            </c:strRef>
          </c:tx>
          <c:spPr>
            <a:ln w="34925" cap="rnd">
              <a:solidFill>
                <a:srgbClr val="002060"/>
              </a:solidFill>
              <a:round/>
              <a:headEnd type="none"/>
              <a:tailEnd type="triangle"/>
            </a:ln>
            <a:effectLst>
              <a:outerShdw blurRad="40000" dist="23000" dir="5400000" rotWithShape="0">
                <a:srgbClr val="000000">
                  <a:alpha val="35000"/>
                </a:srgbClr>
              </a:outerShdw>
            </a:effectLst>
          </c:spPr>
          <c:marker>
            <c:symbol val="diamond"/>
            <c:size val="5"/>
            <c:spPr>
              <a:solidFill>
                <a:srgbClr val="002060"/>
              </a:solidFill>
              <a:ln w="9525">
                <a:solidFill>
                  <a:srgbClr val="002060"/>
                </a:solidFill>
                <a:rou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marker>
          <c:dLbls>
            <c:dLbl>
              <c:idx val="0"/>
              <c:layout>
                <c:manualLayout>
                  <c:x val="-9.5763998250218724E-2"/>
                  <c:y val="-1.6169072615923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5315-4AA8-862E-FB6647D81B44}"/>
                </c:ext>
              </c:extLst>
            </c:dLbl>
            <c:dLbl>
              <c:idx val="1"/>
              <c:layout>
                <c:manualLayout>
                  <c:x val="-4.5763998250218721E-2"/>
                  <c:y val="-2.8578587439883636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rgbClr val="002060"/>
                      </a:solidFill>
                      <a:latin typeface="+mn-lt"/>
                      <a:ea typeface="+mn-ea"/>
                      <a:cs typeface="+mn-cs"/>
                    </a:defRPr>
                  </a:pPr>
                  <a:endParaRPr lang="lv-LV"/>
                </a:p>
              </c:txPr>
              <c:dLblPos val="r"/>
              <c:showLegendKey val="0"/>
              <c:showVal val="1"/>
              <c:showCatName val="0"/>
              <c:showSerName val="0"/>
              <c:showPercent val="0"/>
              <c:showBubbleSize val="0"/>
              <c:extLst>
                <c:ext xmlns:c15="http://schemas.microsoft.com/office/drawing/2012/chart" uri="{CE6537A1-D6FC-4f65-9D91-7224C49458BB}">
                  <c15:layout>
                    <c:manualLayout>
                      <c:w val="6.0972222222222219E-2"/>
                      <c:h val="4.2038236344717268E-2"/>
                    </c:manualLayout>
                  </c15:layout>
                </c:ext>
                <c:ext xmlns:c16="http://schemas.microsoft.com/office/drawing/2014/chart" uri="{C3380CC4-5D6E-409C-BE32-E72D297353CC}">
                  <c16:uniqueId val="{00000012-5315-4AA8-862E-FB6647D81B44}"/>
                </c:ext>
              </c:extLst>
            </c:dLbl>
            <c:dLbl>
              <c:idx val="7"/>
              <c:layout>
                <c:manualLayout>
                  <c:x val="-8.3005249343852394E-4"/>
                  <c:y val="-1.44444962131213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5315-4AA8-862E-FB6647D81B44}"/>
                </c:ext>
              </c:extLst>
            </c:dLbl>
            <c:dLbl>
              <c:idx val="10"/>
              <c:layout>
                <c:manualLayout>
                  <c:x val="-1.0252719419182941E-2"/>
                  <c:y val="-2.41485593054100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5315-4AA8-862E-FB6647D81B44}"/>
                </c:ext>
              </c:extLst>
            </c:dLbl>
            <c:dLbl>
              <c:idx val="11"/>
              <c:layout>
                <c:manualLayout>
                  <c:x val="-5.4288948406061902E-4"/>
                  <c:y val="-3.2388886724503598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5315-4AA8-862E-FB6647D81B4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002060"/>
                    </a:solidFill>
                    <a:latin typeface="+mn-lt"/>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'2+4+6 dem'!$K$68:$V$68</c:f>
              <c:strCache>
                <c:ptCount val="12"/>
                <c:pt idx="0">
                  <c:v>2014. gads</c:v>
                </c:pt>
                <c:pt idx="1">
                  <c:v>2015. gads</c:v>
                </c:pt>
                <c:pt idx="2">
                  <c:v>2016. gads</c:v>
                </c:pt>
                <c:pt idx="3">
                  <c:v>2017. gads</c:v>
                </c:pt>
                <c:pt idx="4">
                  <c:v>2018. gads</c:v>
                </c:pt>
                <c:pt idx="5">
                  <c:v>2019. gads</c:v>
                </c:pt>
                <c:pt idx="6">
                  <c:v>2020. gads</c:v>
                </c:pt>
                <c:pt idx="7">
                  <c:v>2021. gads</c:v>
                </c:pt>
                <c:pt idx="8">
                  <c:v>2022. gads</c:v>
                </c:pt>
                <c:pt idx="9">
                  <c:v>2023. gads</c:v>
                </c:pt>
                <c:pt idx="10">
                  <c:v>2024. gads</c:v>
                </c:pt>
                <c:pt idx="11">
                  <c:v>2025. gads</c:v>
                </c:pt>
              </c:strCache>
            </c:strRef>
          </c:cat>
          <c:val>
            <c:numRef>
              <c:f>'2+4+6 dem'!$K$71:$V$71</c:f>
              <c:numCache>
                <c:formatCode>General</c:formatCode>
                <c:ptCount val="12"/>
                <c:pt idx="0">
                  <c:v>5.61</c:v>
                </c:pt>
                <c:pt idx="1">
                  <c:v>5.67</c:v>
                </c:pt>
                <c:pt idx="2">
                  <c:v>5.74</c:v>
                </c:pt>
                <c:pt idx="3">
                  <c:v>5.71</c:v>
                </c:pt>
                <c:pt idx="4">
                  <c:v>5.58</c:v>
                </c:pt>
                <c:pt idx="5">
                  <c:v>5.68</c:v>
                </c:pt>
                <c:pt idx="6">
                  <c:v>5.66</c:v>
                </c:pt>
                <c:pt idx="7">
                  <c:v>5.61</c:v>
                </c:pt>
                <c:pt idx="8">
                  <c:v>5.64</c:v>
                </c:pt>
                <c:pt idx="9">
                  <c:v>5.68</c:v>
                </c:pt>
                <c:pt idx="10">
                  <c:v>5.75</c:v>
                </c:pt>
                <c:pt idx="11" formatCode="0.00">
                  <c:v>5.71678599840891</c:v>
                </c:pt>
              </c:numCache>
            </c:numRef>
          </c:val>
          <c:smooth val="0"/>
          <c:extLst>
            <c:ext xmlns:c16="http://schemas.microsoft.com/office/drawing/2014/chart" uri="{C3380CC4-5D6E-409C-BE32-E72D297353CC}">
              <c16:uniqueId val="{00000015-5315-4AA8-862E-FB6647D81B44}"/>
            </c:ext>
          </c:extLst>
        </c:ser>
        <c:ser>
          <c:idx val="3"/>
          <c:order val="3"/>
          <c:tx>
            <c:strRef>
              <c:f>'2+4+6 dem'!$I$72</c:f>
              <c:strCache>
                <c:ptCount val="1"/>
                <c:pt idx="0">
                  <c:v>Overall rating</c:v>
                </c:pt>
              </c:strCache>
            </c:strRef>
          </c:tx>
          <c:spPr>
            <a:ln w="38100" cap="rnd">
              <a:solidFill>
                <a:schemeClr val="accent3">
                  <a:lumMod val="50000"/>
                </a:schemeClr>
              </a:solidFill>
              <a:prstDash val="sysDot"/>
              <a:round/>
              <a:tailEnd type="triangle"/>
            </a:ln>
            <a:effectLst>
              <a:outerShdw blurRad="40000" dist="23000" dir="5400000" rotWithShape="0">
                <a:srgbClr val="000000">
                  <a:alpha val="35000"/>
                </a:srgbClr>
              </a:outerShdw>
            </a:effectLst>
          </c:spPr>
          <c:marker>
            <c:symbol val="diamond"/>
            <c:size val="5"/>
            <c:spPr>
              <a:solidFill>
                <a:schemeClr val="accent3">
                  <a:lumMod val="50000"/>
                </a:schemeClr>
              </a:solidFill>
              <a:ln w="9525">
                <a:solidFill>
                  <a:schemeClr val="accent3">
                    <a:lumMod val="50000"/>
                  </a:schemeClr>
                </a:solidFill>
                <a:rou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marker>
          <c:dLbls>
            <c:dLbl>
              <c:idx val="0"/>
              <c:layout>
                <c:manualLayout>
                  <c:x val="-9.4444444444444442E-2"/>
                  <c:y val="-4.2437781360066642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5315-4AA8-862E-FB6647D81B44}"/>
                </c:ext>
              </c:extLst>
            </c:dLbl>
            <c:dLbl>
              <c:idx val="1"/>
              <c:layout>
                <c:manualLayout>
                  <c:x val="-4.4444444444444446E-2"/>
                  <c:y val="3.8598518380468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5315-4AA8-862E-FB6647D81B44}"/>
                </c:ext>
              </c:extLst>
            </c:dLbl>
            <c:dLbl>
              <c:idx val="2"/>
              <c:layout>
                <c:manualLayout>
                  <c:x val="-3.3783074412996115E-3"/>
                  <c:y val="-1.05193951347797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5315-4AA8-862E-FB6647D81B44}"/>
                </c:ext>
              </c:extLst>
            </c:dLbl>
            <c:dLbl>
              <c:idx val="4"/>
              <c:layout>
                <c:manualLayout>
                  <c:x val="-2.5000000000000001E-2"/>
                  <c:y val="2.89283366206443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5315-4AA8-862E-FB6647D81B44}"/>
                </c:ext>
              </c:extLst>
            </c:dLbl>
            <c:dLbl>
              <c:idx val="5"/>
              <c:layout>
                <c:manualLayout>
                  <c:x val="-1.9302137300017036E-2"/>
                  <c:y val="-3.32685384726320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5315-4AA8-862E-FB6647D81B44}"/>
                </c:ext>
              </c:extLst>
            </c:dLbl>
            <c:dLbl>
              <c:idx val="6"/>
              <c:layout>
                <c:manualLayout>
                  <c:x val="-4.3243243243243329E-2"/>
                  <c:y val="-2.62984878369493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5315-4AA8-862E-FB6647D81B44}"/>
                </c:ext>
              </c:extLst>
            </c:dLbl>
            <c:dLbl>
              <c:idx val="8"/>
              <c:layout>
                <c:manualLayout>
                  <c:x val="-2.4909863046336887E-2"/>
                  <c:y val="-3.20150564185666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5315-4AA8-862E-FB6647D81B44}"/>
                </c:ext>
              </c:extLst>
            </c:dLbl>
            <c:dLbl>
              <c:idx val="9"/>
              <c:layout>
                <c:manualLayout>
                  <c:x val="-1.9590828324902936E-2"/>
                  <c:y val="2.99094098143371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5315-4AA8-862E-FB6647D81B44}"/>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3">
                        <a:lumMod val="50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'2+4+6 dem'!$K$68:$V$68</c:f>
              <c:strCache>
                <c:ptCount val="12"/>
                <c:pt idx="0">
                  <c:v>2014. gads</c:v>
                </c:pt>
                <c:pt idx="1">
                  <c:v>2015. gads</c:v>
                </c:pt>
                <c:pt idx="2">
                  <c:v>2016. gads</c:v>
                </c:pt>
                <c:pt idx="3">
                  <c:v>2017. gads</c:v>
                </c:pt>
                <c:pt idx="4">
                  <c:v>2018. gads</c:v>
                </c:pt>
                <c:pt idx="5">
                  <c:v>2019. gads</c:v>
                </c:pt>
                <c:pt idx="6">
                  <c:v>2020. gads</c:v>
                </c:pt>
                <c:pt idx="7">
                  <c:v>2021. gads</c:v>
                </c:pt>
                <c:pt idx="8">
                  <c:v>2022. gads</c:v>
                </c:pt>
                <c:pt idx="9">
                  <c:v>2023. gads</c:v>
                </c:pt>
                <c:pt idx="10">
                  <c:v>2024. gads</c:v>
                </c:pt>
                <c:pt idx="11">
                  <c:v>2025. gads</c:v>
                </c:pt>
              </c:strCache>
            </c:strRef>
          </c:cat>
          <c:val>
            <c:numRef>
              <c:f>'2+4+6 dem'!$K$72:$V$72</c:f>
              <c:numCache>
                <c:formatCode>General</c:formatCode>
                <c:ptCount val="12"/>
                <c:pt idx="0">
                  <c:v>5.39</c:v>
                </c:pt>
                <c:pt idx="1">
                  <c:v>5.44</c:v>
                </c:pt>
                <c:pt idx="2">
                  <c:v>5.48</c:v>
                </c:pt>
                <c:pt idx="3">
                  <c:v>5.43</c:v>
                </c:pt>
                <c:pt idx="4">
                  <c:v>5.25</c:v>
                </c:pt>
                <c:pt idx="5">
                  <c:v>5.29</c:v>
                </c:pt>
                <c:pt idx="6">
                  <c:v>5.33</c:v>
                </c:pt>
                <c:pt idx="7">
                  <c:v>5.22</c:v>
                </c:pt>
                <c:pt idx="8">
                  <c:v>5.18</c:v>
                </c:pt>
                <c:pt idx="9">
                  <c:v>5.28</c:v>
                </c:pt>
                <c:pt idx="10">
                  <c:v>5.35</c:v>
                </c:pt>
                <c:pt idx="11" formatCode="0.00">
                  <c:v>5.2960177175858814</c:v>
                </c:pt>
              </c:numCache>
            </c:numRef>
          </c:val>
          <c:smooth val="0"/>
          <c:extLst>
            <c:ext xmlns:c16="http://schemas.microsoft.com/office/drawing/2014/chart" uri="{C3380CC4-5D6E-409C-BE32-E72D297353CC}">
              <c16:uniqueId val="{0000001E-5315-4AA8-862E-FB6647D81B44}"/>
            </c:ext>
          </c:extLst>
        </c:ser>
        <c:dLbls>
          <c:showLegendKey val="0"/>
          <c:showVal val="0"/>
          <c:showCatName val="0"/>
          <c:showSerName val="0"/>
          <c:showPercent val="0"/>
          <c:showBubbleSize val="0"/>
        </c:dLbls>
        <c:dropLines>
          <c:spPr>
            <a:ln w="9525" cap="flat" cmpd="sng" algn="c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lgDash"/>
              <a:round/>
            </a:ln>
            <a:effectLst/>
          </c:spPr>
        </c:dropLines>
        <c:marker val="1"/>
        <c:smooth val="0"/>
        <c:axId val="-620692736"/>
        <c:axId val="-620697088"/>
      </c:lineChart>
      <c:catAx>
        <c:axId val="-62069273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620697088"/>
        <c:crosses val="autoZero"/>
        <c:auto val="1"/>
        <c:lblAlgn val="ctr"/>
        <c:lblOffset val="100"/>
        <c:noMultiLvlLbl val="0"/>
      </c:catAx>
      <c:valAx>
        <c:axId val="-620697088"/>
        <c:scaling>
          <c:orientation val="minMax"/>
          <c:max val="6"/>
          <c:min val="4.2"/>
        </c:scaling>
        <c:delete val="1"/>
        <c:axPos val="l"/>
        <c:numFmt formatCode="General" sourceLinked="1"/>
        <c:majorTickMark val="out"/>
        <c:minorTickMark val="none"/>
        <c:tickLblPos val="nextTo"/>
        <c:crossAx val="-620692736"/>
        <c:crosses val="autoZero"/>
        <c:crossBetween val="between"/>
        <c:majorUnit val="0.5"/>
      </c:valAx>
      <c:spPr>
        <a:noFill/>
        <a:ln>
          <a:noFill/>
        </a:ln>
        <a:effectLst/>
      </c:spPr>
    </c:plotArea>
    <c:legend>
      <c:legendPos val="b"/>
      <c:layout>
        <c:manualLayout>
          <c:xMode val="edge"/>
          <c:yMode val="edge"/>
          <c:x val="1.5280839895013131E-2"/>
          <c:y val="0.90073388742412153"/>
          <c:w val="0.97253105861767275"/>
          <c:h val="9.92661125758784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819247594050737"/>
          <c:y val="0.24786599591717759"/>
          <c:w val="0.42749146981627406"/>
          <c:h val="0.71248578302712151"/>
        </c:manualLayout>
      </c:layout>
      <c:pieChart>
        <c:varyColors val="1"/>
        <c:ser>
          <c:idx val="0"/>
          <c:order val="0"/>
          <c:tx>
            <c:strRef>
              <c:f>'7'!$C$48</c:f>
              <c:strCache>
                <c:ptCount val="1"/>
                <c:pt idx="0">
                  <c:v>Atbilžu skaits</c:v>
                </c:pt>
              </c:strCache>
            </c:strRef>
          </c:tx>
          <c:dPt>
            <c:idx val="0"/>
            <c:bubble3D val="0"/>
            <c:explosion val="7"/>
            <c:spPr>
              <a:solidFill>
                <a:srgbClr val="00B05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2BDA-448A-B260-B194EEB3DC68}"/>
              </c:ext>
            </c:extLst>
          </c:dPt>
          <c:dPt>
            <c:idx val="1"/>
            <c:bubble3D val="0"/>
            <c:explosion val="8"/>
            <c:spPr>
              <a:solidFill>
                <a:srgbClr val="FFFF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2BDA-448A-B260-B194EEB3DC68}"/>
              </c:ext>
            </c:extLst>
          </c:dPt>
          <c:dPt>
            <c:idx val="2"/>
            <c:bubble3D val="0"/>
            <c:explosion val="10"/>
            <c:spPr>
              <a:gradFill rotWithShape="1">
                <a:gsLst>
                  <a:gs pos="0">
                    <a:schemeClr val="accent2">
                      <a:shade val="65000"/>
                      <a:shade val="51000"/>
                      <a:satMod val="130000"/>
                    </a:schemeClr>
                  </a:gs>
                  <a:gs pos="80000">
                    <a:schemeClr val="accent2">
                      <a:shade val="65000"/>
                      <a:shade val="93000"/>
                      <a:satMod val="130000"/>
                    </a:schemeClr>
                  </a:gs>
                  <a:gs pos="100000">
                    <a:schemeClr val="accent2">
                      <a:shade val="6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2BDA-448A-B260-B194EEB3DC68}"/>
              </c:ext>
            </c:extLst>
          </c:dPt>
          <c:dLbls>
            <c:dLbl>
              <c:idx val="0"/>
              <c:layout>
                <c:manualLayout>
                  <c:x val="6.7495820113504149E-2"/>
                  <c:y val="3.4814739658666993E-2"/>
                </c:manualLayout>
              </c:layout>
              <c:dLblPos val="bestFit"/>
              <c:showLegendKey val="1"/>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2BDA-448A-B260-B194EEB3DC68}"/>
                </c:ext>
              </c:extLst>
            </c:dLbl>
            <c:dLbl>
              <c:idx val="2"/>
              <c:layout>
                <c:manualLayout>
                  <c:x val="6.4609561536791843E-2"/>
                  <c:y val="2.5417182015042169E-2"/>
                </c:manualLayout>
              </c:layout>
              <c:dLblPos val="bestFit"/>
              <c:showLegendKey val="1"/>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2BDA-448A-B260-B194EEB3DC68}"/>
                </c:ext>
              </c:extLst>
            </c:dLbl>
            <c:numFmt formatCode="0.00%" sourceLinked="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lv-LV"/>
              </a:p>
            </c:txPr>
            <c:dLblPos val="outEnd"/>
            <c:showLegendKey val="1"/>
            <c:showVal val="1"/>
            <c:showCatName val="1"/>
            <c:showSerName val="0"/>
            <c:showPercent val="1"/>
            <c:showBubbleSize val="0"/>
            <c:separator>
</c:separator>
            <c:showLeaderLines val="0"/>
            <c:extLst>
              <c:ext xmlns:c15="http://schemas.microsoft.com/office/drawing/2012/chart" uri="{CE6537A1-D6FC-4f65-9D91-7224C49458BB}"/>
            </c:extLst>
          </c:dLbls>
          <c:cat>
            <c:strRef>
              <c:f>'7'!$E$49:$E$51</c:f>
              <c:strCache>
                <c:ptCount val="3"/>
                <c:pt idx="0">
                  <c:v>completely trust</c:v>
                </c:pt>
                <c:pt idx="1">
                  <c:v>partially trust</c:v>
                </c:pt>
                <c:pt idx="2">
                  <c:v>do not trust</c:v>
                </c:pt>
              </c:strCache>
            </c:strRef>
          </c:cat>
          <c:val>
            <c:numRef>
              <c:f>'7'!$C$49:$C$51</c:f>
              <c:numCache>
                <c:formatCode>General</c:formatCode>
                <c:ptCount val="3"/>
                <c:pt idx="0">
                  <c:v>785</c:v>
                </c:pt>
                <c:pt idx="1">
                  <c:v>215</c:v>
                </c:pt>
                <c:pt idx="2">
                  <c:v>25</c:v>
                </c:pt>
              </c:numCache>
            </c:numRef>
          </c:val>
          <c:extLst>
            <c:ext xmlns:c16="http://schemas.microsoft.com/office/drawing/2014/chart" uri="{C3380CC4-5D6E-409C-BE32-E72D297353CC}">
              <c16:uniqueId val="{00000006-2BDA-448A-B260-B194EEB3DC68}"/>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w="9525" cap="flat" cmpd="sng" algn="ctr">
      <a:noFill/>
      <a:prstDash val="solid"/>
    </a:ln>
    <a:effectLst/>
  </c:spPr>
  <c:txPr>
    <a:bodyPr/>
    <a:lstStyle/>
    <a:p>
      <a:pPr>
        <a:defRPr/>
      </a:pPr>
      <a:endParaRPr lang="lv-LV"/>
    </a:p>
  </c:txPr>
  <c:externalData r:id="rId4">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128689245502325E-2"/>
          <c:y val="9.6271214690885967E-2"/>
          <c:w val="0.95742621508995351"/>
          <c:h val="0.73261128614520099"/>
        </c:manualLayout>
      </c:layout>
      <c:barChart>
        <c:barDir val="col"/>
        <c:grouping val="percentStacked"/>
        <c:varyColors val="0"/>
        <c:ser>
          <c:idx val="0"/>
          <c:order val="0"/>
          <c:tx>
            <c:strRef>
              <c:f>'7'!$E$49</c:f>
              <c:strCache>
                <c:ptCount val="1"/>
                <c:pt idx="0">
                  <c:v>completely trust</c:v>
                </c:pt>
              </c:strCache>
            </c:strRef>
          </c:tx>
          <c:spPr>
            <a:solidFill>
              <a:srgbClr val="00B05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'7 un dem'!$B$87:$N$87</c:f>
              <c:strCache>
                <c:ptCount val="12"/>
                <c:pt idx="0">
                  <c:v>2014. gads</c:v>
                </c:pt>
                <c:pt idx="1">
                  <c:v>2015. gads</c:v>
                </c:pt>
                <c:pt idx="2">
                  <c:v>2016. gads</c:v>
                </c:pt>
                <c:pt idx="3">
                  <c:v>2017. gads</c:v>
                </c:pt>
                <c:pt idx="4">
                  <c:v>2018. gads</c:v>
                </c:pt>
                <c:pt idx="5">
                  <c:v>2019. gads</c:v>
                </c:pt>
                <c:pt idx="6">
                  <c:v>2020. gads</c:v>
                </c:pt>
                <c:pt idx="7">
                  <c:v>2021. gads</c:v>
                </c:pt>
                <c:pt idx="8">
                  <c:v>2022. gads</c:v>
                </c:pt>
                <c:pt idx="9">
                  <c:v>2023. gads</c:v>
                </c:pt>
                <c:pt idx="10">
                  <c:v>2024. gads</c:v>
                </c:pt>
                <c:pt idx="11">
                  <c:v>2025. gads</c:v>
                </c:pt>
              </c:strCache>
            </c:strRef>
          </c:cat>
          <c:val>
            <c:numRef>
              <c:f>'7 un dem'!$B$88:$N$88</c:f>
              <c:numCache>
                <c:formatCode>0.00%</c:formatCode>
                <c:ptCount val="12"/>
                <c:pt idx="0">
                  <c:v>0.59950000000000003</c:v>
                </c:pt>
                <c:pt idx="1">
                  <c:v>0.61299999999999999</c:v>
                </c:pt>
                <c:pt idx="2">
                  <c:v>0.63900000000000001</c:v>
                </c:pt>
                <c:pt idx="3">
                  <c:v>0.70369999999999999</c:v>
                </c:pt>
                <c:pt idx="4">
                  <c:v>0.66159999999999997</c:v>
                </c:pt>
                <c:pt idx="5">
                  <c:v>0.72789999999999999</c:v>
                </c:pt>
                <c:pt idx="6">
                  <c:v>0.77549999999999997</c:v>
                </c:pt>
                <c:pt idx="7">
                  <c:v>0.79820000000000002</c:v>
                </c:pt>
                <c:pt idx="8">
                  <c:v>0.78700000000000003</c:v>
                </c:pt>
                <c:pt idx="9">
                  <c:v>0.81610000000000005</c:v>
                </c:pt>
                <c:pt idx="10">
                  <c:v>0.78390000000000004</c:v>
                </c:pt>
                <c:pt idx="11">
                  <c:v>0.76585365853658538</c:v>
                </c:pt>
              </c:numCache>
            </c:numRef>
          </c:val>
          <c:extLst>
            <c:ext xmlns:c16="http://schemas.microsoft.com/office/drawing/2014/chart" uri="{C3380CC4-5D6E-409C-BE32-E72D297353CC}">
              <c16:uniqueId val="{00000000-A1B7-469D-B3B9-BD846C0F7F60}"/>
            </c:ext>
          </c:extLst>
        </c:ser>
        <c:ser>
          <c:idx val="1"/>
          <c:order val="1"/>
          <c:tx>
            <c:strRef>
              <c:f>'7'!$E$50</c:f>
              <c:strCache>
                <c:ptCount val="1"/>
                <c:pt idx="0">
                  <c:v>partially trust</c:v>
                </c:pt>
              </c:strCache>
            </c:strRef>
          </c:tx>
          <c:spPr>
            <a:solidFill>
              <a:srgbClr val="FFFF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'7 un dem'!$B$87:$N$87</c:f>
              <c:strCache>
                <c:ptCount val="12"/>
                <c:pt idx="0">
                  <c:v>2014. gads</c:v>
                </c:pt>
                <c:pt idx="1">
                  <c:v>2015. gads</c:v>
                </c:pt>
                <c:pt idx="2">
                  <c:v>2016. gads</c:v>
                </c:pt>
                <c:pt idx="3">
                  <c:v>2017. gads</c:v>
                </c:pt>
                <c:pt idx="4">
                  <c:v>2018. gads</c:v>
                </c:pt>
                <c:pt idx="5">
                  <c:v>2019. gads</c:v>
                </c:pt>
                <c:pt idx="6">
                  <c:v>2020. gads</c:v>
                </c:pt>
                <c:pt idx="7">
                  <c:v>2021. gads</c:v>
                </c:pt>
                <c:pt idx="8">
                  <c:v>2022. gads</c:v>
                </c:pt>
                <c:pt idx="9">
                  <c:v>2023. gads</c:v>
                </c:pt>
                <c:pt idx="10">
                  <c:v>2024. gads</c:v>
                </c:pt>
                <c:pt idx="11">
                  <c:v>2025. gads</c:v>
                </c:pt>
              </c:strCache>
            </c:strRef>
          </c:cat>
          <c:val>
            <c:numRef>
              <c:f>'7 un dem'!$B$89:$N$89</c:f>
              <c:numCache>
                <c:formatCode>0.00%</c:formatCode>
                <c:ptCount val="12"/>
                <c:pt idx="0">
                  <c:v>0.35039999999999999</c:v>
                </c:pt>
                <c:pt idx="1">
                  <c:v>0.32600000000000001</c:v>
                </c:pt>
                <c:pt idx="2">
                  <c:v>0.34</c:v>
                </c:pt>
                <c:pt idx="3">
                  <c:v>0.27329999999999999</c:v>
                </c:pt>
                <c:pt idx="4">
                  <c:v>0.29409999999999997</c:v>
                </c:pt>
                <c:pt idx="5">
                  <c:v>0.25030000000000002</c:v>
                </c:pt>
                <c:pt idx="6">
                  <c:v>0.21429999999999999</c:v>
                </c:pt>
                <c:pt idx="7">
                  <c:v>0.18240000000000001</c:v>
                </c:pt>
                <c:pt idx="8">
                  <c:v>0.1958</c:v>
                </c:pt>
                <c:pt idx="9">
                  <c:v>0.161</c:v>
                </c:pt>
                <c:pt idx="10">
                  <c:v>0.20549999999999999</c:v>
                </c:pt>
                <c:pt idx="11">
                  <c:v>0.2097560975609756</c:v>
                </c:pt>
              </c:numCache>
            </c:numRef>
          </c:val>
          <c:extLst>
            <c:ext xmlns:c16="http://schemas.microsoft.com/office/drawing/2014/chart" uri="{C3380CC4-5D6E-409C-BE32-E72D297353CC}">
              <c16:uniqueId val="{00000001-A1B7-469D-B3B9-BD846C0F7F60}"/>
            </c:ext>
          </c:extLst>
        </c:ser>
        <c:ser>
          <c:idx val="2"/>
          <c:order val="2"/>
          <c:tx>
            <c:strRef>
              <c:f>'7'!$E$51</c:f>
              <c:strCache>
                <c:ptCount val="1"/>
                <c:pt idx="0">
                  <c:v>do not trust</c:v>
                </c:pt>
              </c:strCache>
            </c:strRef>
          </c:tx>
          <c:spPr>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3.2188773214885408E-3"/>
                  <c:y val="-4.964347326405914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1B7-469D-B3B9-BD846C0F7F60}"/>
                </c:ext>
              </c:extLst>
            </c:dLbl>
            <c:dLbl>
              <c:idx val="1"/>
              <c:layout>
                <c:manualLayout>
                  <c:x val="-7.5430714932929492E-3"/>
                  <c:y val="-5.30701963733020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1B7-469D-B3B9-BD846C0F7F60}"/>
                </c:ext>
              </c:extLst>
            </c:dLbl>
            <c:dLbl>
              <c:idx val="2"/>
              <c:layout>
                <c:manualLayout>
                  <c:x val="0"/>
                  <c:y val="-3.013197967025849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1B7-469D-B3B9-BD846C0F7F60}"/>
                </c:ext>
              </c:extLst>
            </c:dLbl>
            <c:dLbl>
              <c:idx val="3"/>
              <c:layout>
                <c:manualLayout>
                  <c:x val="-5.4295110221203357E-3"/>
                  <c:y val="-4.228017180726790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1B7-469D-B3B9-BD846C0F7F60}"/>
                </c:ext>
              </c:extLst>
            </c:dLbl>
            <c:dLbl>
              <c:idx val="4"/>
              <c:layout>
                <c:manualLayout>
                  <c:x val="-3.2188773214885408E-3"/>
                  <c:y val="-4.570720485890492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1B7-469D-B3B9-BD846C0F7F60}"/>
                </c:ext>
              </c:extLst>
            </c:dLbl>
            <c:dLbl>
              <c:idx val="5"/>
              <c:layout>
                <c:manualLayout>
                  <c:x val="-4.8283159822328113E-3"/>
                  <c:y val="-4.604659178045168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1B7-469D-B3B9-BD846C0F7F60}"/>
                </c:ext>
              </c:extLst>
            </c:dLbl>
            <c:dLbl>
              <c:idx val="6"/>
              <c:layout>
                <c:manualLayout>
                  <c:x val="-1.6094386607442704E-3"/>
                  <c:y val="-3.834390340211368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1B7-469D-B3B9-BD846C0F7F60}"/>
                </c:ext>
              </c:extLst>
            </c:dLbl>
            <c:dLbl>
              <c:idx val="7"/>
              <c:layout>
                <c:manualLayout>
                  <c:x val="0"/>
                  <c:y val="-4.604659178045168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1B7-469D-B3B9-BD846C0F7F60}"/>
                </c:ext>
              </c:extLst>
            </c:dLbl>
            <c:dLbl>
              <c:idx val="8"/>
              <c:layout>
                <c:manualLayout>
                  <c:x val="0"/>
                  <c:y val="-3.800451648056692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1B7-469D-B3B9-BD846C0F7F60}"/>
                </c:ext>
              </c:extLst>
            </c:dLbl>
            <c:dLbl>
              <c:idx val="9"/>
              <c:layout>
                <c:manualLayout>
                  <c:x val="-2.71478026846388E-3"/>
                  <c:y val="-4.143126177024482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1B7-469D-B3B9-BD846C0F7F60}"/>
                </c:ext>
              </c:extLst>
            </c:dLbl>
            <c:dLbl>
              <c:idx val="10"/>
              <c:layout>
                <c:manualLayout>
                  <c:x val="0"/>
                  <c:y val="-4.143126177024483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A1B7-469D-B3B9-BD846C0F7F60}"/>
                </c:ext>
              </c:extLst>
            </c:dLbl>
            <c:dLbl>
              <c:idx val="11"/>
              <c:layout>
                <c:manualLayout>
                  <c:x val="0"/>
                  <c:y val="-4.610794487087235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1B7-469D-B3B9-BD846C0F7F60}"/>
                </c:ext>
              </c:extLst>
            </c:dLbl>
            <c:dLbl>
              <c:idx val="65"/>
              <c:layout>
                <c:manualLayout>
                  <c:x val="-5.4295605369279621E-3"/>
                  <c:y val="-3.01318267419962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A1B7-469D-B3B9-BD846C0F7F60}"/>
                </c:ext>
              </c:extLst>
            </c:dLbl>
            <c:dLbl>
              <c:idx val="66"/>
              <c:layout>
                <c:manualLayout>
                  <c:x val="-2.4885198318318633E-17"/>
                  <c:y val="-4.143126177024482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A1B7-469D-B3B9-BD846C0F7F60}"/>
                </c:ext>
              </c:extLst>
            </c:dLbl>
            <c:dLbl>
              <c:idx val="67"/>
              <c:layout>
                <c:manualLayout>
                  <c:x val="0"/>
                  <c:y val="-2.259887005649719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A1B7-469D-B3B9-BD846C0F7F60}"/>
                </c:ext>
              </c:extLst>
            </c:dLbl>
            <c:dLbl>
              <c:idx val="68"/>
              <c:layout>
                <c:manualLayout>
                  <c:x val="-4.9770396636637267E-17"/>
                  <c:y val="-2.259887005649717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A1B7-469D-B3B9-BD846C0F7F60}"/>
                </c:ext>
              </c:extLst>
            </c:dLbl>
            <c:dLbl>
              <c:idx val="69"/>
              <c:layout>
                <c:manualLayout>
                  <c:x val="0"/>
                  <c:y val="-3.01318267419962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A1B7-469D-B3B9-BD846C0F7F60}"/>
                </c:ext>
              </c:extLst>
            </c:dLbl>
            <c:dLbl>
              <c:idx val="70"/>
              <c:layout>
                <c:manualLayout>
                  <c:x val="0"/>
                  <c:y val="-2.259887005649719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A1B7-469D-B3B9-BD846C0F7F60}"/>
                </c:ext>
              </c:extLst>
            </c:dLbl>
            <c:dLbl>
              <c:idx val="71"/>
              <c:layout>
                <c:manualLayout>
                  <c:x val="0"/>
                  <c:y val="-2.259887005649719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A1B7-469D-B3B9-BD846C0F7F60}"/>
                </c:ext>
              </c:extLst>
            </c:dLbl>
            <c:dLbl>
              <c:idx val="72"/>
              <c:layout>
                <c:manualLayout>
                  <c:x val="0"/>
                  <c:y val="-2.636534839924670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A1B7-469D-B3B9-BD846C0F7F60}"/>
                </c:ext>
              </c:extLst>
            </c:dLbl>
            <c:dLbl>
              <c:idx val="73"/>
              <c:layout>
                <c:manualLayout>
                  <c:x val="-9.9540793273274534E-17"/>
                  <c:y val="-3.389830508474578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A1B7-469D-B3B9-BD846C0F7F60}"/>
                </c:ext>
              </c:extLst>
            </c:dLbl>
            <c:dLbl>
              <c:idx val="74"/>
              <c:layout>
                <c:manualLayout>
                  <c:x val="-9.9540793273274534E-17"/>
                  <c:y val="-3.766478342749528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A1B7-469D-B3B9-BD846C0F7F60}"/>
                </c:ext>
              </c:extLst>
            </c:dLbl>
            <c:dLbl>
              <c:idx val="122"/>
              <c:layout>
                <c:manualLayout>
                  <c:x val="-2.7136752136752138E-3"/>
                  <c:y val="-3.584229390681005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A1B7-469D-B3B9-BD846C0F7F60}"/>
                </c:ext>
              </c:extLst>
            </c:dLbl>
            <c:dLbl>
              <c:idx val="123"/>
              <c:layout>
                <c:manualLayout>
                  <c:x val="-2.4875068766439064E-17"/>
                  <c:y val="-4.30107526881720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A1B7-469D-B3B9-BD846C0F7F60}"/>
                </c:ext>
              </c:extLst>
            </c:dLbl>
            <c:dLbl>
              <c:idx val="124"/>
              <c:layout>
                <c:manualLayout>
                  <c:x val="-5.4273504273504277E-3"/>
                  <c:y val="-2.867383512544804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A1B7-469D-B3B9-BD846C0F7F60}"/>
                </c:ext>
              </c:extLst>
            </c:dLbl>
            <c:dLbl>
              <c:idx val="125"/>
              <c:layout>
                <c:manualLayout>
                  <c:x val="0"/>
                  <c:y val="-3.584229390681003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A1B7-469D-B3B9-BD846C0F7F60}"/>
                </c:ext>
              </c:extLst>
            </c:dLbl>
            <c:dLbl>
              <c:idx val="126"/>
              <c:layout>
                <c:manualLayout>
                  <c:x val="0"/>
                  <c:y val="-4.659498207885304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A1B7-469D-B3B9-BD846C0F7F60}"/>
                </c:ext>
              </c:extLst>
            </c:dLbl>
            <c:dLbl>
              <c:idx val="127"/>
              <c:layout>
                <c:manualLayout>
                  <c:x val="-2.7136752136752138E-3"/>
                  <c:y val="-4.301075268817204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A1B7-469D-B3B9-BD846C0F7F60}"/>
                </c:ext>
              </c:extLst>
            </c:dLbl>
            <c:dLbl>
              <c:idx val="128"/>
              <c:layout>
                <c:manualLayout>
                  <c:x val="-9.9500275065756255E-17"/>
                  <c:y val="-3.584229390681003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A1B7-469D-B3B9-BD846C0F7F60}"/>
                </c:ext>
              </c:extLst>
            </c:dLbl>
            <c:dLbl>
              <c:idx val="129"/>
              <c:layout>
                <c:manualLayout>
                  <c:x val="-4.9750137532878127E-17"/>
                  <c:y val="-3.942652329749103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A1B7-469D-B3B9-BD846C0F7F60}"/>
                </c:ext>
              </c:extLst>
            </c:dLbl>
            <c:dLbl>
              <c:idx val="130"/>
              <c:layout>
                <c:manualLayout>
                  <c:x val="0"/>
                  <c:y val="-3.584229390681003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A1B7-469D-B3B9-BD846C0F7F60}"/>
                </c:ext>
              </c:extLst>
            </c:dLbl>
            <c:dLbl>
              <c:idx val="131"/>
              <c:layout>
                <c:manualLayout>
                  <c:x val="0"/>
                  <c:y val="-4.301075268817204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A1B7-469D-B3B9-BD846C0F7F60}"/>
                </c:ext>
              </c:extLst>
            </c:dLbl>
            <c:dLbl>
              <c:idx val="132"/>
              <c:layout>
                <c:manualLayout>
                  <c:x val="-2.7136752136752138E-3"/>
                  <c:y val="-3.584229390681003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A1B7-469D-B3B9-BD846C0F7F60}"/>
                </c:ext>
              </c:extLst>
            </c:dLbl>
            <c:dLbl>
              <c:idx val="133"/>
              <c:layout>
                <c:manualLayout>
                  <c:x val="-9.9500275065756255E-17"/>
                  <c:y val="-2.867383512544801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A1B7-469D-B3B9-BD846C0F7F60}"/>
                </c:ext>
              </c:extLst>
            </c:dLbl>
            <c:dLbl>
              <c:idx val="134"/>
              <c:layout>
                <c:manualLayout>
                  <c:x val="-9.9500275065756255E-17"/>
                  <c:y val="-3.584229390681005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A1B7-469D-B3B9-BD846C0F7F60}"/>
                </c:ext>
              </c:extLst>
            </c:dLbl>
            <c:dLbl>
              <c:idx val="135"/>
              <c:layout>
                <c:manualLayout>
                  <c:x val="-2.7136752136752138E-3"/>
                  <c:y val="-4.659498207885304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A1B7-469D-B3B9-BD846C0F7F6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'7 un dem'!$B$87:$N$87</c:f>
              <c:strCache>
                <c:ptCount val="12"/>
                <c:pt idx="0">
                  <c:v>2014. gads</c:v>
                </c:pt>
                <c:pt idx="1">
                  <c:v>2015. gads</c:v>
                </c:pt>
                <c:pt idx="2">
                  <c:v>2016. gads</c:v>
                </c:pt>
                <c:pt idx="3">
                  <c:v>2017. gads</c:v>
                </c:pt>
                <c:pt idx="4">
                  <c:v>2018. gads</c:v>
                </c:pt>
                <c:pt idx="5">
                  <c:v>2019. gads</c:v>
                </c:pt>
                <c:pt idx="6">
                  <c:v>2020. gads</c:v>
                </c:pt>
                <c:pt idx="7">
                  <c:v>2021. gads</c:v>
                </c:pt>
                <c:pt idx="8">
                  <c:v>2022. gads</c:v>
                </c:pt>
                <c:pt idx="9">
                  <c:v>2023. gads</c:v>
                </c:pt>
                <c:pt idx="10">
                  <c:v>2024. gads</c:v>
                </c:pt>
                <c:pt idx="11">
                  <c:v>2025. gads</c:v>
                </c:pt>
              </c:strCache>
            </c:strRef>
          </c:cat>
          <c:val>
            <c:numRef>
              <c:f>'7 un dem'!$B$90:$N$90</c:f>
              <c:numCache>
                <c:formatCode>0.00%</c:formatCode>
                <c:ptCount val="12"/>
                <c:pt idx="0">
                  <c:v>5.0099999999999999E-2</c:v>
                </c:pt>
                <c:pt idx="1">
                  <c:v>6.0999999999999999E-2</c:v>
                </c:pt>
                <c:pt idx="2">
                  <c:v>2.1000000000000001E-2</c:v>
                </c:pt>
                <c:pt idx="3">
                  <c:v>2.3E-2</c:v>
                </c:pt>
                <c:pt idx="4">
                  <c:v>4.4299999999999999E-2</c:v>
                </c:pt>
                <c:pt idx="5">
                  <c:v>2.18E-2</c:v>
                </c:pt>
                <c:pt idx="6">
                  <c:v>1.0200000000000001E-2</c:v>
                </c:pt>
                <c:pt idx="7">
                  <c:v>1.95E-2</c:v>
                </c:pt>
                <c:pt idx="8">
                  <c:v>1.72E-2</c:v>
                </c:pt>
                <c:pt idx="9">
                  <c:v>2.29E-2</c:v>
                </c:pt>
                <c:pt idx="10">
                  <c:v>1.055E-2</c:v>
                </c:pt>
                <c:pt idx="11">
                  <c:v>2.4390243902439025E-2</c:v>
                </c:pt>
              </c:numCache>
            </c:numRef>
          </c:val>
          <c:extLst>
            <c:ext xmlns:c16="http://schemas.microsoft.com/office/drawing/2014/chart" uri="{C3380CC4-5D6E-409C-BE32-E72D297353CC}">
              <c16:uniqueId val="{00000026-A1B7-469D-B3B9-BD846C0F7F60}"/>
            </c:ext>
          </c:extLst>
        </c:ser>
        <c:dLbls>
          <c:showLegendKey val="0"/>
          <c:showVal val="0"/>
          <c:showCatName val="0"/>
          <c:showSerName val="0"/>
          <c:showPercent val="0"/>
          <c:showBubbleSize val="0"/>
        </c:dLbls>
        <c:gapWidth val="20"/>
        <c:overlap val="100"/>
        <c:axId val="-620701440"/>
        <c:axId val="-620698720"/>
      </c:barChart>
      <c:catAx>
        <c:axId val="-620701440"/>
        <c:scaling>
          <c:orientation val="minMax"/>
        </c:scaling>
        <c:delete val="0"/>
        <c:axPos val="b"/>
        <c:numFmt formatCode="General" sourceLinked="1"/>
        <c:majorTickMark val="cross"/>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lv-LV"/>
          </a:p>
        </c:txPr>
        <c:crossAx val="-620698720"/>
        <c:crosses val="autoZero"/>
        <c:auto val="1"/>
        <c:lblAlgn val="ctr"/>
        <c:lblOffset val="100"/>
        <c:noMultiLvlLbl val="0"/>
      </c:catAx>
      <c:valAx>
        <c:axId val="-620698720"/>
        <c:scaling>
          <c:orientation val="minMax"/>
        </c:scaling>
        <c:delete val="1"/>
        <c:axPos val="l"/>
        <c:numFmt formatCode="0%" sourceLinked="1"/>
        <c:majorTickMark val="none"/>
        <c:minorTickMark val="none"/>
        <c:tickLblPos val="nextTo"/>
        <c:crossAx val="-620701440"/>
        <c:crosses val="autoZero"/>
        <c:crossBetween val="between"/>
      </c:valAx>
      <c:spPr>
        <a:noFill/>
        <a:ln>
          <a:noFill/>
        </a:ln>
        <a:effectLst/>
      </c:spPr>
    </c:plotArea>
    <c:legend>
      <c:legendPos val="b"/>
      <c:layout>
        <c:manualLayout>
          <c:xMode val="edge"/>
          <c:yMode val="edge"/>
          <c:x val="0.1135767094017094"/>
          <c:y val="0.92876301752603507"/>
          <c:w val="0.77316129749395868"/>
          <c:h val="6.3559766893545089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strRef>
          <c:f>dem!$Q$4</c:f>
          <c:strCache>
            <c:ptCount val="1"/>
            <c:pt idx="0">
              <c:v>Gender</c:v>
            </c:pt>
          </c:strCache>
        </c:strRef>
      </c:tx>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0.24138939735860251"/>
          <c:y val="0.25062404512868725"/>
          <c:w val="0.47195014871929353"/>
          <c:h val="0.71039168884377268"/>
        </c:manualLayout>
      </c:layout>
      <c:pieChart>
        <c:varyColors val="1"/>
        <c:ser>
          <c:idx val="0"/>
          <c:order val="0"/>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6C79-4BD0-927F-08DFE566F6AA}"/>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6C79-4BD0-927F-08DFE566F6AA}"/>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6C79-4BD0-927F-08DFE566F6AA}"/>
              </c:ext>
            </c:extLst>
          </c:dPt>
          <c:dLbls>
            <c:dLbl>
              <c:idx val="2"/>
              <c:layout>
                <c:manualLayout>
                  <c:x val="0.18878206074951093"/>
                  <c:y val="9.3199873666747937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lv-LV"/>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1627312043234472"/>
                      <c:h val="0.26952454713652596"/>
                    </c:manualLayout>
                  </c15:layout>
                </c:ext>
                <c:ext xmlns:c16="http://schemas.microsoft.com/office/drawing/2014/chart" uri="{C3380CC4-5D6E-409C-BE32-E72D297353CC}">
                  <c16:uniqueId val="{00000005-6C79-4BD0-927F-08DFE566F6A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dem!$Q$6:$Q$8</c:f>
              <c:strCache>
                <c:ptCount val="3"/>
                <c:pt idx="0">
                  <c:v>female</c:v>
                </c:pt>
                <c:pt idx="1">
                  <c:v>male</c:v>
                </c:pt>
                <c:pt idx="2">
                  <c:v>not answered</c:v>
                </c:pt>
              </c:strCache>
            </c:strRef>
          </c:cat>
          <c:val>
            <c:numRef>
              <c:f>dem!$R$6:$R$8</c:f>
              <c:numCache>
                <c:formatCode>General</c:formatCode>
                <c:ptCount val="3"/>
                <c:pt idx="0">
                  <c:v>609</c:v>
                </c:pt>
                <c:pt idx="1">
                  <c:v>403</c:v>
                </c:pt>
                <c:pt idx="2">
                  <c:v>37</c:v>
                </c:pt>
              </c:numCache>
            </c:numRef>
          </c:val>
          <c:extLst>
            <c:ext xmlns:c16="http://schemas.microsoft.com/office/drawing/2014/chart" uri="{C3380CC4-5D6E-409C-BE32-E72D297353CC}">
              <c16:uniqueId val="{00000006-6C79-4BD0-927F-08DFE566F6AA}"/>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strRef>
          <c:f>dem!$Q$22</c:f>
          <c:strCache>
            <c:ptCount val="1"/>
            <c:pt idx="0">
              <c:v>Age group</c:v>
            </c:pt>
          </c:strCache>
        </c:strRef>
      </c:tx>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0.27755638485635942"/>
          <c:y val="0.363256436740031"/>
          <c:w val="0.45538487589795701"/>
          <c:h val="0.57171353571482308"/>
        </c:manualLayout>
      </c:layout>
      <c:pieChart>
        <c:varyColors val="1"/>
        <c:ser>
          <c:idx val="0"/>
          <c:order val="0"/>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A6E7-476E-B0A4-8931EC8325E8}"/>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A6E7-476E-B0A4-8931EC8325E8}"/>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A6E7-476E-B0A4-8931EC8325E8}"/>
              </c:ext>
            </c:extLst>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A6E7-476E-B0A4-8931EC8325E8}"/>
              </c:ext>
            </c:extLst>
          </c:dPt>
          <c:dPt>
            <c:idx val="4"/>
            <c:bubble3D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A6E7-476E-B0A4-8931EC8325E8}"/>
              </c:ext>
            </c:extLst>
          </c:dPt>
          <c:dPt>
            <c:idx val="5"/>
            <c:bubble3D val="0"/>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B-A6E7-476E-B0A4-8931EC8325E8}"/>
              </c:ext>
            </c:extLst>
          </c:dPt>
          <c:dPt>
            <c:idx val="6"/>
            <c:bubble3D val="0"/>
            <c:spPr>
              <a:gradFill rotWithShape="1">
                <a:gsLst>
                  <a:gs pos="0">
                    <a:schemeClr val="accent1">
                      <a:lumMod val="60000"/>
                      <a:shade val="51000"/>
                      <a:satMod val="130000"/>
                    </a:schemeClr>
                  </a:gs>
                  <a:gs pos="80000">
                    <a:schemeClr val="accent1">
                      <a:lumMod val="60000"/>
                      <a:shade val="93000"/>
                      <a:satMod val="130000"/>
                    </a:schemeClr>
                  </a:gs>
                  <a:gs pos="100000">
                    <a:schemeClr val="accent1">
                      <a:lumMod val="6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D-A6E7-476E-B0A4-8931EC8325E8}"/>
              </c:ext>
            </c:extLst>
          </c:dPt>
          <c:dLbls>
            <c:dLbl>
              <c:idx val="0"/>
              <c:layout>
                <c:manualLayout>
                  <c:x val="9.9567099567099485E-2"/>
                  <c:y val="-2.2865306465998096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A6E7-476E-B0A4-8931EC8325E8}"/>
                </c:ext>
              </c:extLst>
            </c:dLbl>
            <c:dLbl>
              <c:idx val="1"/>
              <c:layout>
                <c:manualLayout>
                  <c:x val="9.9567099567099651E-2"/>
                  <c:y val="8.5744899247492869E-3"/>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A6E7-476E-B0A4-8931EC8325E8}"/>
                </c:ext>
              </c:extLst>
            </c:dLbl>
            <c:dLbl>
              <c:idx val="3"/>
              <c:layout>
                <c:manualLayout>
                  <c:x val="-1.9851116625310188E-2"/>
                  <c:y val="6.741573033707865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A6E7-476E-B0A4-8931EC8325E8}"/>
                </c:ext>
              </c:extLst>
            </c:dLbl>
            <c:dLbl>
              <c:idx val="4"/>
              <c:layout>
                <c:manualLayout>
                  <c:x val="-9.1651980227037383E-2"/>
                  <c:y val="1.8450558848683241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9-A6E7-476E-B0A4-8931EC8325E8}"/>
                </c:ext>
              </c:extLst>
            </c:dLbl>
            <c:dLbl>
              <c:idx val="5"/>
              <c:layout>
                <c:manualLayout>
                  <c:x val="-3.189152224458295E-2"/>
                  <c:y val="-7.3003922262526166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B-A6E7-476E-B0A4-8931EC8325E8}"/>
                </c:ext>
              </c:extLst>
            </c:dLbl>
            <c:dLbl>
              <c:idx val="6"/>
              <c:layout>
                <c:manualLayout>
                  <c:x val="0.15726851761395819"/>
                  <c:y val="-7.1386357604175887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D-A6E7-476E-B0A4-8931EC8325E8}"/>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dem!$Q$24:$Q$30</c:f>
              <c:strCache>
                <c:ptCount val="7"/>
                <c:pt idx="0">
                  <c:v>18 to 30</c:v>
                </c:pt>
                <c:pt idx="1">
                  <c:v>31 to 40</c:v>
                </c:pt>
                <c:pt idx="2">
                  <c:v>41 to 50</c:v>
                </c:pt>
                <c:pt idx="3">
                  <c:v>51 to 60</c:v>
                </c:pt>
                <c:pt idx="4">
                  <c:v>61 to 70</c:v>
                </c:pt>
                <c:pt idx="5">
                  <c:v>&gt;70</c:v>
                </c:pt>
                <c:pt idx="6">
                  <c:v>not answered</c:v>
                </c:pt>
              </c:strCache>
            </c:strRef>
          </c:cat>
          <c:val>
            <c:numRef>
              <c:f>dem!$R$23:$R$30</c:f>
              <c:numCache>
                <c:formatCode>General</c:formatCode>
                <c:ptCount val="7"/>
                <c:pt idx="0">
                  <c:v>212</c:v>
                </c:pt>
                <c:pt idx="1">
                  <c:v>300</c:v>
                </c:pt>
                <c:pt idx="2">
                  <c:v>243</c:v>
                </c:pt>
                <c:pt idx="3">
                  <c:v>166</c:v>
                </c:pt>
                <c:pt idx="4">
                  <c:v>103</c:v>
                </c:pt>
                <c:pt idx="5">
                  <c:v>22</c:v>
                </c:pt>
                <c:pt idx="6">
                  <c:v>3</c:v>
                </c:pt>
              </c:numCache>
            </c:numRef>
          </c:val>
          <c:extLst>
            <c:ext xmlns:c16="http://schemas.microsoft.com/office/drawing/2014/chart" uri="{C3380CC4-5D6E-409C-BE32-E72D297353CC}">
              <c16:uniqueId val="{0000000E-A6E7-476E-B0A4-8931EC8325E8}"/>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strRef>
          <c:f>dem!$P$35</c:f>
          <c:strCache>
            <c:ptCount val="1"/>
            <c:pt idx="0">
              <c:v>Legal statuss in the LR</c:v>
            </c:pt>
          </c:strCache>
        </c:strRef>
      </c:tx>
      <c:layout>
        <c:manualLayout>
          <c:xMode val="edge"/>
          <c:yMode val="edge"/>
          <c:x val="0.66856068500402233"/>
          <c:y val="2.8469750889679714E-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0.2539643974176124"/>
          <c:y val="0.33077051837957949"/>
          <c:w val="0.46984930008748904"/>
          <c:h val="0.66040301427575365"/>
        </c:manualLayout>
      </c:layout>
      <c:pieChart>
        <c:varyColors val="1"/>
        <c:ser>
          <c:idx val="0"/>
          <c:order val="0"/>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4C3E-458E-AB28-08BB48C98877}"/>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4C3E-458E-AB28-08BB48C98877}"/>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4C3E-458E-AB28-08BB48C98877}"/>
              </c:ext>
            </c:extLst>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4C3E-458E-AB28-08BB48C98877}"/>
              </c:ext>
            </c:extLst>
          </c:dPt>
          <c:dPt>
            <c:idx val="4"/>
            <c:bubble3D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4C3E-458E-AB28-08BB48C98877}"/>
              </c:ext>
            </c:extLst>
          </c:dPt>
          <c:dLbls>
            <c:dLbl>
              <c:idx val="0"/>
              <c:layout>
                <c:manualLayout>
                  <c:x val="0.21832288848781412"/>
                  <c:y val="-0.10291386957895826"/>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4C3E-458E-AB28-08BB48C98877}"/>
                </c:ext>
              </c:extLst>
            </c:dLbl>
            <c:dLbl>
              <c:idx val="1"/>
              <c:layout>
                <c:manualLayout>
                  <c:x val="-0.14903625719537661"/>
                  <c:y val="0.15041158538459923"/>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4C3E-458E-AB28-08BB48C98877}"/>
                </c:ext>
              </c:extLst>
            </c:dLbl>
            <c:dLbl>
              <c:idx val="2"/>
              <c:layout>
                <c:manualLayout>
                  <c:x val="-4.6108212296498134E-2"/>
                  <c:y val="-6.0887648291180381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4C3E-458E-AB28-08BB48C98877}"/>
                </c:ext>
              </c:extLst>
            </c:dLbl>
            <c:dLbl>
              <c:idx val="3"/>
              <c:layout>
                <c:manualLayout>
                  <c:x val="0"/>
                  <c:y val="-0.10541726051620948"/>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4C3E-458E-AB28-08BB48C98877}"/>
                </c:ext>
              </c:extLst>
            </c:dLbl>
            <c:dLbl>
              <c:idx val="4"/>
              <c:layout>
                <c:manualLayout>
                  <c:x val="0.11716145892067271"/>
                  <c:y val="-4.1412885347347557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9-4C3E-458E-AB28-08BB48C98877}"/>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dem!$P$37:$P$40</c:f>
              <c:strCache>
                <c:ptCount val="4"/>
                <c:pt idx="0">
                  <c:v>LR citizen</c:v>
                </c:pt>
                <c:pt idx="1">
                  <c:v>LR non-citizen</c:v>
                </c:pt>
                <c:pt idx="2">
                  <c:v>foreigner</c:v>
                </c:pt>
                <c:pt idx="3">
                  <c:v>not answered</c:v>
                </c:pt>
              </c:strCache>
            </c:strRef>
          </c:cat>
          <c:val>
            <c:numRef>
              <c:f>dem!$Q$37:$Q$40</c:f>
              <c:numCache>
                <c:formatCode>General</c:formatCode>
                <c:ptCount val="4"/>
                <c:pt idx="0">
                  <c:v>782</c:v>
                </c:pt>
                <c:pt idx="1">
                  <c:v>78</c:v>
                </c:pt>
                <c:pt idx="2">
                  <c:v>187</c:v>
                </c:pt>
                <c:pt idx="3">
                  <c:v>2</c:v>
                </c:pt>
              </c:numCache>
            </c:numRef>
          </c:val>
          <c:extLst>
            <c:ext xmlns:c16="http://schemas.microsoft.com/office/drawing/2014/chart" uri="{C3380CC4-5D6E-409C-BE32-E72D297353CC}">
              <c16:uniqueId val="{0000000A-4C3E-458E-AB28-08BB48C9887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r>
              <a:rPr lang="en-US" sz="1400" dirty="0"/>
              <a:t>Quality of Service </a:t>
            </a:r>
            <a:r>
              <a:rPr lang="lv-LV" sz="1400" dirty="0"/>
              <a:t>P</a:t>
            </a:r>
            <a:r>
              <a:rPr lang="en-US" sz="1400" dirty="0" err="1"/>
              <a:t>rovided</a:t>
            </a:r>
            <a:endParaRPr lang="en-US" sz="1400" dirty="0"/>
          </a:p>
        </c:rich>
      </c:tx>
      <c:layout>
        <c:manualLayout>
          <c:xMode val="edge"/>
          <c:yMode val="edge"/>
          <c:x val="0.16739438456804398"/>
          <c:y val="4.0351626524590206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0"/>
          <c:order val="0"/>
          <c:spPr>
            <a:solidFill>
              <a:srgbClr val="92D05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Pt>
            <c:idx val="4"/>
            <c:invertIfNegative val="0"/>
            <c:bubble3D val="0"/>
            <c:spPr>
              <a:solidFill>
                <a:srgbClr val="00B05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EE12-4158-A06F-6F5C909908C1}"/>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 un dem'!$M$47:$M$51</c:f>
              <c:strCache>
                <c:ptCount val="5"/>
                <c:pt idx="0">
                  <c:v>applied for a passport or eID (citizens or non-citizens) of LR</c:v>
                </c:pt>
                <c:pt idx="1">
                  <c:v>received a passport or eID (citizens or non-citizens) of LR</c:v>
                </c:pt>
                <c:pt idx="2">
                  <c:v>applied for a foreigner's residence permit/ foreigner’s eID card</c:v>
                </c:pt>
                <c:pt idx="3">
                  <c:v>received a foreigner's residence permit/ foreigner’s eID card</c:v>
                </c:pt>
                <c:pt idx="4">
                  <c:v>average</c:v>
                </c:pt>
              </c:strCache>
            </c:strRef>
          </c:cat>
          <c:val>
            <c:numRef>
              <c:f>'2 un dem'!$F$47:$F$51</c:f>
              <c:numCache>
                <c:formatCode>0.00</c:formatCode>
                <c:ptCount val="5"/>
                <c:pt idx="0">
                  <c:v>5.4705882352941178</c:v>
                </c:pt>
                <c:pt idx="1">
                  <c:v>5.4313725490196081</c:v>
                </c:pt>
                <c:pt idx="2">
                  <c:v>5.5252525252525251</c:v>
                </c:pt>
                <c:pt idx="3">
                  <c:v>5.5113636363636367</c:v>
                </c:pt>
                <c:pt idx="4">
                  <c:v>5.4638379942140789</c:v>
                </c:pt>
              </c:numCache>
            </c:numRef>
          </c:val>
          <c:extLst>
            <c:ext xmlns:c16="http://schemas.microsoft.com/office/drawing/2014/chart" uri="{C3380CC4-5D6E-409C-BE32-E72D297353CC}">
              <c16:uniqueId val="{00000002-EE12-4158-A06F-6F5C909908C1}"/>
            </c:ext>
          </c:extLst>
        </c:ser>
        <c:dLbls>
          <c:showLegendKey val="0"/>
          <c:showVal val="0"/>
          <c:showCatName val="0"/>
          <c:showSerName val="0"/>
          <c:showPercent val="0"/>
          <c:showBubbleSize val="0"/>
        </c:dLbls>
        <c:gapWidth val="115"/>
        <c:overlap val="-20"/>
        <c:axId val="250557280"/>
        <c:axId val="250548960"/>
      </c:barChart>
      <c:catAx>
        <c:axId val="250557280"/>
        <c:scaling>
          <c:orientation val="maxMin"/>
        </c:scaling>
        <c:delete val="0"/>
        <c:axPos val="l"/>
        <c:numFmt formatCode="General" sourceLinked="1"/>
        <c:majorTickMark val="cross"/>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50548960"/>
        <c:crosses val="autoZero"/>
        <c:auto val="1"/>
        <c:lblAlgn val="ctr"/>
        <c:lblOffset val="100"/>
        <c:noMultiLvlLbl val="0"/>
      </c:catAx>
      <c:valAx>
        <c:axId val="250548960"/>
        <c:scaling>
          <c:orientation val="minMax"/>
        </c:scaling>
        <c:delete val="1"/>
        <c:axPos val="t"/>
        <c:numFmt formatCode="0.00" sourceLinked="1"/>
        <c:majorTickMark val="none"/>
        <c:minorTickMark val="none"/>
        <c:tickLblPos val="nextTo"/>
        <c:crossAx val="25055728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r>
              <a:rPr lang="lv-LV" sz="1400" dirty="0"/>
              <a:t>2. </a:t>
            </a:r>
            <a:r>
              <a:rPr lang="lv-LV" sz="1400" dirty="0" err="1"/>
              <a:t>Service</a:t>
            </a:r>
            <a:r>
              <a:rPr lang="lv-LV" sz="1400" dirty="0"/>
              <a:t> </a:t>
            </a:r>
            <a:r>
              <a:rPr lang="lv-LV" sz="1400" dirty="0" err="1"/>
              <a:t>Quality</a:t>
            </a:r>
            <a:r>
              <a:rPr lang="lv-LV" sz="1400" dirty="0"/>
              <a:t> </a:t>
            </a:r>
            <a:r>
              <a:rPr lang="lv-LV" sz="1400" dirty="0" err="1"/>
              <a:t>Rating</a:t>
            </a:r>
            <a:r>
              <a:rPr lang="lv-LV" sz="1400" dirty="0"/>
              <a:t> </a:t>
            </a:r>
            <a:r>
              <a:rPr lang="lv-LV" sz="1400" dirty="0" err="1"/>
              <a:t>by</a:t>
            </a:r>
            <a:r>
              <a:rPr lang="lv-LV" sz="1400" dirty="0"/>
              <a:t> </a:t>
            </a:r>
            <a:r>
              <a:rPr lang="lv-LV" sz="1400" dirty="0" err="1"/>
              <a:t>Year</a:t>
            </a:r>
            <a:endParaRPr lang="lv-LV" sz="1400" dirty="0"/>
          </a:p>
        </c:rich>
      </c:tx>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'2+4+6 dem'!$J$69</c:f>
              <c:strCache>
                <c:ptCount val="1"/>
                <c:pt idx="0">
                  <c:v>2. Pakalpojuma kvalitātes vidējais vērtējums</c:v>
                </c:pt>
              </c:strCache>
            </c:strRef>
          </c:tx>
          <c:spPr>
            <a:solidFill>
              <a:srgbClr val="92D05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'2+4+6 dem'!$K$68:$V$68</c:f>
              <c:strCache>
                <c:ptCount val="12"/>
                <c:pt idx="0">
                  <c:v>2014. gads</c:v>
                </c:pt>
                <c:pt idx="1">
                  <c:v>2015. gads</c:v>
                </c:pt>
                <c:pt idx="2">
                  <c:v>2016. gads</c:v>
                </c:pt>
                <c:pt idx="3">
                  <c:v>2017. gads</c:v>
                </c:pt>
                <c:pt idx="4">
                  <c:v>2018. gads</c:v>
                </c:pt>
                <c:pt idx="5">
                  <c:v>2019. gads</c:v>
                </c:pt>
                <c:pt idx="6">
                  <c:v>2020. gads</c:v>
                </c:pt>
                <c:pt idx="7">
                  <c:v>2021. gads</c:v>
                </c:pt>
                <c:pt idx="8">
                  <c:v>2022. gads</c:v>
                </c:pt>
                <c:pt idx="9">
                  <c:v>2023. gads</c:v>
                </c:pt>
                <c:pt idx="10">
                  <c:v>2024. gads</c:v>
                </c:pt>
                <c:pt idx="11">
                  <c:v>2025. gads</c:v>
                </c:pt>
              </c:strCache>
            </c:strRef>
          </c:cat>
          <c:val>
            <c:numRef>
              <c:f>'2+4+6 dem'!$K$69:$V$69</c:f>
              <c:numCache>
                <c:formatCode>General</c:formatCode>
                <c:ptCount val="12"/>
                <c:pt idx="0">
                  <c:v>5.44</c:v>
                </c:pt>
                <c:pt idx="1">
                  <c:v>5.47</c:v>
                </c:pt>
                <c:pt idx="2">
                  <c:v>5.61</c:v>
                </c:pt>
                <c:pt idx="3">
                  <c:v>5.62</c:v>
                </c:pt>
                <c:pt idx="4">
                  <c:v>5.47</c:v>
                </c:pt>
                <c:pt idx="5">
                  <c:v>5.27</c:v>
                </c:pt>
                <c:pt idx="6">
                  <c:v>5.27</c:v>
                </c:pt>
                <c:pt idx="7">
                  <c:v>5.33</c:v>
                </c:pt>
                <c:pt idx="8">
                  <c:v>5.36</c:v>
                </c:pt>
                <c:pt idx="9">
                  <c:v>5.42</c:v>
                </c:pt>
                <c:pt idx="10">
                  <c:v>5.49</c:v>
                </c:pt>
                <c:pt idx="11" formatCode="0.00">
                  <c:v>5.4638379942140789</c:v>
                </c:pt>
              </c:numCache>
            </c:numRef>
          </c:val>
          <c:extLst>
            <c:ext xmlns:c16="http://schemas.microsoft.com/office/drawing/2014/chart" uri="{C3380CC4-5D6E-409C-BE32-E72D297353CC}">
              <c16:uniqueId val="{00000000-5055-4540-9F8E-8FE05805D837}"/>
            </c:ext>
          </c:extLst>
        </c:ser>
        <c:dLbls>
          <c:showLegendKey val="0"/>
          <c:showVal val="0"/>
          <c:showCatName val="0"/>
          <c:showSerName val="0"/>
          <c:showPercent val="0"/>
          <c:showBubbleSize val="0"/>
        </c:dLbls>
        <c:gapWidth val="100"/>
        <c:overlap val="-24"/>
        <c:axId val="451854207"/>
        <c:axId val="451859615"/>
      </c:barChart>
      <c:catAx>
        <c:axId val="451854207"/>
        <c:scaling>
          <c:orientation val="minMax"/>
        </c:scaling>
        <c:delete val="0"/>
        <c:axPos val="b"/>
        <c:numFmt formatCode="General" sourceLinked="1"/>
        <c:majorTickMark val="cross"/>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451859615"/>
        <c:crosses val="autoZero"/>
        <c:auto val="1"/>
        <c:lblAlgn val="ctr"/>
        <c:lblOffset val="100"/>
        <c:noMultiLvlLbl val="0"/>
      </c:catAx>
      <c:valAx>
        <c:axId val="451859615"/>
        <c:scaling>
          <c:orientation val="minMax"/>
        </c:scaling>
        <c:delete val="1"/>
        <c:axPos val="l"/>
        <c:numFmt formatCode="General" sourceLinked="1"/>
        <c:majorTickMark val="none"/>
        <c:minorTickMark val="none"/>
        <c:tickLblPos val="nextTo"/>
        <c:crossAx val="45185420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56774530700441"/>
          <c:y val="0.23103856248738144"/>
          <c:w val="0.49455042951845796"/>
          <c:h val="0.64456814052089639"/>
        </c:manualLayout>
      </c:layout>
      <c:barChart>
        <c:barDir val="col"/>
        <c:grouping val="clustered"/>
        <c:varyColors val="0"/>
        <c:ser>
          <c:idx val="0"/>
          <c:order val="0"/>
          <c:tx>
            <c:strRef>
              <c:f>Histogr!$B$68</c:f>
              <c:strCache>
                <c:ptCount val="1"/>
                <c:pt idx="0">
                  <c:v>Frequency</c:v>
                </c:pt>
              </c:strCache>
            </c:strRef>
          </c:tx>
          <c:spPr>
            <a:solidFill>
              <a:srgbClr val="92D050"/>
            </a:solidFill>
            <a:ln>
              <a:solidFill>
                <a:srgbClr val="CCC700"/>
              </a:solidFill>
            </a:ln>
          </c:spPr>
          <c:invertIfNegative val="0"/>
          <c:cat>
            <c:numRef>
              <c:f>Histogr!$A$143:$A$148</c:f>
              <c:numCache>
                <c:formatCode>General</c:formatCode>
                <c:ptCount val="6"/>
                <c:pt idx="0">
                  <c:v>1</c:v>
                </c:pt>
                <c:pt idx="1">
                  <c:v>2</c:v>
                </c:pt>
                <c:pt idx="2">
                  <c:v>3</c:v>
                </c:pt>
                <c:pt idx="3">
                  <c:v>4</c:v>
                </c:pt>
                <c:pt idx="4">
                  <c:v>5</c:v>
                </c:pt>
                <c:pt idx="5">
                  <c:v>6</c:v>
                </c:pt>
              </c:numCache>
            </c:numRef>
          </c:cat>
          <c:val>
            <c:numRef>
              <c:f>Histogr!$B$143:$B$148</c:f>
              <c:numCache>
                <c:formatCode>General</c:formatCode>
                <c:ptCount val="6"/>
                <c:pt idx="0">
                  <c:v>7</c:v>
                </c:pt>
                <c:pt idx="1">
                  <c:v>7</c:v>
                </c:pt>
                <c:pt idx="2">
                  <c:v>13</c:v>
                </c:pt>
                <c:pt idx="3">
                  <c:v>64</c:v>
                </c:pt>
                <c:pt idx="4">
                  <c:v>326</c:v>
                </c:pt>
                <c:pt idx="5">
                  <c:v>620</c:v>
                </c:pt>
              </c:numCache>
            </c:numRef>
          </c:val>
          <c:extLst>
            <c:ext xmlns:c16="http://schemas.microsoft.com/office/drawing/2014/chart" uri="{C3380CC4-5D6E-409C-BE32-E72D297353CC}">
              <c16:uniqueId val="{00000000-F6EC-4A4D-89CC-4F1759C8DB2F}"/>
            </c:ext>
          </c:extLst>
        </c:ser>
        <c:dLbls>
          <c:showLegendKey val="0"/>
          <c:showVal val="0"/>
          <c:showCatName val="0"/>
          <c:showSerName val="0"/>
          <c:showPercent val="0"/>
          <c:showBubbleSize val="0"/>
        </c:dLbls>
        <c:gapWidth val="15"/>
        <c:axId val="-745888064"/>
        <c:axId val="-745886432"/>
      </c:barChart>
      <c:lineChart>
        <c:grouping val="standard"/>
        <c:varyColors val="0"/>
        <c:ser>
          <c:idx val="1"/>
          <c:order val="1"/>
          <c:tx>
            <c:strRef>
              <c:f>Histogr!$C$68</c:f>
              <c:strCache>
                <c:ptCount val="1"/>
                <c:pt idx="0">
                  <c:v>Cumulative %</c:v>
                </c:pt>
              </c:strCache>
            </c:strRef>
          </c:tx>
          <c:spPr>
            <a:ln>
              <a:solidFill>
                <a:schemeClr val="accent5">
                  <a:lumMod val="75000"/>
                </a:schemeClr>
              </a:solidFill>
            </a:ln>
          </c:spPr>
          <c:marker>
            <c:spPr>
              <a:solidFill>
                <a:schemeClr val="accent5">
                  <a:lumMod val="75000"/>
                </a:schemeClr>
              </a:solidFill>
            </c:spPr>
          </c:marker>
          <c:cat>
            <c:numRef>
              <c:f>Histogr!$A$143:$A$148</c:f>
              <c:numCache>
                <c:formatCode>General</c:formatCode>
                <c:ptCount val="6"/>
                <c:pt idx="0">
                  <c:v>1</c:v>
                </c:pt>
                <c:pt idx="1">
                  <c:v>2</c:v>
                </c:pt>
                <c:pt idx="2">
                  <c:v>3</c:v>
                </c:pt>
                <c:pt idx="3">
                  <c:v>4</c:v>
                </c:pt>
                <c:pt idx="4">
                  <c:v>5</c:v>
                </c:pt>
                <c:pt idx="5">
                  <c:v>6</c:v>
                </c:pt>
              </c:numCache>
            </c:numRef>
          </c:cat>
          <c:val>
            <c:numRef>
              <c:f>Histogr!$C$143:$C$148</c:f>
              <c:numCache>
                <c:formatCode>0.00%</c:formatCode>
                <c:ptCount val="6"/>
                <c:pt idx="0">
                  <c:v>6.7502410800385727E-3</c:v>
                </c:pt>
                <c:pt idx="1">
                  <c:v>1.3500482160077145E-2</c:v>
                </c:pt>
                <c:pt idx="2">
                  <c:v>2.6036644165863067E-2</c:v>
                </c:pt>
                <c:pt idx="3">
                  <c:v>8.7753134040501446E-2</c:v>
                </c:pt>
                <c:pt idx="4">
                  <c:v>0.40212150433944072</c:v>
                </c:pt>
                <c:pt idx="5">
                  <c:v>1</c:v>
                </c:pt>
              </c:numCache>
            </c:numRef>
          </c:val>
          <c:smooth val="0"/>
          <c:extLst>
            <c:ext xmlns:c16="http://schemas.microsoft.com/office/drawing/2014/chart" uri="{C3380CC4-5D6E-409C-BE32-E72D297353CC}">
              <c16:uniqueId val="{00000001-F6EC-4A4D-89CC-4F1759C8DB2F}"/>
            </c:ext>
          </c:extLst>
        </c:ser>
        <c:dLbls>
          <c:showLegendKey val="0"/>
          <c:showVal val="0"/>
          <c:showCatName val="0"/>
          <c:showSerName val="0"/>
          <c:showPercent val="0"/>
          <c:showBubbleSize val="0"/>
        </c:dLbls>
        <c:marker val="1"/>
        <c:smooth val="0"/>
        <c:axId val="-745885344"/>
        <c:axId val="-745885888"/>
      </c:lineChart>
      <c:catAx>
        <c:axId val="-745888064"/>
        <c:scaling>
          <c:orientation val="minMax"/>
        </c:scaling>
        <c:delete val="0"/>
        <c:axPos val="b"/>
        <c:title>
          <c:tx>
            <c:rich>
              <a:bodyPr/>
              <a:lstStyle/>
              <a:p>
                <a:pPr>
                  <a:defRPr/>
                </a:pPr>
                <a:r>
                  <a:rPr lang="lv-LV"/>
                  <a:t>Bin</a:t>
                </a:r>
              </a:p>
            </c:rich>
          </c:tx>
          <c:overlay val="0"/>
        </c:title>
        <c:numFmt formatCode="General" sourceLinked="1"/>
        <c:majorTickMark val="out"/>
        <c:minorTickMark val="none"/>
        <c:tickLblPos val="nextTo"/>
        <c:crossAx val="-745886432"/>
        <c:crosses val="autoZero"/>
        <c:auto val="1"/>
        <c:lblAlgn val="ctr"/>
        <c:lblOffset val="100"/>
        <c:noMultiLvlLbl val="0"/>
      </c:catAx>
      <c:valAx>
        <c:axId val="-745886432"/>
        <c:scaling>
          <c:orientation val="minMax"/>
        </c:scaling>
        <c:delete val="0"/>
        <c:axPos val="l"/>
        <c:title>
          <c:tx>
            <c:rich>
              <a:bodyPr/>
              <a:lstStyle/>
              <a:p>
                <a:pPr>
                  <a:defRPr/>
                </a:pPr>
                <a:r>
                  <a:rPr lang="lv-LV"/>
                  <a:t>Frequency</a:t>
                </a:r>
              </a:p>
            </c:rich>
          </c:tx>
          <c:overlay val="0"/>
        </c:title>
        <c:numFmt formatCode="General" sourceLinked="1"/>
        <c:majorTickMark val="out"/>
        <c:minorTickMark val="none"/>
        <c:tickLblPos val="nextTo"/>
        <c:crossAx val="-745888064"/>
        <c:crosses val="autoZero"/>
        <c:crossBetween val="between"/>
      </c:valAx>
      <c:valAx>
        <c:axId val="-745885888"/>
        <c:scaling>
          <c:orientation val="minMax"/>
        </c:scaling>
        <c:delete val="0"/>
        <c:axPos val="r"/>
        <c:numFmt formatCode="0%" sourceLinked="0"/>
        <c:majorTickMark val="out"/>
        <c:minorTickMark val="none"/>
        <c:tickLblPos val="nextTo"/>
        <c:crossAx val="-745885344"/>
        <c:crosses val="max"/>
        <c:crossBetween val="between"/>
      </c:valAx>
      <c:catAx>
        <c:axId val="-745885344"/>
        <c:scaling>
          <c:orientation val="minMax"/>
        </c:scaling>
        <c:delete val="1"/>
        <c:axPos val="b"/>
        <c:numFmt formatCode="General" sourceLinked="1"/>
        <c:majorTickMark val="out"/>
        <c:minorTickMark val="none"/>
        <c:tickLblPos val="nextTo"/>
        <c:crossAx val="-745885888"/>
        <c:crosses val="autoZero"/>
        <c:auto val="1"/>
        <c:lblAlgn val="ctr"/>
        <c:lblOffset val="100"/>
        <c:noMultiLvlLbl val="0"/>
      </c:catAx>
    </c:plotArea>
    <c:legend>
      <c:legendPos val="r"/>
      <c:layout>
        <c:manualLayout>
          <c:xMode val="edge"/>
          <c:yMode val="edge"/>
          <c:x val="0.73613650642662953"/>
          <c:y val="0.5789335756107411"/>
          <c:w val="0.2549149477120729"/>
          <c:h val="0.18546577831617203"/>
        </c:manualLayout>
      </c:layout>
      <c:overlay val="0"/>
    </c:legend>
    <c:plotVisOnly val="1"/>
    <c:dispBlanksAs val="gap"/>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spPr>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Pt>
            <c:idx val="7"/>
            <c:invertIfNegative val="0"/>
            <c:bubble3D val="0"/>
            <c:spPr>
              <a:solidFill>
                <a:schemeClr val="accent2"/>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87E0-4226-AAAD-A268ECF5D1C5}"/>
              </c:ext>
            </c:extLst>
          </c:dPt>
          <c:dPt>
            <c:idx val="8"/>
            <c:invertIfNegative val="0"/>
            <c:bubble3D val="0"/>
            <c:spPr>
              <a:solidFill>
                <a:schemeClr val="accent6">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87E0-4226-AAAD-A268ECF5D1C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'4'!$I$3:$I$10</c:f>
              <c:strCache>
                <c:ptCount val="8"/>
                <c:pt idx="0">
                  <c:v>4.1. Number of OCMA territorial divisions (customer service centers)</c:v>
                </c:pt>
                <c:pt idx="1">
                  <c:v>4.2. Premises and equipment</c:v>
                </c:pt>
                <c:pt idx="2">
                  <c:v>4.3. Accessibility of premises for persons with disabilities</c:v>
                </c:pt>
                <c:pt idx="3">
                  <c:v>4.4. Possibility to make an appointment for a certain time to receive the service</c:v>
                </c:pt>
                <c:pt idx="4">
                  <c:v>4.5. Working hours</c:v>
                </c:pt>
                <c:pt idx="5">
                  <c:v>4.6. Price of the service</c:v>
                </c:pt>
                <c:pt idx="6">
                  <c:v>4.7. Term for receiving the service (time from application for the service to get the result)</c:v>
                </c:pt>
                <c:pt idx="7">
                  <c:v>average</c:v>
                </c:pt>
              </c:strCache>
            </c:strRef>
          </c:cat>
          <c:val>
            <c:numRef>
              <c:f>'4'!$R$3:$R$10</c:f>
              <c:numCache>
                <c:formatCode>0.00</c:formatCode>
                <c:ptCount val="8"/>
                <c:pt idx="0">
                  <c:v>5.0747126436781613</c:v>
                </c:pt>
                <c:pt idx="1">
                  <c:v>4.9673704414587334</c:v>
                </c:pt>
                <c:pt idx="2">
                  <c:v>4.9931439764936334</c:v>
                </c:pt>
                <c:pt idx="3">
                  <c:v>5.2596525096525095</c:v>
                </c:pt>
                <c:pt idx="4">
                  <c:v>4.8567335243553007</c:v>
                </c:pt>
                <c:pt idx="5">
                  <c:v>4.1831255992329819</c:v>
                </c:pt>
                <c:pt idx="6">
                  <c:v>5.0411089866156784</c:v>
                </c:pt>
                <c:pt idx="7">
                  <c:v>4.908160503934142</c:v>
                </c:pt>
              </c:numCache>
            </c:numRef>
          </c:val>
          <c:extLst>
            <c:ext xmlns:c16="http://schemas.microsoft.com/office/drawing/2014/chart" uri="{C3380CC4-5D6E-409C-BE32-E72D297353CC}">
              <c16:uniqueId val="{00000004-87E0-4226-AAAD-A268ECF5D1C5}"/>
            </c:ext>
          </c:extLst>
        </c:ser>
        <c:dLbls>
          <c:showLegendKey val="0"/>
          <c:showVal val="0"/>
          <c:showCatName val="0"/>
          <c:showSerName val="0"/>
          <c:showPercent val="0"/>
          <c:showBubbleSize val="0"/>
        </c:dLbls>
        <c:gapWidth val="115"/>
        <c:overlap val="-20"/>
        <c:axId val="-655991040"/>
        <c:axId val="-655969824"/>
      </c:barChart>
      <c:catAx>
        <c:axId val="-655991040"/>
        <c:scaling>
          <c:orientation val="maxMin"/>
        </c:scaling>
        <c:delete val="0"/>
        <c:axPos val="l"/>
        <c:numFmt formatCode="General" sourceLinked="1"/>
        <c:majorTickMark val="cross"/>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655969824"/>
        <c:crosses val="autoZero"/>
        <c:auto val="1"/>
        <c:lblAlgn val="ctr"/>
        <c:lblOffset val="100"/>
        <c:noMultiLvlLbl val="0"/>
      </c:catAx>
      <c:valAx>
        <c:axId val="-655969824"/>
        <c:scaling>
          <c:orientation val="minMax"/>
        </c:scaling>
        <c:delete val="1"/>
        <c:axPos val="t"/>
        <c:numFmt formatCode="0.00" sourceLinked="1"/>
        <c:majorTickMark val="none"/>
        <c:minorTickMark val="none"/>
        <c:tickLblPos val="nextTo"/>
        <c:crossAx val="-6559910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672932775294979"/>
          <c:y val="0.22384875803568033"/>
          <c:w val="0.4540933059043295"/>
          <c:h val="0.59414355814218878"/>
        </c:manualLayout>
      </c:layout>
      <c:barChart>
        <c:barDir val="col"/>
        <c:grouping val="clustered"/>
        <c:varyColors val="0"/>
        <c:ser>
          <c:idx val="0"/>
          <c:order val="0"/>
          <c:tx>
            <c:strRef>
              <c:f>Histogr!$B$68</c:f>
              <c:strCache>
                <c:ptCount val="1"/>
                <c:pt idx="0">
                  <c:v>Frequency</c:v>
                </c:pt>
              </c:strCache>
            </c:strRef>
          </c:tx>
          <c:spPr>
            <a:solidFill>
              <a:schemeClr val="accent6">
                <a:lumMod val="75000"/>
              </a:schemeClr>
            </a:solidFill>
          </c:spPr>
          <c:invertIfNegative val="0"/>
          <c:cat>
            <c:numRef>
              <c:f>Histogr!$A$109:$A$114</c:f>
              <c:numCache>
                <c:formatCode>General</c:formatCode>
                <c:ptCount val="6"/>
                <c:pt idx="0">
                  <c:v>1</c:v>
                </c:pt>
                <c:pt idx="1">
                  <c:v>2</c:v>
                </c:pt>
                <c:pt idx="2">
                  <c:v>3</c:v>
                </c:pt>
                <c:pt idx="3">
                  <c:v>4</c:v>
                </c:pt>
                <c:pt idx="4">
                  <c:v>5</c:v>
                </c:pt>
                <c:pt idx="5">
                  <c:v>6</c:v>
                </c:pt>
              </c:numCache>
            </c:numRef>
          </c:cat>
          <c:val>
            <c:numRef>
              <c:f>Histogr!$B$109:$B$114</c:f>
              <c:numCache>
                <c:formatCode>General</c:formatCode>
                <c:ptCount val="6"/>
                <c:pt idx="0">
                  <c:v>3</c:v>
                </c:pt>
                <c:pt idx="1">
                  <c:v>11</c:v>
                </c:pt>
                <c:pt idx="2">
                  <c:v>21</c:v>
                </c:pt>
                <c:pt idx="3">
                  <c:v>147</c:v>
                </c:pt>
                <c:pt idx="4">
                  <c:v>358</c:v>
                </c:pt>
                <c:pt idx="5">
                  <c:v>507</c:v>
                </c:pt>
              </c:numCache>
            </c:numRef>
          </c:val>
          <c:extLst>
            <c:ext xmlns:c16="http://schemas.microsoft.com/office/drawing/2014/chart" uri="{C3380CC4-5D6E-409C-BE32-E72D297353CC}">
              <c16:uniqueId val="{00000000-AA8E-4ADB-8E0A-0A2CCD882EA2}"/>
            </c:ext>
          </c:extLst>
        </c:ser>
        <c:dLbls>
          <c:showLegendKey val="0"/>
          <c:showVal val="0"/>
          <c:showCatName val="0"/>
          <c:showSerName val="0"/>
          <c:showPercent val="0"/>
          <c:showBubbleSize val="0"/>
        </c:dLbls>
        <c:gapWidth val="5"/>
        <c:axId val="-746963216"/>
        <c:axId val="-746962672"/>
      </c:barChart>
      <c:lineChart>
        <c:grouping val="standard"/>
        <c:varyColors val="0"/>
        <c:ser>
          <c:idx val="1"/>
          <c:order val="1"/>
          <c:tx>
            <c:strRef>
              <c:f>Histogr!$C$68</c:f>
              <c:strCache>
                <c:ptCount val="1"/>
                <c:pt idx="0">
                  <c:v>Cumulative %</c:v>
                </c:pt>
              </c:strCache>
            </c:strRef>
          </c:tx>
          <c:val>
            <c:numRef>
              <c:f>Histogr!$C$109:$C$114</c:f>
              <c:numCache>
                <c:formatCode>0.00%</c:formatCode>
                <c:ptCount val="6"/>
                <c:pt idx="0">
                  <c:v>2.8653295128939827E-3</c:v>
                </c:pt>
                <c:pt idx="1">
                  <c:v>1.3371537726838587E-2</c:v>
                </c:pt>
                <c:pt idx="2">
                  <c:v>3.3428844317096466E-2</c:v>
                </c:pt>
                <c:pt idx="3">
                  <c:v>0.17382999044890163</c:v>
                </c:pt>
                <c:pt idx="4">
                  <c:v>0.51575931232091687</c:v>
                </c:pt>
                <c:pt idx="5">
                  <c:v>1</c:v>
                </c:pt>
              </c:numCache>
            </c:numRef>
          </c:val>
          <c:smooth val="0"/>
          <c:extLst>
            <c:ext xmlns:c16="http://schemas.microsoft.com/office/drawing/2014/chart" uri="{C3380CC4-5D6E-409C-BE32-E72D297353CC}">
              <c16:uniqueId val="{00000001-AA8E-4ADB-8E0A-0A2CCD882EA2}"/>
            </c:ext>
          </c:extLst>
        </c:ser>
        <c:dLbls>
          <c:showLegendKey val="0"/>
          <c:showVal val="0"/>
          <c:showCatName val="0"/>
          <c:showSerName val="0"/>
          <c:showPercent val="0"/>
          <c:showBubbleSize val="0"/>
        </c:dLbls>
        <c:marker val="1"/>
        <c:smooth val="0"/>
        <c:axId val="-746960496"/>
        <c:axId val="-746961040"/>
      </c:lineChart>
      <c:catAx>
        <c:axId val="-746963216"/>
        <c:scaling>
          <c:orientation val="minMax"/>
        </c:scaling>
        <c:delete val="0"/>
        <c:axPos val="b"/>
        <c:title>
          <c:tx>
            <c:rich>
              <a:bodyPr/>
              <a:lstStyle/>
              <a:p>
                <a:pPr>
                  <a:defRPr/>
                </a:pPr>
                <a:r>
                  <a:rPr lang="lv-LV"/>
                  <a:t>Bin</a:t>
                </a:r>
              </a:p>
            </c:rich>
          </c:tx>
          <c:overlay val="0"/>
        </c:title>
        <c:numFmt formatCode="General" sourceLinked="1"/>
        <c:majorTickMark val="out"/>
        <c:minorTickMark val="none"/>
        <c:tickLblPos val="nextTo"/>
        <c:crossAx val="-746962672"/>
        <c:crosses val="autoZero"/>
        <c:auto val="1"/>
        <c:lblAlgn val="ctr"/>
        <c:lblOffset val="100"/>
        <c:noMultiLvlLbl val="0"/>
      </c:catAx>
      <c:valAx>
        <c:axId val="-746962672"/>
        <c:scaling>
          <c:orientation val="minMax"/>
        </c:scaling>
        <c:delete val="0"/>
        <c:axPos val="l"/>
        <c:title>
          <c:tx>
            <c:rich>
              <a:bodyPr/>
              <a:lstStyle/>
              <a:p>
                <a:pPr>
                  <a:defRPr/>
                </a:pPr>
                <a:r>
                  <a:rPr lang="lv-LV"/>
                  <a:t>Frequency</a:t>
                </a:r>
              </a:p>
            </c:rich>
          </c:tx>
          <c:overlay val="0"/>
        </c:title>
        <c:numFmt formatCode="General" sourceLinked="1"/>
        <c:majorTickMark val="out"/>
        <c:minorTickMark val="none"/>
        <c:tickLblPos val="nextTo"/>
        <c:crossAx val="-746963216"/>
        <c:crosses val="autoZero"/>
        <c:crossBetween val="between"/>
      </c:valAx>
      <c:valAx>
        <c:axId val="-746961040"/>
        <c:scaling>
          <c:orientation val="minMax"/>
        </c:scaling>
        <c:delete val="0"/>
        <c:axPos val="r"/>
        <c:numFmt formatCode="0%" sourceLinked="0"/>
        <c:majorTickMark val="out"/>
        <c:minorTickMark val="none"/>
        <c:tickLblPos val="nextTo"/>
        <c:crossAx val="-746960496"/>
        <c:crosses val="max"/>
        <c:crossBetween val="between"/>
      </c:valAx>
      <c:catAx>
        <c:axId val="-746960496"/>
        <c:scaling>
          <c:orientation val="minMax"/>
        </c:scaling>
        <c:delete val="1"/>
        <c:axPos val="b"/>
        <c:numFmt formatCode="General" sourceLinked="1"/>
        <c:majorTickMark val="out"/>
        <c:minorTickMark val="none"/>
        <c:tickLblPos val="nextTo"/>
        <c:crossAx val="-746961040"/>
        <c:crosses val="autoZero"/>
        <c:auto val="1"/>
        <c:lblAlgn val="ctr"/>
        <c:lblOffset val="100"/>
        <c:noMultiLvlLbl val="0"/>
      </c:catAx>
    </c:plotArea>
    <c:legend>
      <c:legendPos val="r"/>
      <c:overlay val="0"/>
    </c:legend>
    <c:plotVisOnly val="1"/>
    <c:dispBlanksAs val="gap"/>
    <c:showDLblsOverMax val="0"/>
  </c:chart>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withinLinearReversed" id="22">
  <a:schemeClr val="accent2"/>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2.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3.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4.xml><?xml version="1.0" encoding="utf-8"?>
<cs:chartStyle xmlns:cs="http://schemas.microsoft.com/office/drawing/2012/chartStyle" xmlns:a="http://schemas.openxmlformats.org/drawingml/2006/main" id="12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3">
      <a:schemeClr val="dk1"/>
    </cs:effectRef>
    <cs:fontRef idx="minor">
      <a:schemeClr val="tx1"/>
    </cs:fontRef>
  </cs:dataPoint>
  <cs:dataPoint3D>
    <cs:lnRef idx="0"/>
    <cs:fillRef idx="1">
      <cs:styleClr val="auto"/>
    </cs:fillRef>
    <cs:effectRef idx="3">
      <a:schemeClr val="dk1"/>
    </cs:effectRef>
    <cs:fontRef idx="minor">
      <a:schemeClr val="tx1"/>
    </cs:fontRef>
  </cs:dataPoint3D>
  <cs:dataPointLine>
    <cs:lnRef idx="1">
      <cs:styleClr val="auto"/>
    </cs:lnRef>
    <cs:lineWidthScale>7</cs:lineWidthScale>
    <cs:fillRef idx="0"/>
    <cs:effectRef idx="0"/>
    <cs:fontRef idx="minor">
      <a:schemeClr val="tx1"/>
    </cs:fontRef>
    <cs:spPr>
      <a:ln cap="rnd">
        <a:round/>
      </a:ln>
    </cs:spPr>
  </cs:dataPointLine>
  <cs:dataPointMarker>
    <cs:lnRef idx="1">
      <cs:styleClr val="auto"/>
    </cs:lnRef>
    <cs:fillRef idx="3">
      <cs:styleClr val="auto"/>
    </cs:fillRef>
    <cs:effectRef idx="3">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mods="ignoreCSTransforms">
      <cs:styleClr val="0">
        <a:shade val="25000"/>
      </cs:styleClr>
    </cs:fillRef>
    <cs:effectRef idx="3">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mods="ignoreCSTransforms">
      <cs:styleClr val="0">
        <a:tint val="25000"/>
      </cs:styleClr>
    </cs:fillRef>
    <cs:effectRef idx="3">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5.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5.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6.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7.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8.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9.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p:cNvSpPr>
            <a:spLocks noGrp="1"/>
          </p:cNvSpPr>
          <p:nvPr>
            <p:ph type="dt" sz="half" idx="10"/>
          </p:nvPr>
        </p:nvSpPr>
        <p:spPr/>
        <p:txBody>
          <a:bodyPr/>
          <a:lstStyle/>
          <a:p>
            <a:fld id="{CAEC165A-2739-4369-9CD4-7328F9A25122}" type="datetimeFigureOut">
              <a:rPr lang="lv-LV" smtClean="0"/>
              <a:t>11.02.2026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01D87D5-59FA-43AB-A232-9E5DB89C5BE4}" type="slidenum">
              <a:rPr lang="lv-LV" smtClean="0"/>
              <a:t>‹#›</a:t>
            </a:fld>
            <a:endParaRPr lang="lv-LV"/>
          </a:p>
        </p:txBody>
      </p:sp>
    </p:spTree>
    <p:extLst>
      <p:ext uri="{BB962C8B-B14F-4D97-AF65-F5344CB8AC3E}">
        <p14:creationId xmlns:p14="http://schemas.microsoft.com/office/powerpoint/2010/main" val="129280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CAEC165A-2739-4369-9CD4-7328F9A25122}" type="datetimeFigureOut">
              <a:rPr lang="lv-LV" smtClean="0"/>
              <a:t>11.02.2026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01D87D5-59FA-43AB-A232-9E5DB89C5BE4}" type="slidenum">
              <a:rPr lang="lv-LV" smtClean="0"/>
              <a:t>‹#›</a:t>
            </a:fld>
            <a:endParaRPr lang="lv-LV"/>
          </a:p>
        </p:txBody>
      </p:sp>
    </p:spTree>
    <p:extLst>
      <p:ext uri="{BB962C8B-B14F-4D97-AF65-F5344CB8AC3E}">
        <p14:creationId xmlns:p14="http://schemas.microsoft.com/office/powerpoint/2010/main" val="2907708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CAEC165A-2739-4369-9CD4-7328F9A25122}" type="datetimeFigureOut">
              <a:rPr lang="lv-LV" smtClean="0"/>
              <a:t>11.02.2026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01D87D5-59FA-43AB-A232-9E5DB89C5BE4}" type="slidenum">
              <a:rPr lang="lv-LV" smtClean="0"/>
              <a:t>‹#›</a:t>
            </a:fld>
            <a:endParaRPr lang="lv-LV"/>
          </a:p>
        </p:txBody>
      </p:sp>
    </p:spTree>
    <p:extLst>
      <p:ext uri="{BB962C8B-B14F-4D97-AF65-F5344CB8AC3E}">
        <p14:creationId xmlns:p14="http://schemas.microsoft.com/office/powerpoint/2010/main" val="300064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CAEC165A-2739-4369-9CD4-7328F9A25122}" type="datetimeFigureOut">
              <a:rPr lang="lv-LV" smtClean="0"/>
              <a:t>11.02.2026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01D87D5-59FA-43AB-A232-9E5DB89C5BE4}" type="slidenum">
              <a:rPr lang="lv-LV" smtClean="0"/>
              <a:t>‹#›</a:t>
            </a:fld>
            <a:endParaRPr lang="lv-LV"/>
          </a:p>
        </p:txBody>
      </p:sp>
    </p:spTree>
    <p:extLst>
      <p:ext uri="{BB962C8B-B14F-4D97-AF65-F5344CB8AC3E}">
        <p14:creationId xmlns:p14="http://schemas.microsoft.com/office/powerpoint/2010/main" val="2284752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EC165A-2739-4369-9CD4-7328F9A25122}" type="datetimeFigureOut">
              <a:rPr lang="lv-LV" smtClean="0"/>
              <a:t>11.02.2026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01D87D5-59FA-43AB-A232-9E5DB89C5BE4}" type="slidenum">
              <a:rPr lang="lv-LV" smtClean="0"/>
              <a:t>‹#›</a:t>
            </a:fld>
            <a:endParaRPr lang="lv-LV"/>
          </a:p>
        </p:txBody>
      </p:sp>
    </p:spTree>
    <p:extLst>
      <p:ext uri="{BB962C8B-B14F-4D97-AF65-F5344CB8AC3E}">
        <p14:creationId xmlns:p14="http://schemas.microsoft.com/office/powerpoint/2010/main" val="2788242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fld id="{CAEC165A-2739-4369-9CD4-7328F9A25122}" type="datetimeFigureOut">
              <a:rPr lang="lv-LV" smtClean="0"/>
              <a:t>11.02.2026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B01D87D5-59FA-43AB-A232-9E5DB89C5BE4}" type="slidenum">
              <a:rPr lang="lv-LV" smtClean="0"/>
              <a:t>‹#›</a:t>
            </a:fld>
            <a:endParaRPr lang="lv-LV"/>
          </a:p>
        </p:txBody>
      </p:sp>
    </p:spTree>
    <p:extLst>
      <p:ext uri="{BB962C8B-B14F-4D97-AF65-F5344CB8AC3E}">
        <p14:creationId xmlns:p14="http://schemas.microsoft.com/office/powerpoint/2010/main" val="3603750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fld id="{CAEC165A-2739-4369-9CD4-7328F9A25122}" type="datetimeFigureOut">
              <a:rPr lang="lv-LV" smtClean="0"/>
              <a:t>11.02.2026</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B01D87D5-59FA-43AB-A232-9E5DB89C5BE4}" type="slidenum">
              <a:rPr lang="lv-LV" smtClean="0"/>
              <a:t>‹#›</a:t>
            </a:fld>
            <a:endParaRPr lang="lv-LV"/>
          </a:p>
        </p:txBody>
      </p:sp>
    </p:spTree>
    <p:extLst>
      <p:ext uri="{BB962C8B-B14F-4D97-AF65-F5344CB8AC3E}">
        <p14:creationId xmlns:p14="http://schemas.microsoft.com/office/powerpoint/2010/main" val="3785908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CAEC165A-2739-4369-9CD4-7328F9A25122}" type="datetimeFigureOut">
              <a:rPr lang="lv-LV" smtClean="0"/>
              <a:t>11.02.2026</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B01D87D5-59FA-43AB-A232-9E5DB89C5BE4}" type="slidenum">
              <a:rPr lang="lv-LV" smtClean="0"/>
              <a:t>‹#›</a:t>
            </a:fld>
            <a:endParaRPr lang="lv-LV"/>
          </a:p>
        </p:txBody>
      </p:sp>
    </p:spTree>
    <p:extLst>
      <p:ext uri="{BB962C8B-B14F-4D97-AF65-F5344CB8AC3E}">
        <p14:creationId xmlns:p14="http://schemas.microsoft.com/office/powerpoint/2010/main" val="3685385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EC165A-2739-4369-9CD4-7328F9A25122}" type="datetimeFigureOut">
              <a:rPr lang="lv-LV" smtClean="0"/>
              <a:t>11.02.2026</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B01D87D5-59FA-43AB-A232-9E5DB89C5BE4}" type="slidenum">
              <a:rPr lang="lv-LV" smtClean="0"/>
              <a:t>‹#›</a:t>
            </a:fld>
            <a:endParaRPr lang="lv-LV"/>
          </a:p>
        </p:txBody>
      </p:sp>
    </p:spTree>
    <p:extLst>
      <p:ext uri="{BB962C8B-B14F-4D97-AF65-F5344CB8AC3E}">
        <p14:creationId xmlns:p14="http://schemas.microsoft.com/office/powerpoint/2010/main" val="4074462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EC165A-2739-4369-9CD4-7328F9A25122}" type="datetimeFigureOut">
              <a:rPr lang="lv-LV" smtClean="0"/>
              <a:t>11.02.2026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B01D87D5-59FA-43AB-A232-9E5DB89C5BE4}" type="slidenum">
              <a:rPr lang="lv-LV" smtClean="0"/>
              <a:t>‹#›</a:t>
            </a:fld>
            <a:endParaRPr lang="lv-LV"/>
          </a:p>
        </p:txBody>
      </p:sp>
    </p:spTree>
    <p:extLst>
      <p:ext uri="{BB962C8B-B14F-4D97-AF65-F5344CB8AC3E}">
        <p14:creationId xmlns:p14="http://schemas.microsoft.com/office/powerpoint/2010/main" val="2232230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EC165A-2739-4369-9CD4-7328F9A25122}" type="datetimeFigureOut">
              <a:rPr lang="lv-LV" smtClean="0"/>
              <a:t>11.02.2026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B01D87D5-59FA-43AB-A232-9E5DB89C5BE4}" type="slidenum">
              <a:rPr lang="lv-LV" smtClean="0"/>
              <a:t>‹#›</a:t>
            </a:fld>
            <a:endParaRPr lang="lv-LV"/>
          </a:p>
        </p:txBody>
      </p:sp>
    </p:spTree>
    <p:extLst>
      <p:ext uri="{BB962C8B-B14F-4D97-AF65-F5344CB8AC3E}">
        <p14:creationId xmlns:p14="http://schemas.microsoft.com/office/powerpoint/2010/main" val="40874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EC165A-2739-4369-9CD4-7328F9A25122}" type="datetimeFigureOut">
              <a:rPr lang="lv-LV" smtClean="0"/>
              <a:t>11.02.2026</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1D87D5-59FA-43AB-A232-9E5DB89C5BE4}" type="slidenum">
              <a:rPr lang="lv-LV" smtClean="0"/>
              <a:t>‹#›</a:t>
            </a:fld>
            <a:endParaRPr lang="lv-LV"/>
          </a:p>
        </p:txBody>
      </p:sp>
    </p:spTree>
    <p:extLst>
      <p:ext uri="{BB962C8B-B14F-4D97-AF65-F5344CB8AC3E}">
        <p14:creationId xmlns:p14="http://schemas.microsoft.com/office/powerpoint/2010/main" val="3986009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visidati.lv/"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xml"/><Relationship Id="rId4" Type="http://schemas.openxmlformats.org/officeDocument/2006/relationships/chart" Target="../charts/chart16.xml"/></Relationships>
</file>

<file path=ppt/slides/_rels/slide11.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pmlp.gov.lv/lv/pmlp-darbibas-novertejumi"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15368" y="1551982"/>
            <a:ext cx="9144000" cy="533139"/>
          </a:xfrm>
        </p:spPr>
        <p:txBody>
          <a:bodyPr>
            <a:normAutofit/>
          </a:bodyPr>
          <a:lstStyle/>
          <a:p>
            <a:r>
              <a:rPr lang="lv-LV" sz="2800" b="1" dirty="0" err="1"/>
              <a:t>Customer</a:t>
            </a:r>
            <a:r>
              <a:rPr lang="en-US" sz="2800" b="1" dirty="0"/>
              <a:t> </a:t>
            </a:r>
            <a:r>
              <a:rPr lang="lv-LV" sz="2800" b="1" dirty="0"/>
              <a:t>S</a:t>
            </a:r>
            <a:r>
              <a:rPr lang="en-US" sz="2800" b="1" dirty="0" err="1"/>
              <a:t>atisfaction</a:t>
            </a:r>
            <a:r>
              <a:rPr lang="en-US" sz="2800" b="1" dirty="0"/>
              <a:t> </a:t>
            </a:r>
            <a:r>
              <a:rPr lang="lv-LV" sz="2800" b="1" dirty="0"/>
              <a:t>S</a:t>
            </a:r>
            <a:r>
              <a:rPr lang="en-US" sz="2800" b="1" dirty="0" err="1"/>
              <a:t>urvey</a:t>
            </a:r>
            <a:endParaRPr lang="lv-LV" sz="8000" b="1" dirty="0">
              <a:latin typeface="+mn-lt"/>
              <a:cs typeface="Times New Roman" panose="02020603050405020304" pitchFamily="18" charset="0"/>
            </a:endParaRPr>
          </a:p>
        </p:txBody>
      </p:sp>
      <p:sp>
        <p:nvSpPr>
          <p:cNvPr id="9" name="Rectangle 8"/>
          <p:cNvSpPr/>
          <p:nvPr/>
        </p:nvSpPr>
        <p:spPr>
          <a:xfrm>
            <a:off x="423798" y="4736401"/>
            <a:ext cx="11133202" cy="1754326"/>
          </a:xfrm>
          <a:prstGeom prst="rect">
            <a:avLst/>
          </a:prstGeom>
        </p:spPr>
        <p:txBody>
          <a:bodyPr wrap="square">
            <a:spAutoFit/>
          </a:bodyPr>
          <a:lstStyle/>
          <a:p>
            <a:pPr algn="just"/>
            <a:r>
              <a:rPr lang="en-US" dirty="0"/>
              <a:t>The survey in the electronic environment </a:t>
            </a:r>
            <a:r>
              <a:rPr lang="en-US" dirty="0">
                <a:hlinkClick r:id="rId2"/>
              </a:rPr>
              <a:t>www.visidati.lv</a:t>
            </a:r>
            <a:r>
              <a:rPr lang="en-US" dirty="0"/>
              <a:t> was conducted from September to November 202</a:t>
            </a:r>
            <a:r>
              <a:rPr lang="lv-LV" dirty="0"/>
              <a:t>5</a:t>
            </a:r>
            <a:r>
              <a:rPr lang="en-US" dirty="0"/>
              <a:t>, </a:t>
            </a:r>
            <a:r>
              <a:rPr lang="lv-LV" dirty="0" err="1"/>
              <a:t>also</a:t>
            </a:r>
            <a:r>
              <a:rPr lang="lv-LV" dirty="0"/>
              <a:t> </a:t>
            </a:r>
            <a:r>
              <a:rPr lang="en-US" dirty="0"/>
              <a:t>an in-person client survey took place in </a:t>
            </a:r>
            <a:r>
              <a:rPr lang="lv-LV" dirty="0"/>
              <a:t>29 </a:t>
            </a:r>
            <a:r>
              <a:rPr lang="lv-LV" dirty="0" err="1"/>
              <a:t>regional</a:t>
            </a:r>
            <a:r>
              <a:rPr lang="lv-LV" dirty="0"/>
              <a:t> </a:t>
            </a:r>
            <a:r>
              <a:rPr lang="lv-LV" dirty="0" err="1"/>
              <a:t>units</a:t>
            </a:r>
            <a:r>
              <a:rPr lang="en-US" dirty="0"/>
              <a:t>. During this time, </a:t>
            </a:r>
            <a:r>
              <a:rPr lang="lv-LV" dirty="0"/>
              <a:t>6</a:t>
            </a:r>
            <a:r>
              <a:rPr lang="en-US" dirty="0"/>
              <a:t>4</a:t>
            </a:r>
            <a:r>
              <a:rPr lang="lv-LV" dirty="0"/>
              <a:t> </a:t>
            </a:r>
            <a:r>
              <a:rPr lang="lv-LV" dirty="0" err="1"/>
              <a:t>valid</a:t>
            </a:r>
            <a:r>
              <a:rPr lang="en-US" dirty="0"/>
              <a:t> questionnaires were completed on</a:t>
            </a:r>
            <a:r>
              <a:rPr lang="lv-LV" dirty="0"/>
              <a:t>-</a:t>
            </a:r>
            <a:r>
              <a:rPr lang="en-US" dirty="0"/>
              <a:t>line in Latvian or English, and 9</a:t>
            </a:r>
            <a:r>
              <a:rPr lang="lv-LV" dirty="0"/>
              <a:t>85</a:t>
            </a:r>
            <a:r>
              <a:rPr lang="en-US" dirty="0"/>
              <a:t> questionnaires were completed by in-person clients at the </a:t>
            </a:r>
            <a:r>
              <a:rPr lang="lv-LV" dirty="0" err="1"/>
              <a:t>regional</a:t>
            </a:r>
            <a:r>
              <a:rPr lang="lv-LV" dirty="0"/>
              <a:t> </a:t>
            </a:r>
            <a:r>
              <a:rPr lang="lv-LV" dirty="0" err="1"/>
              <a:t>divisions</a:t>
            </a:r>
            <a:r>
              <a:rPr lang="lv-LV" dirty="0"/>
              <a:t>. </a:t>
            </a:r>
            <a:r>
              <a:rPr lang="en-US" dirty="0"/>
              <a:t>This year, only one client group was surveyed—those who had received an identification document (passport, </a:t>
            </a:r>
            <a:r>
              <a:rPr lang="lv-LV" dirty="0"/>
              <a:t>e</a:t>
            </a:r>
            <a:r>
              <a:rPr lang="en-US" dirty="0"/>
              <a:t>ID card, foreigner's card, residence permit card).</a:t>
            </a:r>
            <a:r>
              <a:rPr lang="lv-LV" dirty="0"/>
              <a:t> </a:t>
            </a:r>
            <a:r>
              <a:rPr lang="lv-LV" dirty="0" err="1"/>
              <a:t>The</a:t>
            </a:r>
            <a:r>
              <a:rPr lang="lv-LV" dirty="0"/>
              <a:t> </a:t>
            </a:r>
            <a:r>
              <a:rPr lang="lv-LV" dirty="0" err="1"/>
              <a:t>others</a:t>
            </a:r>
            <a:r>
              <a:rPr lang="lv-LV" dirty="0"/>
              <a:t> </a:t>
            </a:r>
            <a:r>
              <a:rPr lang="lv-LV" dirty="0" err="1"/>
              <a:t>apply</a:t>
            </a:r>
            <a:r>
              <a:rPr lang="lv-LV" dirty="0"/>
              <a:t> </a:t>
            </a:r>
            <a:r>
              <a:rPr lang="lv-LV" dirty="0" err="1"/>
              <a:t>for</a:t>
            </a:r>
            <a:r>
              <a:rPr lang="lv-LV" dirty="0"/>
              <a:t> </a:t>
            </a:r>
            <a:r>
              <a:rPr lang="lv-LV" dirty="0" err="1"/>
              <a:t>the</a:t>
            </a:r>
            <a:r>
              <a:rPr lang="lv-LV" dirty="0"/>
              <a:t> </a:t>
            </a:r>
            <a:r>
              <a:rPr lang="lv-LV" dirty="0" err="1"/>
              <a:t>service</a:t>
            </a:r>
            <a:r>
              <a:rPr lang="lv-LV" dirty="0"/>
              <a:t> </a:t>
            </a:r>
            <a:r>
              <a:rPr lang="lv-LV" dirty="0" err="1"/>
              <a:t>mostly</a:t>
            </a:r>
            <a:r>
              <a:rPr lang="lv-LV" dirty="0"/>
              <a:t> </a:t>
            </a:r>
            <a:r>
              <a:rPr lang="lv-LV" altLang="lv-LV" dirty="0" err="1">
                <a:solidFill>
                  <a:srgbClr val="1F1F1F"/>
                </a:solidFill>
                <a:latin typeface="inherit"/>
              </a:rPr>
              <a:t>remotely</a:t>
            </a:r>
            <a:r>
              <a:rPr lang="lv-LV" altLang="lv-LV" dirty="0">
                <a:solidFill>
                  <a:srgbClr val="1F1F1F"/>
                </a:solidFill>
                <a:latin typeface="inherit"/>
              </a:rPr>
              <a:t> - </a:t>
            </a:r>
            <a:r>
              <a:rPr lang="lv-LV" altLang="lv-LV" dirty="0" err="1">
                <a:solidFill>
                  <a:srgbClr val="1F1F1F"/>
                </a:solidFill>
                <a:latin typeface="inherit"/>
              </a:rPr>
              <a:t>by</a:t>
            </a:r>
            <a:r>
              <a:rPr lang="lv-LV" altLang="lv-LV" dirty="0">
                <a:solidFill>
                  <a:srgbClr val="1F1F1F"/>
                </a:solidFill>
                <a:latin typeface="inherit"/>
              </a:rPr>
              <a:t> </a:t>
            </a:r>
            <a:r>
              <a:rPr lang="lv-LV" altLang="lv-LV" dirty="0" err="1">
                <a:solidFill>
                  <a:srgbClr val="1F1F1F"/>
                </a:solidFill>
                <a:latin typeface="inherit"/>
              </a:rPr>
              <a:t>mail</a:t>
            </a:r>
            <a:r>
              <a:rPr lang="lv-LV" altLang="lv-LV" dirty="0">
                <a:solidFill>
                  <a:srgbClr val="1F1F1F"/>
                </a:solidFill>
                <a:latin typeface="inherit"/>
              </a:rPr>
              <a:t>, e-</a:t>
            </a:r>
            <a:r>
              <a:rPr lang="lv-LV" altLang="lv-LV" dirty="0" err="1">
                <a:solidFill>
                  <a:srgbClr val="1F1F1F"/>
                </a:solidFill>
                <a:latin typeface="inherit"/>
              </a:rPr>
              <a:t>service</a:t>
            </a:r>
            <a:r>
              <a:rPr lang="lv-LV" altLang="lv-LV" dirty="0">
                <a:solidFill>
                  <a:srgbClr val="1F1F1F"/>
                </a:solidFill>
                <a:latin typeface="inherit"/>
              </a:rPr>
              <a:t> </a:t>
            </a:r>
            <a:r>
              <a:rPr lang="lv-LV" altLang="lv-LV" dirty="0" err="1">
                <a:solidFill>
                  <a:srgbClr val="1F1F1F"/>
                </a:solidFill>
                <a:latin typeface="inherit"/>
              </a:rPr>
              <a:t>or</a:t>
            </a:r>
            <a:r>
              <a:rPr lang="lv-LV" altLang="lv-LV" dirty="0">
                <a:solidFill>
                  <a:srgbClr val="1F1F1F"/>
                </a:solidFill>
                <a:latin typeface="inherit"/>
              </a:rPr>
              <a:t> </a:t>
            </a:r>
            <a:r>
              <a:rPr lang="lv-LV" altLang="lv-LV" dirty="0" err="1">
                <a:solidFill>
                  <a:srgbClr val="1F1F1F"/>
                </a:solidFill>
                <a:latin typeface="inherit"/>
              </a:rPr>
              <a:t>hand</a:t>
            </a:r>
            <a:r>
              <a:rPr lang="lv-LV" altLang="lv-LV" dirty="0">
                <a:solidFill>
                  <a:srgbClr val="1F1F1F"/>
                </a:solidFill>
                <a:latin typeface="inherit"/>
              </a:rPr>
              <a:t> </a:t>
            </a:r>
            <a:r>
              <a:rPr lang="lv-LV" altLang="lv-LV" dirty="0" err="1">
                <a:solidFill>
                  <a:srgbClr val="1F1F1F"/>
                </a:solidFill>
                <a:latin typeface="inherit"/>
              </a:rPr>
              <a:t>in</a:t>
            </a:r>
            <a:r>
              <a:rPr lang="lv-LV" altLang="lv-LV" dirty="0">
                <a:solidFill>
                  <a:srgbClr val="1F1F1F"/>
                </a:solidFill>
                <a:latin typeface="inherit"/>
              </a:rPr>
              <a:t> </a:t>
            </a:r>
            <a:r>
              <a:rPr lang="lv-LV" altLang="lv-LV" dirty="0" err="1">
                <a:solidFill>
                  <a:srgbClr val="1F1F1F"/>
                </a:solidFill>
                <a:latin typeface="inherit"/>
              </a:rPr>
              <a:t>with</a:t>
            </a:r>
            <a:r>
              <a:rPr lang="lv-LV" altLang="lv-LV" dirty="0">
                <a:solidFill>
                  <a:srgbClr val="1F1F1F"/>
                </a:solidFill>
                <a:latin typeface="inherit"/>
              </a:rPr>
              <a:t> </a:t>
            </a:r>
            <a:r>
              <a:rPr lang="lv-LV" altLang="lv-LV" dirty="0" err="1">
                <a:solidFill>
                  <a:srgbClr val="1F1F1F"/>
                </a:solidFill>
                <a:latin typeface="inherit"/>
              </a:rPr>
              <a:t>an</a:t>
            </a:r>
            <a:r>
              <a:rPr lang="lv-LV" altLang="lv-LV" dirty="0">
                <a:solidFill>
                  <a:srgbClr val="1F1F1F"/>
                </a:solidFill>
                <a:latin typeface="inherit"/>
              </a:rPr>
              <a:t> </a:t>
            </a:r>
            <a:r>
              <a:rPr lang="lv-LV" altLang="lv-LV" dirty="0" err="1">
                <a:solidFill>
                  <a:srgbClr val="1F1F1F"/>
                </a:solidFill>
                <a:latin typeface="inherit"/>
              </a:rPr>
              <a:t>electronic</a:t>
            </a:r>
            <a:r>
              <a:rPr lang="lv-LV" altLang="lv-LV" dirty="0">
                <a:solidFill>
                  <a:srgbClr val="1F1F1F"/>
                </a:solidFill>
                <a:latin typeface="inherit"/>
              </a:rPr>
              <a:t> </a:t>
            </a:r>
            <a:r>
              <a:rPr lang="lv-LV" altLang="lv-LV" dirty="0" err="1">
                <a:solidFill>
                  <a:srgbClr val="1F1F1F"/>
                </a:solidFill>
                <a:latin typeface="inherit"/>
              </a:rPr>
              <a:t>signature</a:t>
            </a:r>
            <a:r>
              <a:rPr lang="lv-LV" altLang="lv-LV" dirty="0">
                <a:solidFill>
                  <a:srgbClr val="1F1F1F"/>
                </a:solidFill>
                <a:latin typeface="inherit"/>
              </a:rPr>
              <a:t>.</a:t>
            </a:r>
            <a:r>
              <a:rPr lang="lv-LV" altLang="lv-LV" sz="600" dirty="0"/>
              <a:t> </a:t>
            </a:r>
            <a:endParaRPr lang="lv-LV" dirty="0">
              <a:latin typeface="+mj-lt"/>
            </a:endParaRPr>
          </a:p>
        </p:txBody>
      </p:sp>
      <p:pic>
        <p:nvPicPr>
          <p:cNvPr id="3" name="Picture 2"/>
          <p:cNvPicPr>
            <a:picLocks noChangeAspect="1"/>
          </p:cNvPicPr>
          <p:nvPr/>
        </p:nvPicPr>
        <p:blipFill>
          <a:blip r:embed="rId3"/>
          <a:stretch>
            <a:fillRect/>
          </a:stretch>
        </p:blipFill>
        <p:spPr>
          <a:xfrm>
            <a:off x="5167807" y="0"/>
            <a:ext cx="1856386" cy="1639204"/>
          </a:xfrm>
          <a:prstGeom prst="rect">
            <a:avLst/>
          </a:prstGeom>
        </p:spPr>
      </p:pic>
      <p:sp>
        <p:nvSpPr>
          <p:cNvPr id="5" name="TextBox 4">
            <a:extLst>
              <a:ext uri="{FF2B5EF4-FFF2-40B4-BE49-F238E27FC236}">
                <a16:creationId xmlns:a16="http://schemas.microsoft.com/office/drawing/2014/main" id="{68BDC8EE-DF5F-476D-B335-949C70187462}"/>
              </a:ext>
            </a:extLst>
          </p:cNvPr>
          <p:cNvSpPr txBox="1"/>
          <p:nvPr/>
        </p:nvSpPr>
        <p:spPr>
          <a:xfrm>
            <a:off x="423798" y="2512926"/>
            <a:ext cx="11133202" cy="1754326"/>
          </a:xfrm>
          <a:prstGeom prst="rect">
            <a:avLst/>
          </a:prstGeom>
          <a:noFill/>
        </p:spPr>
        <p:txBody>
          <a:bodyPr wrap="square" rtlCol="0">
            <a:spAutoFit/>
          </a:bodyPr>
          <a:lstStyle/>
          <a:p>
            <a:pPr algn="just"/>
            <a:r>
              <a:rPr lang="en-US" dirty="0"/>
              <a:t>Typically, </a:t>
            </a:r>
            <a:r>
              <a:rPr lang="lv-LV" dirty="0" err="1"/>
              <a:t>about</a:t>
            </a:r>
            <a:r>
              <a:rPr lang="lv-LV" dirty="0"/>
              <a:t> </a:t>
            </a:r>
            <a:r>
              <a:rPr lang="en-US" dirty="0"/>
              <a:t>1000 clients are surveyed in regional units</a:t>
            </a:r>
            <a:r>
              <a:rPr lang="lv-LV" dirty="0"/>
              <a:t> </a:t>
            </a:r>
            <a:r>
              <a:rPr lang="lv-LV" dirty="0" err="1"/>
              <a:t>every</a:t>
            </a:r>
            <a:r>
              <a:rPr lang="lv-LV" dirty="0"/>
              <a:t> </a:t>
            </a:r>
            <a:r>
              <a:rPr lang="lv-LV" dirty="0" err="1"/>
              <a:t>year</a:t>
            </a:r>
            <a:r>
              <a:rPr lang="en-US" dirty="0"/>
              <a:t>.</a:t>
            </a:r>
            <a:endParaRPr lang="lv-LV" dirty="0"/>
          </a:p>
          <a:p>
            <a:pPr algn="just"/>
            <a:r>
              <a:rPr lang="en-US" dirty="0"/>
              <a:t>The 1000 questionnaires are distributed among the regional units in proportion to the number</a:t>
            </a:r>
            <a:r>
              <a:rPr lang="lv-LV" dirty="0"/>
              <a:t> </a:t>
            </a:r>
            <a:r>
              <a:rPr lang="en-US" dirty="0"/>
              <a:t>of clients served </a:t>
            </a:r>
            <a:r>
              <a:rPr lang="lv-LV" dirty="0" err="1"/>
              <a:t>from</a:t>
            </a:r>
            <a:r>
              <a:rPr lang="lv-LV" dirty="0"/>
              <a:t> </a:t>
            </a:r>
            <a:r>
              <a:rPr lang="lv-LV" dirty="0" err="1"/>
              <a:t>January</a:t>
            </a:r>
            <a:r>
              <a:rPr lang="lv-LV" dirty="0"/>
              <a:t> to August</a:t>
            </a:r>
            <a:r>
              <a:rPr lang="en-US" dirty="0"/>
              <a:t>.</a:t>
            </a:r>
            <a:endParaRPr lang="lv-LV" dirty="0"/>
          </a:p>
          <a:p>
            <a:pPr algn="just"/>
            <a:r>
              <a:rPr lang="en-US" dirty="0"/>
              <a:t> Additionally, a questionnaire is published on</a:t>
            </a:r>
            <a:r>
              <a:rPr lang="lv-LV" dirty="0"/>
              <a:t>-</a:t>
            </a:r>
            <a:r>
              <a:rPr lang="en-US" dirty="0"/>
              <a:t>line</a:t>
            </a:r>
            <a:r>
              <a:rPr lang="lv-LV" dirty="0"/>
              <a:t>. </a:t>
            </a:r>
            <a:r>
              <a:rPr lang="en-US" dirty="0"/>
              <a:t>Information about the opportunity to fill out </a:t>
            </a:r>
            <a:r>
              <a:rPr lang="lv-LV" dirty="0"/>
              <a:t>it </a:t>
            </a:r>
            <a:r>
              <a:rPr lang="en-US" dirty="0"/>
              <a:t>is widely distributed—a link to it is published on the website, on social media, and flyers with a QR code </a:t>
            </a:r>
            <a:r>
              <a:rPr lang="lv-LV" dirty="0" err="1"/>
              <a:t>and</a:t>
            </a:r>
            <a:r>
              <a:rPr lang="lv-LV" dirty="0"/>
              <a:t> a </a:t>
            </a:r>
            <a:r>
              <a:rPr lang="lv-LV" dirty="0" err="1"/>
              <a:t>link</a:t>
            </a:r>
            <a:r>
              <a:rPr lang="lv-LV" dirty="0"/>
              <a:t> </a:t>
            </a:r>
            <a:r>
              <a:rPr lang="en-US" dirty="0"/>
              <a:t>are </a:t>
            </a:r>
            <a:r>
              <a:rPr lang="lv-LV" dirty="0" err="1"/>
              <a:t>available</a:t>
            </a:r>
            <a:r>
              <a:rPr lang="en-US" dirty="0"/>
              <a:t> in regional units</a:t>
            </a:r>
            <a:r>
              <a:rPr lang="lv-LV" dirty="0"/>
              <a:t>.</a:t>
            </a:r>
          </a:p>
        </p:txBody>
      </p:sp>
      <p:sp>
        <p:nvSpPr>
          <p:cNvPr id="10" name="TextBox 9">
            <a:extLst>
              <a:ext uri="{FF2B5EF4-FFF2-40B4-BE49-F238E27FC236}">
                <a16:creationId xmlns:a16="http://schemas.microsoft.com/office/drawing/2014/main" id="{658F25C7-3153-48F5-9161-7979E2E6BBE0}"/>
              </a:ext>
            </a:extLst>
          </p:cNvPr>
          <p:cNvSpPr txBox="1"/>
          <p:nvPr/>
        </p:nvSpPr>
        <p:spPr>
          <a:xfrm>
            <a:off x="423798" y="2143594"/>
            <a:ext cx="11327140" cy="369332"/>
          </a:xfrm>
          <a:prstGeom prst="rect">
            <a:avLst/>
          </a:prstGeom>
          <a:noFill/>
        </p:spPr>
        <p:txBody>
          <a:bodyPr wrap="none" rtlCol="0">
            <a:spAutoFit/>
          </a:bodyPr>
          <a:lstStyle/>
          <a:p>
            <a:r>
              <a:rPr lang="en-US" dirty="0"/>
              <a:t>Customer surveys have been conducted in this or a similar manner since 2014. Before that, they were slightly different.</a:t>
            </a:r>
            <a:endParaRPr lang="lv-LV" dirty="0"/>
          </a:p>
        </p:txBody>
      </p:sp>
    </p:spTree>
    <p:extLst>
      <p:ext uri="{BB962C8B-B14F-4D97-AF65-F5344CB8AC3E}">
        <p14:creationId xmlns:p14="http://schemas.microsoft.com/office/powerpoint/2010/main" val="3810084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967" y="365125"/>
            <a:ext cx="11123645" cy="1174426"/>
          </a:xfrm>
        </p:spPr>
        <p:txBody>
          <a:bodyPr>
            <a:normAutofit/>
          </a:bodyPr>
          <a:lstStyle/>
          <a:p>
            <a:r>
              <a:rPr lang="en-US" sz="2000" b="1" dirty="0"/>
              <a:t>Overall customer satisfaction - The average value per indicator was calculated, including the service </a:t>
            </a:r>
            <a:r>
              <a:rPr lang="lv-LV" sz="2000" b="1" dirty="0" err="1"/>
              <a:t>quality</a:t>
            </a:r>
            <a:r>
              <a:rPr lang="lv-LV" sz="2000" b="1" dirty="0"/>
              <a:t> </a:t>
            </a:r>
            <a:r>
              <a:rPr lang="en-US" sz="2000" b="1" dirty="0"/>
              <a:t>rating, the average rating of service aspects, and the average rating of factors characterizing the work of the customer service specialist.</a:t>
            </a:r>
            <a:endParaRPr lang="lv-LV" b="1" dirty="0">
              <a:latin typeface="+mn-lt"/>
              <a:cs typeface="Times New Roman" panose="02020603050405020304" pitchFamily="18" charset="0"/>
            </a:endParaRPr>
          </a:p>
        </p:txBody>
      </p:sp>
      <p:sp>
        <p:nvSpPr>
          <p:cNvPr id="7" name="TextBox 6">
            <a:extLst>
              <a:ext uri="{FF2B5EF4-FFF2-40B4-BE49-F238E27FC236}">
                <a16:creationId xmlns:a16="http://schemas.microsoft.com/office/drawing/2014/main" id="{4ECFC71D-F858-453B-967C-560FFABF6A0E}"/>
              </a:ext>
            </a:extLst>
          </p:cNvPr>
          <p:cNvSpPr txBox="1"/>
          <p:nvPr/>
        </p:nvSpPr>
        <p:spPr>
          <a:xfrm>
            <a:off x="492967" y="1772949"/>
            <a:ext cx="5481372" cy="307777"/>
          </a:xfrm>
          <a:prstGeom prst="rect">
            <a:avLst/>
          </a:prstGeom>
          <a:noFill/>
        </p:spPr>
        <p:txBody>
          <a:bodyPr wrap="none" rtlCol="0">
            <a:spAutoFit/>
          </a:bodyPr>
          <a:lstStyle/>
          <a:p>
            <a:r>
              <a:rPr lang="en-US" sz="1400" b="1" dirty="0"/>
              <a:t>Overall </a:t>
            </a:r>
            <a:r>
              <a:rPr lang="lv-LV" sz="1400" b="1" dirty="0"/>
              <a:t>C</a:t>
            </a:r>
            <a:r>
              <a:rPr lang="en-US" sz="1400" b="1" dirty="0" err="1"/>
              <a:t>ustomer</a:t>
            </a:r>
            <a:r>
              <a:rPr lang="en-US" sz="1400" b="1" dirty="0"/>
              <a:t> </a:t>
            </a:r>
            <a:r>
              <a:rPr lang="lv-LV" sz="1400" b="1" dirty="0"/>
              <a:t>S</a:t>
            </a:r>
            <a:r>
              <a:rPr lang="en-US" sz="1400" b="1" dirty="0" err="1"/>
              <a:t>atisfaction</a:t>
            </a:r>
            <a:r>
              <a:rPr lang="en-US" sz="1400" b="1" dirty="0"/>
              <a:t> in the 202</a:t>
            </a:r>
            <a:r>
              <a:rPr lang="lv-LV" sz="1400" b="1" dirty="0"/>
              <a:t>5</a:t>
            </a:r>
            <a:r>
              <a:rPr lang="en-US" sz="1400" b="1" dirty="0"/>
              <a:t> </a:t>
            </a:r>
            <a:r>
              <a:rPr lang="lv-LV" sz="1400" b="1" dirty="0"/>
              <a:t>S</a:t>
            </a:r>
            <a:r>
              <a:rPr lang="en-US" sz="1400" b="1" dirty="0" err="1"/>
              <a:t>urvey</a:t>
            </a:r>
            <a:r>
              <a:rPr lang="en-US" sz="1400" b="1" dirty="0"/>
              <a:t> (average per indicator)</a:t>
            </a:r>
            <a:endParaRPr lang="lv-LV" sz="1400" b="1" dirty="0"/>
          </a:p>
        </p:txBody>
      </p:sp>
      <p:cxnSp>
        <p:nvCxnSpPr>
          <p:cNvPr id="9" name="Straight Connector 8">
            <a:extLst>
              <a:ext uri="{FF2B5EF4-FFF2-40B4-BE49-F238E27FC236}">
                <a16:creationId xmlns:a16="http://schemas.microsoft.com/office/drawing/2014/main" id="{DF4A5E84-F507-48B3-99D9-6808299E0B14}"/>
              </a:ext>
            </a:extLst>
          </p:cNvPr>
          <p:cNvCxnSpPr>
            <a:cxnSpLocks/>
          </p:cNvCxnSpPr>
          <p:nvPr/>
        </p:nvCxnSpPr>
        <p:spPr>
          <a:xfrm>
            <a:off x="233266" y="1586204"/>
            <a:ext cx="11607281" cy="0"/>
          </a:xfrm>
          <a:prstGeom prst="line">
            <a:avLst/>
          </a:prstGeom>
          <a:ln w="28575">
            <a:solidFill>
              <a:schemeClr val="accent6">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5B1A00B-174F-466E-8318-0C0F7F388812}"/>
              </a:ext>
            </a:extLst>
          </p:cNvPr>
          <p:cNvSpPr txBox="1"/>
          <p:nvPr/>
        </p:nvSpPr>
        <p:spPr>
          <a:xfrm>
            <a:off x="7944784" y="1781684"/>
            <a:ext cx="3018519" cy="307777"/>
          </a:xfrm>
          <a:prstGeom prst="rect">
            <a:avLst/>
          </a:prstGeom>
          <a:noFill/>
        </p:spPr>
        <p:txBody>
          <a:bodyPr wrap="none" rtlCol="0">
            <a:spAutoFit/>
          </a:bodyPr>
          <a:lstStyle/>
          <a:p>
            <a:r>
              <a:rPr lang="en-US" sz="1400" b="1" dirty="0"/>
              <a:t>Overall </a:t>
            </a:r>
            <a:r>
              <a:rPr lang="lv-LV" sz="1400" b="1" dirty="0"/>
              <a:t>C</a:t>
            </a:r>
            <a:r>
              <a:rPr lang="en-US" sz="1400" b="1" dirty="0" err="1"/>
              <a:t>ustomer</a:t>
            </a:r>
            <a:r>
              <a:rPr lang="en-US" sz="1400" b="1" dirty="0"/>
              <a:t> </a:t>
            </a:r>
            <a:r>
              <a:rPr lang="lv-LV" sz="1400" b="1" dirty="0"/>
              <a:t>S</a:t>
            </a:r>
            <a:r>
              <a:rPr lang="en-US" sz="1400" b="1" dirty="0" err="1"/>
              <a:t>atisfaction</a:t>
            </a:r>
            <a:r>
              <a:rPr lang="en-US" sz="1400" b="1" dirty="0"/>
              <a:t> </a:t>
            </a:r>
            <a:r>
              <a:rPr lang="lv-LV" sz="1400" b="1" dirty="0" err="1"/>
              <a:t>by</a:t>
            </a:r>
            <a:r>
              <a:rPr lang="lv-LV" sz="1400" b="1" dirty="0"/>
              <a:t> </a:t>
            </a:r>
            <a:r>
              <a:rPr lang="lv-LV" sz="1400" b="1" dirty="0" err="1"/>
              <a:t>Year</a:t>
            </a:r>
            <a:endParaRPr lang="lv-LV" sz="1400" b="1" dirty="0"/>
          </a:p>
        </p:txBody>
      </p:sp>
      <p:graphicFrame>
        <p:nvGraphicFramePr>
          <p:cNvPr id="11" name="Chart 10">
            <a:extLst>
              <a:ext uri="{FF2B5EF4-FFF2-40B4-BE49-F238E27FC236}">
                <a16:creationId xmlns:a16="http://schemas.microsoft.com/office/drawing/2014/main" id="{00000000-0008-0000-3900-000012000000}"/>
              </a:ext>
            </a:extLst>
          </p:cNvPr>
          <p:cNvGraphicFramePr>
            <a:graphicFrameLocks/>
          </p:cNvGraphicFramePr>
          <p:nvPr>
            <p:extLst>
              <p:ext uri="{D42A27DB-BD31-4B8C-83A1-F6EECF244321}">
                <p14:modId xmlns:p14="http://schemas.microsoft.com/office/powerpoint/2010/main" val="1252275777"/>
              </p:ext>
            </p:extLst>
          </p:nvPr>
        </p:nvGraphicFramePr>
        <p:xfrm>
          <a:off x="6835859" y="2488036"/>
          <a:ext cx="5128882" cy="344900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hart 12">
            <a:extLst>
              <a:ext uri="{FF2B5EF4-FFF2-40B4-BE49-F238E27FC236}">
                <a16:creationId xmlns:a16="http://schemas.microsoft.com/office/drawing/2014/main" id="{65E839A9-33BF-471B-904B-67B64BE540DF}"/>
              </a:ext>
            </a:extLst>
          </p:cNvPr>
          <p:cNvGraphicFramePr>
            <a:graphicFrameLocks/>
          </p:cNvGraphicFramePr>
          <p:nvPr>
            <p:extLst>
              <p:ext uri="{D42A27DB-BD31-4B8C-83A1-F6EECF244321}">
                <p14:modId xmlns:p14="http://schemas.microsoft.com/office/powerpoint/2010/main" val="3577875857"/>
              </p:ext>
            </p:extLst>
          </p:nvPr>
        </p:nvGraphicFramePr>
        <p:xfrm>
          <a:off x="298152" y="2191567"/>
          <a:ext cx="6214615" cy="195122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a:extLst>
              <a:ext uri="{FF2B5EF4-FFF2-40B4-BE49-F238E27FC236}">
                <a16:creationId xmlns:a16="http://schemas.microsoft.com/office/drawing/2014/main" id="{00000000-0008-0000-0100-000016000000}"/>
              </a:ext>
            </a:extLst>
          </p:cNvPr>
          <p:cNvGraphicFramePr>
            <a:graphicFrameLocks/>
          </p:cNvGraphicFramePr>
          <p:nvPr>
            <p:extLst>
              <p:ext uri="{D42A27DB-BD31-4B8C-83A1-F6EECF244321}">
                <p14:modId xmlns:p14="http://schemas.microsoft.com/office/powerpoint/2010/main" val="150355322"/>
              </p:ext>
            </p:extLst>
          </p:nvPr>
        </p:nvGraphicFramePr>
        <p:xfrm>
          <a:off x="595954" y="4253634"/>
          <a:ext cx="5916813" cy="223924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13568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5CCAB0A2-0774-4A56-8419-6A959C60710E}"/>
              </a:ext>
            </a:extLst>
          </p:cNvPr>
          <p:cNvGraphicFramePr>
            <a:graphicFrameLocks/>
          </p:cNvGraphicFramePr>
          <p:nvPr>
            <p:extLst>
              <p:ext uri="{D42A27DB-BD31-4B8C-83A1-F6EECF244321}">
                <p14:modId xmlns:p14="http://schemas.microsoft.com/office/powerpoint/2010/main" val="914095645"/>
              </p:ext>
            </p:extLst>
          </p:nvPr>
        </p:nvGraphicFramePr>
        <p:xfrm>
          <a:off x="587829" y="765110"/>
          <a:ext cx="11112759" cy="58523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06549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18442"/>
          </a:xfrm>
        </p:spPr>
        <p:txBody>
          <a:bodyPr>
            <a:normAutofit/>
          </a:bodyPr>
          <a:lstStyle/>
          <a:p>
            <a:r>
              <a:rPr lang="lv-LV" sz="1800" b="1" dirty="0"/>
              <a:t>7. </a:t>
            </a:r>
            <a:r>
              <a:rPr lang="en-US" sz="1800" b="1" dirty="0"/>
              <a:t>Do you trust OCMA with the security of your personal data?</a:t>
            </a:r>
            <a:br>
              <a:rPr lang="lv-LV" sz="1800" b="1" dirty="0"/>
            </a:br>
            <a:r>
              <a:rPr lang="en-US" sz="1800" b="1" dirty="0"/>
              <a:t>10</a:t>
            </a:r>
            <a:r>
              <a:rPr lang="lv-LV" sz="1800" b="1" dirty="0"/>
              <a:t>25</a:t>
            </a:r>
            <a:r>
              <a:rPr lang="en-US" sz="1800" b="1" dirty="0"/>
              <a:t> responses received</a:t>
            </a:r>
            <a:endParaRPr lang="lv-LV" b="1" i="1" dirty="0">
              <a:latin typeface="+mn-lt"/>
              <a:cs typeface="Times New Roman" panose="02020603050405020304" pitchFamily="18" charset="0"/>
            </a:endParaRPr>
          </a:p>
        </p:txBody>
      </p:sp>
      <p:sp>
        <p:nvSpPr>
          <p:cNvPr id="8" name="TextBox 7">
            <a:extLst>
              <a:ext uri="{FF2B5EF4-FFF2-40B4-BE49-F238E27FC236}">
                <a16:creationId xmlns:a16="http://schemas.microsoft.com/office/drawing/2014/main" id="{1FE221A1-B967-470C-9CDE-C6A035E21D4E}"/>
              </a:ext>
            </a:extLst>
          </p:cNvPr>
          <p:cNvSpPr txBox="1"/>
          <p:nvPr/>
        </p:nvSpPr>
        <p:spPr>
          <a:xfrm>
            <a:off x="838200" y="2045518"/>
            <a:ext cx="2192694" cy="307777"/>
          </a:xfrm>
          <a:prstGeom prst="rect">
            <a:avLst/>
          </a:prstGeom>
          <a:noFill/>
        </p:spPr>
        <p:txBody>
          <a:bodyPr wrap="square" rtlCol="0">
            <a:spAutoFit/>
          </a:bodyPr>
          <a:lstStyle/>
          <a:p>
            <a:r>
              <a:rPr lang="lv-LV" sz="1400" b="1" dirty="0" err="1"/>
              <a:t>Ratings</a:t>
            </a:r>
            <a:r>
              <a:rPr lang="lv-LV" sz="1400" b="1" dirty="0"/>
              <a:t> </a:t>
            </a:r>
            <a:r>
              <a:rPr lang="lv-LV" sz="1400" b="1" dirty="0" err="1"/>
              <a:t>in</a:t>
            </a:r>
            <a:r>
              <a:rPr lang="lv-LV" sz="1400" b="1" dirty="0"/>
              <a:t> 2025</a:t>
            </a:r>
          </a:p>
        </p:txBody>
      </p:sp>
      <p:cxnSp>
        <p:nvCxnSpPr>
          <p:cNvPr id="9" name="Straight Connector 8">
            <a:extLst>
              <a:ext uri="{FF2B5EF4-FFF2-40B4-BE49-F238E27FC236}">
                <a16:creationId xmlns:a16="http://schemas.microsoft.com/office/drawing/2014/main" id="{CED8A54A-3464-4912-94AD-5F8F7DEE20DD}"/>
              </a:ext>
            </a:extLst>
          </p:cNvPr>
          <p:cNvCxnSpPr>
            <a:cxnSpLocks/>
          </p:cNvCxnSpPr>
          <p:nvPr/>
        </p:nvCxnSpPr>
        <p:spPr>
          <a:xfrm>
            <a:off x="233266" y="1586204"/>
            <a:ext cx="11700587" cy="0"/>
          </a:xfrm>
          <a:prstGeom prst="line">
            <a:avLst/>
          </a:prstGeom>
          <a:ln w="28575"/>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5" name="Rectangle 2">
            <a:extLst>
              <a:ext uri="{FF2B5EF4-FFF2-40B4-BE49-F238E27FC236}">
                <a16:creationId xmlns:a16="http://schemas.microsoft.com/office/drawing/2014/main" id="{CB30B9FD-7871-4883-ABA8-1C9639E7916B}"/>
              </a:ext>
            </a:extLst>
          </p:cNvPr>
          <p:cNvSpPr>
            <a:spLocks noChangeArrowheads="1"/>
          </p:cNvSpPr>
          <p:nvPr/>
        </p:nvSpPr>
        <p:spPr bwMode="auto">
          <a:xfrm>
            <a:off x="5083390" y="5749366"/>
            <a:ext cx="6682903"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7.1.  completely trust (my personal data is safe);</a:t>
            </a:r>
            <a:endParaRPr kumimoji="0" lang="lv-LV" altLang="lv-LV" sz="14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7.2.  partially trust (I am not entirely sure about the further use of my personal data);</a:t>
            </a:r>
            <a:endParaRPr kumimoji="0" lang="lv-LV" altLang="lv-LV" sz="14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7.3.  </a:t>
            </a:r>
            <a:r>
              <a:rPr kumimoji="0" lang="lv-LV" altLang="lv-LV"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do not trust (I think the personal data processing system is not secure).</a:t>
            </a:r>
            <a:endParaRPr kumimoji="0" lang="lv-LV" altLang="lv-LV" sz="1400" b="0" i="0" u="none" strike="noStrike" cap="none" normalizeH="0" baseline="0">
              <a:ln>
                <a:noFill/>
              </a:ln>
              <a:solidFill>
                <a:schemeClr val="tx1"/>
              </a:solidFill>
              <a:effectLst/>
              <a:latin typeface="Arial" panose="020B0604020202020204" pitchFamily="34" charset="0"/>
            </a:endParaRPr>
          </a:p>
        </p:txBody>
      </p:sp>
      <p:graphicFrame>
        <p:nvGraphicFramePr>
          <p:cNvPr id="10" name="Chart 9">
            <a:extLst>
              <a:ext uri="{FF2B5EF4-FFF2-40B4-BE49-F238E27FC236}">
                <a16:creationId xmlns:a16="http://schemas.microsoft.com/office/drawing/2014/main" id="{A2F2CCE2-1665-475F-B998-AD3A5F993B84}"/>
              </a:ext>
            </a:extLst>
          </p:cNvPr>
          <p:cNvGraphicFramePr>
            <a:graphicFrameLocks/>
          </p:cNvGraphicFramePr>
          <p:nvPr>
            <p:extLst>
              <p:ext uri="{D42A27DB-BD31-4B8C-83A1-F6EECF244321}">
                <p14:modId xmlns:p14="http://schemas.microsoft.com/office/powerpoint/2010/main" val="1352487387"/>
              </p:ext>
            </p:extLst>
          </p:nvPr>
        </p:nvGraphicFramePr>
        <p:xfrm>
          <a:off x="71033" y="2343226"/>
          <a:ext cx="4677239" cy="351365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a:extLst>
              <a:ext uri="{FF2B5EF4-FFF2-40B4-BE49-F238E27FC236}">
                <a16:creationId xmlns:a16="http://schemas.microsoft.com/office/drawing/2014/main" id="{161613F1-B5A4-4226-B4F0-D0BBA6990B5A}"/>
              </a:ext>
            </a:extLst>
          </p:cNvPr>
          <p:cNvGraphicFramePr>
            <a:graphicFrameLocks/>
          </p:cNvGraphicFramePr>
          <p:nvPr>
            <p:extLst>
              <p:ext uri="{D42A27DB-BD31-4B8C-83A1-F6EECF244321}">
                <p14:modId xmlns:p14="http://schemas.microsoft.com/office/powerpoint/2010/main" val="3360342333"/>
              </p:ext>
            </p:extLst>
          </p:nvPr>
        </p:nvGraphicFramePr>
        <p:xfrm>
          <a:off x="4040156" y="2353295"/>
          <a:ext cx="7890950" cy="3226406"/>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9769FA24-1E3E-4147-BBCB-DFB7AE7AA10E}"/>
              </a:ext>
            </a:extLst>
          </p:cNvPr>
          <p:cNvSpPr txBox="1"/>
          <p:nvPr/>
        </p:nvSpPr>
        <p:spPr>
          <a:xfrm>
            <a:off x="7251441" y="1940263"/>
            <a:ext cx="1575318" cy="307777"/>
          </a:xfrm>
          <a:prstGeom prst="rect">
            <a:avLst/>
          </a:prstGeom>
          <a:noFill/>
        </p:spPr>
        <p:txBody>
          <a:bodyPr wrap="square" rtlCol="0">
            <a:spAutoFit/>
          </a:bodyPr>
          <a:lstStyle/>
          <a:p>
            <a:r>
              <a:rPr lang="lv-LV" sz="1400" b="1" dirty="0" err="1"/>
              <a:t>Ratings</a:t>
            </a:r>
            <a:r>
              <a:rPr lang="lv-LV" sz="1400" b="1" dirty="0"/>
              <a:t> </a:t>
            </a:r>
            <a:r>
              <a:rPr lang="lv-LV" sz="1400" b="1" dirty="0" err="1"/>
              <a:t>by</a:t>
            </a:r>
            <a:r>
              <a:rPr lang="lv-LV" sz="1400" b="1" dirty="0"/>
              <a:t> </a:t>
            </a:r>
            <a:r>
              <a:rPr lang="lv-LV" sz="1400" b="1" dirty="0" err="1"/>
              <a:t>Year</a:t>
            </a:r>
            <a:endParaRPr lang="lv-LV" sz="1400" b="1" dirty="0"/>
          </a:p>
        </p:txBody>
      </p:sp>
    </p:spTree>
    <p:extLst>
      <p:ext uri="{BB962C8B-B14F-4D97-AF65-F5344CB8AC3E}">
        <p14:creationId xmlns:p14="http://schemas.microsoft.com/office/powerpoint/2010/main" val="1597298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715F94-6783-41AB-945D-5D1D952529A2}"/>
              </a:ext>
            </a:extLst>
          </p:cNvPr>
          <p:cNvSpPr txBox="1"/>
          <p:nvPr/>
        </p:nvSpPr>
        <p:spPr>
          <a:xfrm>
            <a:off x="311278" y="475119"/>
            <a:ext cx="11550521" cy="1754326"/>
          </a:xfrm>
          <a:prstGeom prst="rect">
            <a:avLst/>
          </a:prstGeom>
          <a:noFill/>
        </p:spPr>
        <p:txBody>
          <a:bodyPr wrap="square" rtlCol="0">
            <a:spAutoFit/>
          </a:bodyPr>
          <a:lstStyle/>
          <a:p>
            <a:pPr algn="just"/>
            <a:r>
              <a:rPr lang="en-US" dirty="0"/>
              <a:t>Since the survey results have never been normally distributed, traditional statistical measures are not applicable.</a:t>
            </a:r>
            <a:endParaRPr lang="lv-LV" dirty="0"/>
          </a:p>
          <a:p>
            <a:pPr algn="just"/>
            <a:r>
              <a:rPr lang="en-US" dirty="0"/>
              <a:t>Instead, averages are calculated for each question across different segments—respondent groups, regional units,</a:t>
            </a:r>
            <a:endParaRPr lang="lv-LV" dirty="0"/>
          </a:p>
          <a:p>
            <a:pPr algn="just"/>
            <a:r>
              <a:rPr lang="en-US" dirty="0"/>
              <a:t>and </a:t>
            </a:r>
            <a:r>
              <a:rPr lang="lv-LV" dirty="0" err="1"/>
              <a:t>the</a:t>
            </a:r>
            <a:r>
              <a:rPr lang="lv-LV" dirty="0"/>
              <a:t> </a:t>
            </a:r>
            <a:r>
              <a:rPr lang="en-US" dirty="0"/>
              <a:t>service</a:t>
            </a:r>
            <a:r>
              <a:rPr lang="lv-LV" dirty="0"/>
              <a:t> </a:t>
            </a:r>
            <a:r>
              <a:rPr lang="lv-LV" dirty="0" err="1"/>
              <a:t>received</a:t>
            </a:r>
            <a:r>
              <a:rPr lang="en-US" dirty="0"/>
              <a:t>. </a:t>
            </a:r>
            <a:r>
              <a:rPr lang="lv-LV" dirty="0" err="1"/>
              <a:t>Also</a:t>
            </a:r>
            <a:r>
              <a:rPr lang="lv-LV" dirty="0"/>
              <a:t> t</a:t>
            </a:r>
            <a:r>
              <a:rPr lang="en-US" dirty="0"/>
              <a:t>he </a:t>
            </a:r>
            <a:r>
              <a:rPr lang="lv-LV" dirty="0"/>
              <a:t>minimum, </a:t>
            </a:r>
            <a:r>
              <a:rPr lang="lv-LV" dirty="0" err="1"/>
              <a:t>maximum</a:t>
            </a:r>
            <a:r>
              <a:rPr lang="lv-LV" dirty="0"/>
              <a:t>, </a:t>
            </a:r>
            <a:r>
              <a:rPr lang="lv-LV" dirty="0" err="1"/>
              <a:t>range</a:t>
            </a:r>
            <a:r>
              <a:rPr lang="lv-LV" dirty="0"/>
              <a:t>, </a:t>
            </a:r>
            <a:r>
              <a:rPr lang="en-US" dirty="0"/>
              <a:t>median </a:t>
            </a:r>
            <a:r>
              <a:rPr lang="lv-LV" dirty="0" err="1"/>
              <a:t>and</a:t>
            </a:r>
            <a:r>
              <a:rPr lang="lv-LV" dirty="0"/>
              <a:t> mode </a:t>
            </a:r>
            <a:r>
              <a:rPr lang="lv-LV" dirty="0" err="1"/>
              <a:t>are</a:t>
            </a:r>
            <a:r>
              <a:rPr lang="en-US" dirty="0"/>
              <a:t> determined.</a:t>
            </a:r>
            <a:endParaRPr lang="lv-LV" dirty="0"/>
          </a:p>
          <a:p>
            <a:pPr algn="just"/>
            <a:r>
              <a:rPr lang="en-US" dirty="0"/>
              <a:t>An analysis is conducted to identify correlations, for example, between service quality and service aspects</a:t>
            </a:r>
            <a:endParaRPr lang="lv-LV" dirty="0"/>
          </a:p>
          <a:p>
            <a:pPr algn="just"/>
            <a:r>
              <a:rPr lang="lv-LV" dirty="0" err="1"/>
              <a:t>and</a:t>
            </a:r>
            <a:r>
              <a:rPr lang="en-US" dirty="0"/>
              <a:t> between service quality and the evaluation of the customer service specialist's work.</a:t>
            </a:r>
            <a:endParaRPr lang="lv-LV" dirty="0"/>
          </a:p>
          <a:p>
            <a:pPr algn="just"/>
            <a:r>
              <a:rPr lang="lv-LV" dirty="0" err="1"/>
              <a:t>Statistically</a:t>
            </a:r>
            <a:r>
              <a:rPr lang="lv-LV" dirty="0"/>
              <a:t> </a:t>
            </a:r>
            <a:r>
              <a:rPr lang="lv-LV" dirty="0" err="1"/>
              <a:t>significant</a:t>
            </a:r>
            <a:r>
              <a:rPr lang="en-US" dirty="0"/>
              <a:t> correlations </a:t>
            </a:r>
            <a:r>
              <a:rPr lang="lv-LV" dirty="0" err="1"/>
              <a:t>have</a:t>
            </a:r>
            <a:r>
              <a:rPr lang="lv-LV" dirty="0"/>
              <a:t> never </a:t>
            </a:r>
            <a:r>
              <a:rPr lang="lv-LV" dirty="0" err="1"/>
              <a:t>been</a:t>
            </a:r>
            <a:r>
              <a:rPr lang="lv-LV" dirty="0"/>
              <a:t> </a:t>
            </a:r>
            <a:r>
              <a:rPr lang="en-US" dirty="0"/>
              <a:t>observed.</a:t>
            </a:r>
            <a:endParaRPr lang="lv-LV" dirty="0"/>
          </a:p>
        </p:txBody>
      </p:sp>
      <p:sp>
        <p:nvSpPr>
          <p:cNvPr id="3" name="TextBox 2">
            <a:extLst>
              <a:ext uri="{FF2B5EF4-FFF2-40B4-BE49-F238E27FC236}">
                <a16:creationId xmlns:a16="http://schemas.microsoft.com/office/drawing/2014/main" id="{211A18AE-CE12-4D7D-9730-95159D521FE1}"/>
              </a:ext>
            </a:extLst>
          </p:cNvPr>
          <p:cNvSpPr txBox="1"/>
          <p:nvPr/>
        </p:nvSpPr>
        <p:spPr>
          <a:xfrm>
            <a:off x="313267" y="3564684"/>
            <a:ext cx="11548532" cy="1200329"/>
          </a:xfrm>
          <a:prstGeom prst="rect">
            <a:avLst/>
          </a:prstGeom>
          <a:noFill/>
        </p:spPr>
        <p:txBody>
          <a:bodyPr wrap="square" rtlCol="0">
            <a:spAutoFit/>
          </a:bodyPr>
          <a:lstStyle/>
          <a:p>
            <a:pPr algn="just"/>
            <a:r>
              <a:rPr lang="en-US" dirty="0"/>
              <a:t>Unfortunately, it must be acknowledged that c</a:t>
            </a:r>
            <a:r>
              <a:rPr lang="lv-LV" dirty="0" err="1"/>
              <a:t>ustomer</a:t>
            </a:r>
            <a:r>
              <a:rPr lang="en-US" dirty="0"/>
              <a:t> surveys do not always reflect a genuine interest in engaging</a:t>
            </a:r>
            <a:endParaRPr lang="lv-LV" dirty="0"/>
          </a:p>
          <a:p>
            <a:pPr algn="just"/>
            <a:r>
              <a:rPr lang="en-US" dirty="0"/>
              <a:t>with the questions. This is evident from very contradictory answers to related questions and</a:t>
            </a:r>
            <a:r>
              <a:rPr lang="lv-LV" dirty="0"/>
              <a:t> </a:t>
            </a:r>
            <a:r>
              <a:rPr lang="lv-LV" dirty="0" err="1"/>
              <a:t>sometimes</a:t>
            </a:r>
            <a:r>
              <a:rPr lang="lv-LV" dirty="0"/>
              <a:t> </a:t>
            </a:r>
            <a:r>
              <a:rPr lang="en-US" dirty="0"/>
              <a:t>unanswered questions.</a:t>
            </a:r>
            <a:endParaRPr lang="lv-LV" dirty="0"/>
          </a:p>
          <a:p>
            <a:pPr algn="just"/>
            <a:r>
              <a:rPr lang="en-US" dirty="0"/>
              <a:t>Better results would be achieved through c</a:t>
            </a:r>
            <a:r>
              <a:rPr lang="lv-LV" dirty="0" err="1"/>
              <a:t>us</a:t>
            </a:r>
            <a:r>
              <a:rPr lang="en-US" dirty="0"/>
              <a:t>t</a:t>
            </a:r>
            <a:r>
              <a:rPr lang="lv-LV" dirty="0" err="1"/>
              <a:t>omer</a:t>
            </a:r>
            <a:r>
              <a:rPr lang="en-US" dirty="0"/>
              <a:t> interviews rather than independent questionnaire completion.</a:t>
            </a:r>
            <a:endParaRPr lang="lv-LV" dirty="0"/>
          </a:p>
        </p:txBody>
      </p:sp>
      <p:sp>
        <p:nvSpPr>
          <p:cNvPr id="4" name="TextBox 3">
            <a:extLst>
              <a:ext uri="{FF2B5EF4-FFF2-40B4-BE49-F238E27FC236}">
                <a16:creationId xmlns:a16="http://schemas.microsoft.com/office/drawing/2014/main" id="{624CE74F-6B86-41FC-86C6-690B01B47D5F}"/>
              </a:ext>
            </a:extLst>
          </p:cNvPr>
          <p:cNvSpPr txBox="1"/>
          <p:nvPr/>
        </p:nvSpPr>
        <p:spPr>
          <a:xfrm>
            <a:off x="311279" y="4664143"/>
            <a:ext cx="11548532" cy="369332"/>
          </a:xfrm>
          <a:prstGeom prst="rect">
            <a:avLst/>
          </a:prstGeom>
          <a:noFill/>
        </p:spPr>
        <p:txBody>
          <a:bodyPr wrap="square" rtlCol="0">
            <a:spAutoFit/>
          </a:bodyPr>
          <a:lstStyle/>
          <a:p>
            <a:r>
              <a:rPr lang="en-US" dirty="0"/>
              <a:t>Such surveys are conducted by professional public opinion research companies annually in all government institutions.</a:t>
            </a:r>
            <a:endParaRPr lang="lv-LV" dirty="0"/>
          </a:p>
        </p:txBody>
      </p:sp>
      <p:sp>
        <p:nvSpPr>
          <p:cNvPr id="6" name="Rectangle 1">
            <a:extLst>
              <a:ext uri="{FF2B5EF4-FFF2-40B4-BE49-F238E27FC236}">
                <a16:creationId xmlns:a16="http://schemas.microsoft.com/office/drawing/2014/main" id="{BA05B256-8679-4573-A3D3-0C16F54281AC}"/>
              </a:ext>
            </a:extLst>
          </p:cNvPr>
          <p:cNvSpPr>
            <a:spLocks noChangeArrowheads="1"/>
          </p:cNvSpPr>
          <p:nvPr/>
        </p:nvSpPr>
        <p:spPr bwMode="auto">
          <a:xfrm>
            <a:off x="311279" y="5364632"/>
            <a:ext cx="11548532" cy="805357"/>
          </a:xfrm>
          <a:prstGeom prst="rect">
            <a:avLst/>
          </a:prstGeom>
          <a:noFill/>
          <a:ln>
            <a:noFill/>
          </a:ln>
          <a:effec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b="0" i="0" u="none" strike="noStrike" cap="none" normalizeH="0" baseline="0" dirty="0" err="1">
                <a:ln>
                  <a:noFill/>
                </a:ln>
                <a:solidFill>
                  <a:srgbClr val="1F1F1F"/>
                </a:solidFill>
                <a:effectLst/>
                <a:latin typeface="inherit"/>
              </a:rPr>
              <a:t>The</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general</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survey</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results</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are</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published</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on</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the</a:t>
            </a:r>
            <a:r>
              <a:rPr kumimoji="0" lang="lv-LV" altLang="lv-LV" b="0" i="0" u="none" strike="noStrike" cap="none" normalizeH="0" baseline="0" dirty="0">
                <a:ln>
                  <a:noFill/>
                </a:ln>
                <a:solidFill>
                  <a:srgbClr val="1F1F1F"/>
                </a:solidFill>
                <a:effectLst/>
                <a:latin typeface="inherit"/>
              </a:rPr>
              <a:t> OCMA </a:t>
            </a:r>
            <a:r>
              <a:rPr kumimoji="0" lang="lv-LV" altLang="lv-LV" b="0" i="0" u="none" strike="noStrike" cap="none" normalizeH="0" baseline="0" dirty="0" err="1">
                <a:ln>
                  <a:noFill/>
                </a:ln>
                <a:solidFill>
                  <a:srgbClr val="1F1F1F"/>
                </a:solidFill>
                <a:effectLst/>
                <a:latin typeface="inherit"/>
              </a:rPr>
              <a:t>website</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a:ln>
                  <a:noFill/>
                </a:ln>
                <a:solidFill>
                  <a:srgbClr val="1F1F1F"/>
                </a:solidFill>
                <a:effectLst/>
                <a:latin typeface="inherit"/>
                <a:hlinkClick r:id="rId2"/>
              </a:rPr>
              <a:t>https://www.pmlp.gov.lv/lv/pmlp-darbibas-novertejumi</a:t>
            </a:r>
            <a:r>
              <a:rPr kumimoji="0" lang="lv-LV" altLang="lv-LV" b="0" i="0" u="none" strike="noStrike" cap="none" normalizeH="0" baseline="0" dirty="0">
                <a:ln>
                  <a:noFill/>
                </a:ln>
                <a:solidFill>
                  <a:srgbClr val="1F1F1F"/>
                </a:solidFill>
                <a:effectLst/>
                <a:latin typeface="inherit"/>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dirty="0"/>
              <a:t>Interactive Power BI presentations have been created.</a:t>
            </a:r>
            <a:endParaRPr kumimoji="0" lang="lv-LV" altLang="lv-LV" b="0" i="0" u="none" strike="noStrike" cap="none" normalizeH="0" baseline="0" dirty="0">
              <a:ln>
                <a:noFill/>
              </a:ln>
              <a:solidFill>
                <a:srgbClr val="1F1F1F"/>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b="0" i="0" u="none" strike="noStrike" cap="none" normalizeH="0" baseline="0" dirty="0" err="1">
                <a:ln>
                  <a:noFill/>
                </a:ln>
                <a:solidFill>
                  <a:srgbClr val="1F1F1F"/>
                </a:solidFill>
                <a:effectLst/>
                <a:latin typeface="inherit"/>
              </a:rPr>
              <a:t>Each</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regional</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unit</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receives</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its</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own</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results</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which</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also</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show</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its</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rank</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in</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each</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of</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the</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survey</a:t>
            </a:r>
            <a:r>
              <a:rPr kumimoji="0" lang="lv-LV" altLang="lv-LV" b="0" i="0" u="none" strike="noStrike" cap="none" normalizeH="0" baseline="0" dirty="0">
                <a:ln>
                  <a:noFill/>
                </a:ln>
                <a:solidFill>
                  <a:srgbClr val="1F1F1F"/>
                </a:solidFill>
                <a:effectLst/>
                <a:latin typeface="inherit"/>
              </a:rPr>
              <a:t> </a:t>
            </a:r>
            <a:r>
              <a:rPr kumimoji="0" lang="lv-LV" altLang="lv-LV" b="0" i="0" u="none" strike="noStrike" cap="none" normalizeH="0" baseline="0" dirty="0" err="1">
                <a:ln>
                  <a:noFill/>
                </a:ln>
                <a:solidFill>
                  <a:srgbClr val="1F1F1F"/>
                </a:solidFill>
                <a:effectLst/>
                <a:latin typeface="inherit"/>
              </a:rPr>
              <a:t>question</a:t>
            </a:r>
            <a:r>
              <a:rPr kumimoji="0" lang="lv-LV" altLang="lv-LV" b="0" i="0" u="none" strike="noStrike" cap="none" normalizeH="0" baseline="0" dirty="0">
                <a:ln>
                  <a:noFill/>
                </a:ln>
                <a:solidFill>
                  <a:srgbClr val="1F1F1F"/>
                </a:solidFill>
                <a:effectLst/>
                <a:latin typeface="inherit"/>
              </a:rPr>
              <a:t>.</a:t>
            </a:r>
            <a:r>
              <a:rPr kumimoji="0" lang="lv-LV" altLang="lv-LV" b="0" i="0" u="none" strike="noStrike" cap="none" normalizeH="0" baseline="0" dirty="0">
                <a:ln>
                  <a:noFill/>
                </a:ln>
                <a:solidFill>
                  <a:schemeClr val="tx1"/>
                </a:solidFill>
                <a:effectLst/>
              </a:rPr>
              <a:t> </a:t>
            </a:r>
            <a:endParaRPr kumimoji="0" lang="lv-LV" altLang="lv-LV" b="0" i="0" u="none" strike="noStrike" cap="none" normalizeH="0" baseline="0" dirty="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28BF420E-9506-49FF-9405-5AE13B906CDE}"/>
              </a:ext>
            </a:extLst>
          </p:cNvPr>
          <p:cNvSpPr txBox="1"/>
          <p:nvPr/>
        </p:nvSpPr>
        <p:spPr>
          <a:xfrm>
            <a:off x="311279" y="2352365"/>
            <a:ext cx="11550520" cy="923330"/>
          </a:xfrm>
          <a:prstGeom prst="rect">
            <a:avLst/>
          </a:prstGeom>
          <a:noFill/>
        </p:spPr>
        <p:txBody>
          <a:bodyPr wrap="square" rtlCol="0">
            <a:spAutoFit/>
          </a:bodyPr>
          <a:lstStyle/>
          <a:p>
            <a:r>
              <a:rPr lang="en-US" dirty="0"/>
              <a:t>In fact, we can be proud that our ratings are always high and very high.</a:t>
            </a:r>
            <a:endParaRPr lang="lv-LV" dirty="0"/>
          </a:p>
          <a:p>
            <a:r>
              <a:rPr lang="lv-LV" dirty="0"/>
              <a:t>It </a:t>
            </a:r>
            <a:r>
              <a:rPr lang="lv-LV" dirty="0" err="1"/>
              <a:t>is</a:t>
            </a:r>
            <a:r>
              <a:rPr lang="lv-LV" dirty="0"/>
              <a:t> </a:t>
            </a:r>
            <a:r>
              <a:rPr lang="lv-LV" dirty="0" err="1"/>
              <a:t>probably</a:t>
            </a:r>
            <a:r>
              <a:rPr lang="lv-LV" dirty="0"/>
              <a:t> </a:t>
            </a:r>
            <a:r>
              <a:rPr lang="lv-LV" dirty="0" err="1"/>
              <a:t>the</a:t>
            </a:r>
            <a:r>
              <a:rPr lang="lv-LV" dirty="0"/>
              <a:t> </a:t>
            </a:r>
            <a:r>
              <a:rPr lang="lv-LV" dirty="0" err="1"/>
              <a:t>case</a:t>
            </a:r>
            <a:r>
              <a:rPr lang="lv-LV" dirty="0"/>
              <a:t> </a:t>
            </a:r>
            <a:r>
              <a:rPr lang="en-US" dirty="0"/>
              <a:t>that customer service specialists </a:t>
            </a:r>
            <a:r>
              <a:rPr lang="lv-LV" dirty="0" err="1"/>
              <a:t>sometimes</a:t>
            </a:r>
            <a:r>
              <a:rPr lang="lv-LV" dirty="0"/>
              <a:t> </a:t>
            </a:r>
            <a:r>
              <a:rPr lang="en-US" dirty="0"/>
              <a:t>do not offer the survey to dissatisfied customers.</a:t>
            </a:r>
            <a:endParaRPr lang="lv-LV" dirty="0"/>
          </a:p>
          <a:p>
            <a:r>
              <a:rPr lang="en-US" dirty="0"/>
              <a:t>But </a:t>
            </a:r>
            <a:r>
              <a:rPr lang="lv-LV" dirty="0"/>
              <a:t>no </a:t>
            </a:r>
            <a:r>
              <a:rPr lang="lv-LV" dirty="0" err="1"/>
              <a:t>doubt</a:t>
            </a:r>
            <a:r>
              <a:rPr lang="lv-LV" dirty="0"/>
              <a:t> </a:t>
            </a:r>
            <a:r>
              <a:rPr lang="lv-LV" dirty="0" err="1"/>
              <a:t>that</a:t>
            </a:r>
            <a:r>
              <a:rPr lang="lv-LV" dirty="0"/>
              <a:t> </a:t>
            </a:r>
            <a:r>
              <a:rPr lang="en-US" dirty="0"/>
              <a:t>our employees work responsibly and </a:t>
            </a:r>
            <a:r>
              <a:rPr lang="lv-LV" dirty="0" err="1"/>
              <a:t>they</a:t>
            </a:r>
            <a:r>
              <a:rPr lang="lv-LV" dirty="0"/>
              <a:t> </a:t>
            </a:r>
            <a:r>
              <a:rPr lang="lv-LV" dirty="0" err="1"/>
              <a:t>are</a:t>
            </a:r>
            <a:r>
              <a:rPr lang="lv-LV" dirty="0"/>
              <a:t> </a:t>
            </a:r>
            <a:r>
              <a:rPr lang="en-US" dirty="0"/>
              <a:t>c</a:t>
            </a:r>
            <a:r>
              <a:rPr lang="lv-LV" dirty="0" err="1"/>
              <a:t>lient</a:t>
            </a:r>
            <a:r>
              <a:rPr lang="en-US" dirty="0"/>
              <a:t>-oriented</a:t>
            </a:r>
            <a:r>
              <a:rPr lang="lv-LV" dirty="0"/>
              <a:t> un do </a:t>
            </a:r>
            <a:r>
              <a:rPr lang="lv-LV" dirty="0" err="1"/>
              <a:t>the</a:t>
            </a:r>
            <a:r>
              <a:rPr lang="lv-LV" dirty="0"/>
              <a:t> </a:t>
            </a:r>
            <a:r>
              <a:rPr lang="lv-LV" dirty="0" err="1"/>
              <a:t>best</a:t>
            </a:r>
            <a:r>
              <a:rPr lang="lv-LV" dirty="0"/>
              <a:t> </a:t>
            </a:r>
            <a:r>
              <a:rPr lang="lv-LV" dirty="0" err="1"/>
              <a:t>they</a:t>
            </a:r>
            <a:r>
              <a:rPr lang="lv-LV" dirty="0"/>
              <a:t> </a:t>
            </a:r>
            <a:r>
              <a:rPr lang="lv-LV" dirty="0" err="1"/>
              <a:t>can</a:t>
            </a:r>
            <a:r>
              <a:rPr lang="lv-LV" dirty="0"/>
              <a:t>.</a:t>
            </a:r>
          </a:p>
        </p:txBody>
      </p:sp>
    </p:spTree>
    <p:extLst>
      <p:ext uri="{BB962C8B-B14F-4D97-AF65-F5344CB8AC3E}">
        <p14:creationId xmlns:p14="http://schemas.microsoft.com/office/powerpoint/2010/main" val="1350391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141" y="239620"/>
            <a:ext cx="10515600" cy="970613"/>
          </a:xfrm>
        </p:spPr>
        <p:txBody>
          <a:bodyPr>
            <a:noAutofit/>
          </a:bodyPr>
          <a:lstStyle/>
          <a:p>
            <a:r>
              <a:rPr lang="en-US" sz="1800" b="1" dirty="0"/>
              <a:t>Services used by respondents and demographic distribution of respondents</a:t>
            </a:r>
            <a:br>
              <a:rPr lang="lv-LV" sz="1800" b="1" dirty="0"/>
            </a:br>
            <a:r>
              <a:rPr lang="en-US" sz="1800" b="1" dirty="0"/>
              <a:t>A total of 10</a:t>
            </a:r>
            <a:r>
              <a:rPr lang="lv-LV" sz="1800" b="1" dirty="0"/>
              <a:t>49</a:t>
            </a:r>
            <a:r>
              <a:rPr lang="en-US" sz="1800" b="1" dirty="0"/>
              <a:t> respondents</a:t>
            </a:r>
            <a:endParaRPr lang="lv-LV" b="1" i="1" dirty="0">
              <a:latin typeface="+mn-lt"/>
              <a:cs typeface="Times New Roman" panose="0202060305040502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24109313"/>
              </p:ext>
            </p:extLst>
          </p:nvPr>
        </p:nvGraphicFramePr>
        <p:xfrm>
          <a:off x="233266" y="1763830"/>
          <a:ext cx="5135434" cy="4211281"/>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Connector 7">
            <a:extLst>
              <a:ext uri="{FF2B5EF4-FFF2-40B4-BE49-F238E27FC236}">
                <a16:creationId xmlns:a16="http://schemas.microsoft.com/office/drawing/2014/main" id="{CB00A463-C679-4E2B-8A39-E2FFE614700D}"/>
              </a:ext>
            </a:extLst>
          </p:cNvPr>
          <p:cNvCxnSpPr>
            <a:cxnSpLocks/>
          </p:cNvCxnSpPr>
          <p:nvPr/>
        </p:nvCxnSpPr>
        <p:spPr>
          <a:xfrm>
            <a:off x="227280" y="1290369"/>
            <a:ext cx="11588620" cy="0"/>
          </a:xfrm>
          <a:prstGeom prst="line">
            <a:avLst/>
          </a:prstGeom>
          <a:ln w="28575"/>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10" name="Chart 9">
            <a:extLst>
              <a:ext uri="{FF2B5EF4-FFF2-40B4-BE49-F238E27FC236}">
                <a16:creationId xmlns:a16="http://schemas.microsoft.com/office/drawing/2014/main" id="{C6AF9AB3-210C-4E89-8AB3-6892E55A30E7}"/>
              </a:ext>
            </a:extLst>
          </p:cNvPr>
          <p:cNvGraphicFramePr>
            <a:graphicFrameLocks/>
          </p:cNvGraphicFramePr>
          <p:nvPr>
            <p:extLst>
              <p:ext uri="{D42A27DB-BD31-4B8C-83A1-F6EECF244321}">
                <p14:modId xmlns:p14="http://schemas.microsoft.com/office/powerpoint/2010/main" val="3657894607"/>
              </p:ext>
            </p:extLst>
          </p:nvPr>
        </p:nvGraphicFramePr>
        <p:xfrm>
          <a:off x="4994698" y="1502888"/>
          <a:ext cx="3802371" cy="254527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B46F33E9-49BA-407D-B970-1380450686BC}"/>
              </a:ext>
            </a:extLst>
          </p:cNvPr>
          <p:cNvGraphicFramePr>
            <a:graphicFrameLocks/>
          </p:cNvGraphicFramePr>
          <p:nvPr>
            <p:extLst>
              <p:ext uri="{D42A27DB-BD31-4B8C-83A1-F6EECF244321}">
                <p14:modId xmlns:p14="http://schemas.microsoft.com/office/powerpoint/2010/main" val="1164770847"/>
              </p:ext>
            </p:extLst>
          </p:nvPr>
        </p:nvGraphicFramePr>
        <p:xfrm>
          <a:off x="8423066" y="1368862"/>
          <a:ext cx="3712462" cy="275779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a:extLst>
              <a:ext uri="{FF2B5EF4-FFF2-40B4-BE49-F238E27FC236}">
                <a16:creationId xmlns:a16="http://schemas.microsoft.com/office/drawing/2014/main" id="{68DE171A-0248-40D0-A6F4-C7341548B304}"/>
              </a:ext>
            </a:extLst>
          </p:cNvPr>
          <p:cNvGraphicFramePr>
            <a:graphicFrameLocks/>
          </p:cNvGraphicFramePr>
          <p:nvPr>
            <p:extLst>
              <p:ext uri="{D42A27DB-BD31-4B8C-83A1-F6EECF244321}">
                <p14:modId xmlns:p14="http://schemas.microsoft.com/office/powerpoint/2010/main" val="2628061002"/>
              </p:ext>
            </p:extLst>
          </p:nvPr>
        </p:nvGraphicFramePr>
        <p:xfrm>
          <a:off x="6823301" y="4048164"/>
          <a:ext cx="3857626" cy="261937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476065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1928"/>
            <a:ext cx="10515600" cy="1045386"/>
          </a:xfrm>
        </p:spPr>
        <p:txBody>
          <a:bodyPr>
            <a:normAutofit/>
          </a:bodyPr>
          <a:lstStyle/>
          <a:p>
            <a:r>
              <a:rPr lang="lv-LV" sz="1800" b="1" dirty="0"/>
              <a:t>2. </a:t>
            </a:r>
            <a:r>
              <a:rPr lang="en-US" sz="1800" b="1" dirty="0"/>
              <a:t>How do you rate the quality of the service provided by OCMA?</a:t>
            </a:r>
            <a:br>
              <a:rPr lang="lv-LV" sz="1800" b="1" dirty="0"/>
            </a:br>
            <a:r>
              <a:rPr lang="en-US" sz="1800" b="1" dirty="0"/>
              <a:t>Rating scale from 1 (very poor) to 6 (excellent). 10</a:t>
            </a:r>
            <a:r>
              <a:rPr lang="lv-LV" sz="1800" b="1" dirty="0"/>
              <a:t>37</a:t>
            </a:r>
            <a:r>
              <a:rPr lang="en-US" sz="1800" b="1" dirty="0"/>
              <a:t> responses</a:t>
            </a:r>
            <a:endParaRPr lang="lv-LV" b="1" i="1" dirty="0">
              <a:latin typeface="+mn-lt"/>
              <a:cs typeface="Times New Roman" panose="02020603050405020304" pitchFamily="18" charset="0"/>
            </a:endParaRPr>
          </a:p>
        </p:txBody>
      </p:sp>
      <p:cxnSp>
        <p:nvCxnSpPr>
          <p:cNvPr id="11" name="Straight Connector 10">
            <a:extLst>
              <a:ext uri="{FF2B5EF4-FFF2-40B4-BE49-F238E27FC236}">
                <a16:creationId xmlns:a16="http://schemas.microsoft.com/office/drawing/2014/main" id="{2D304DFB-1D46-4D2F-9F7E-B3E89B407DAD}"/>
              </a:ext>
            </a:extLst>
          </p:cNvPr>
          <p:cNvCxnSpPr>
            <a:cxnSpLocks/>
          </p:cNvCxnSpPr>
          <p:nvPr/>
        </p:nvCxnSpPr>
        <p:spPr>
          <a:xfrm>
            <a:off x="233266" y="1315975"/>
            <a:ext cx="11569958" cy="0"/>
          </a:xfrm>
          <a:prstGeom prst="line">
            <a:avLst/>
          </a:prstGeom>
          <a:ln w="28575">
            <a:solidFill>
              <a:srgbClr val="92D05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6" name="Chart 5">
            <a:extLst>
              <a:ext uri="{FF2B5EF4-FFF2-40B4-BE49-F238E27FC236}">
                <a16:creationId xmlns:a16="http://schemas.microsoft.com/office/drawing/2014/main" id="{5095479A-99A7-4789-A967-55613803183B}"/>
              </a:ext>
            </a:extLst>
          </p:cNvPr>
          <p:cNvGraphicFramePr>
            <a:graphicFrameLocks/>
          </p:cNvGraphicFramePr>
          <p:nvPr>
            <p:extLst>
              <p:ext uri="{D42A27DB-BD31-4B8C-83A1-F6EECF244321}">
                <p14:modId xmlns:p14="http://schemas.microsoft.com/office/powerpoint/2010/main" val="1933503667"/>
              </p:ext>
            </p:extLst>
          </p:nvPr>
        </p:nvGraphicFramePr>
        <p:xfrm>
          <a:off x="143132" y="1545937"/>
          <a:ext cx="5952868" cy="22796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00000000-0008-0000-3900-00000F000000}"/>
              </a:ext>
            </a:extLst>
          </p:cNvPr>
          <p:cNvGraphicFramePr>
            <a:graphicFrameLocks/>
          </p:cNvGraphicFramePr>
          <p:nvPr>
            <p:extLst>
              <p:ext uri="{D42A27DB-BD31-4B8C-83A1-F6EECF244321}">
                <p14:modId xmlns:p14="http://schemas.microsoft.com/office/powerpoint/2010/main" val="785672812"/>
              </p:ext>
            </p:extLst>
          </p:nvPr>
        </p:nvGraphicFramePr>
        <p:xfrm>
          <a:off x="6254588" y="2135352"/>
          <a:ext cx="5548635" cy="38362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00000000-0008-0000-0100-000015000000}"/>
              </a:ext>
            </a:extLst>
          </p:cNvPr>
          <p:cNvGraphicFramePr>
            <a:graphicFrameLocks/>
          </p:cNvGraphicFramePr>
          <p:nvPr>
            <p:extLst>
              <p:ext uri="{D42A27DB-BD31-4B8C-83A1-F6EECF244321}">
                <p14:modId xmlns:p14="http://schemas.microsoft.com/office/powerpoint/2010/main" val="1101385939"/>
              </p:ext>
            </p:extLst>
          </p:nvPr>
        </p:nvGraphicFramePr>
        <p:xfrm>
          <a:off x="233266" y="4460033"/>
          <a:ext cx="5548634" cy="2146039"/>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a:extLst>
              <a:ext uri="{FF2B5EF4-FFF2-40B4-BE49-F238E27FC236}">
                <a16:creationId xmlns:a16="http://schemas.microsoft.com/office/drawing/2014/main" id="{C4F0069F-9FF1-4DE5-A582-6AE5839846C7}"/>
              </a:ext>
            </a:extLst>
          </p:cNvPr>
          <p:cNvSpPr txBox="1"/>
          <p:nvPr/>
        </p:nvSpPr>
        <p:spPr>
          <a:xfrm>
            <a:off x="1716833" y="4053464"/>
            <a:ext cx="2948884" cy="307777"/>
          </a:xfrm>
          <a:prstGeom prst="rect">
            <a:avLst/>
          </a:prstGeom>
          <a:noFill/>
        </p:spPr>
        <p:txBody>
          <a:bodyPr wrap="none" rtlCol="0">
            <a:spAutoFit/>
          </a:bodyPr>
          <a:lstStyle/>
          <a:p>
            <a:r>
              <a:rPr lang="lv-LV" sz="1400" b="1" dirty="0" err="1"/>
              <a:t>Rating</a:t>
            </a:r>
            <a:r>
              <a:rPr lang="lv-LV" sz="1400" b="1" dirty="0"/>
              <a:t> </a:t>
            </a:r>
            <a:r>
              <a:rPr lang="lv-LV" sz="1400" b="1" dirty="0" err="1"/>
              <a:t>of</a:t>
            </a:r>
            <a:r>
              <a:rPr lang="lv-LV" sz="1400" b="1" dirty="0"/>
              <a:t> </a:t>
            </a:r>
            <a:r>
              <a:rPr lang="lv-LV" sz="1400" b="1" dirty="0" err="1"/>
              <a:t>Service</a:t>
            </a:r>
            <a:r>
              <a:rPr lang="lv-LV" sz="1400" b="1" dirty="0"/>
              <a:t> </a:t>
            </a:r>
            <a:r>
              <a:rPr lang="lv-LV" sz="1400" b="1" dirty="0" err="1"/>
              <a:t>Quality</a:t>
            </a:r>
            <a:r>
              <a:rPr lang="lv-LV" sz="1400" b="1" dirty="0"/>
              <a:t> (</a:t>
            </a:r>
            <a:r>
              <a:rPr lang="lv-LV" sz="1400" b="1" dirty="0" err="1"/>
              <a:t>hystogram</a:t>
            </a:r>
            <a:r>
              <a:rPr lang="lv-LV" sz="1400" b="1" dirty="0"/>
              <a:t>)</a:t>
            </a:r>
          </a:p>
        </p:txBody>
      </p:sp>
    </p:spTree>
    <p:extLst>
      <p:ext uri="{BB962C8B-B14F-4D97-AF65-F5344CB8AC3E}">
        <p14:creationId xmlns:p14="http://schemas.microsoft.com/office/powerpoint/2010/main" val="3079452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628" y="237449"/>
            <a:ext cx="10515600" cy="1087366"/>
          </a:xfrm>
        </p:spPr>
        <p:txBody>
          <a:bodyPr>
            <a:normAutofit/>
          </a:bodyPr>
          <a:lstStyle/>
          <a:p>
            <a:r>
              <a:rPr lang="lv-LV" sz="1800" b="1" dirty="0"/>
              <a:t>3. </a:t>
            </a:r>
            <a:r>
              <a:rPr lang="en-US" sz="1800" b="1" dirty="0"/>
              <a:t>Please rank the aspects listed below in order of importance </a:t>
            </a:r>
            <a:br>
              <a:rPr lang="lv-LV" sz="1800" b="1" dirty="0"/>
            </a:br>
            <a:r>
              <a:rPr lang="en-US" sz="1800" b="1" dirty="0"/>
              <a:t>(1 - most important, 7 - least important). 8</a:t>
            </a:r>
            <a:r>
              <a:rPr lang="lv-LV" sz="1800" b="1" dirty="0"/>
              <a:t>55</a:t>
            </a:r>
            <a:r>
              <a:rPr lang="en-US" sz="1800" b="1" dirty="0"/>
              <a:t> responses</a:t>
            </a:r>
            <a:endParaRPr lang="lv-LV" b="1" i="1" dirty="0">
              <a:latin typeface="+mn-lt"/>
              <a:cs typeface="Times New Roman" panose="02020603050405020304" pitchFamily="18" charset="0"/>
            </a:endParaRPr>
          </a:p>
        </p:txBody>
      </p:sp>
      <p:cxnSp>
        <p:nvCxnSpPr>
          <p:cNvPr id="5" name="Straight Connector 4">
            <a:extLst>
              <a:ext uri="{FF2B5EF4-FFF2-40B4-BE49-F238E27FC236}">
                <a16:creationId xmlns:a16="http://schemas.microsoft.com/office/drawing/2014/main" id="{D7FBBFFD-2CAD-4BE3-B6EE-6D9765E160AD}"/>
              </a:ext>
            </a:extLst>
          </p:cNvPr>
          <p:cNvCxnSpPr>
            <a:cxnSpLocks/>
          </p:cNvCxnSpPr>
          <p:nvPr/>
        </p:nvCxnSpPr>
        <p:spPr>
          <a:xfrm>
            <a:off x="233266" y="1586204"/>
            <a:ext cx="11588620" cy="0"/>
          </a:xfrm>
          <a:prstGeom prst="line">
            <a:avLst/>
          </a:prstGeom>
          <a:ln w="28575">
            <a:solidFill>
              <a:srgbClr val="6CCBFA"/>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DF4651C-1A0E-4F3A-92E6-17B7522AF1C1}"/>
              </a:ext>
            </a:extLst>
          </p:cNvPr>
          <p:cNvSpPr txBox="1"/>
          <p:nvPr/>
        </p:nvSpPr>
        <p:spPr>
          <a:xfrm>
            <a:off x="6473947" y="1809094"/>
            <a:ext cx="4750788" cy="307777"/>
          </a:xfrm>
          <a:prstGeom prst="rect">
            <a:avLst/>
          </a:prstGeom>
          <a:noFill/>
        </p:spPr>
        <p:txBody>
          <a:bodyPr wrap="none" rtlCol="0">
            <a:spAutoFit/>
          </a:bodyPr>
          <a:lstStyle/>
          <a:p>
            <a:r>
              <a:rPr lang="en-US" sz="1400" b="1" dirty="0"/>
              <a:t>Importance of aspects in the 202</a:t>
            </a:r>
            <a:r>
              <a:rPr lang="lv-LV" sz="1400" b="1" dirty="0"/>
              <a:t>5</a:t>
            </a:r>
            <a:r>
              <a:rPr lang="en-US" sz="1400" b="1" dirty="0"/>
              <a:t> survey</a:t>
            </a:r>
            <a:r>
              <a:rPr lang="lv-LV" sz="1400" b="1" dirty="0"/>
              <a:t> </a:t>
            </a:r>
            <a:r>
              <a:rPr lang="lv-LV" sz="1400" b="1" dirty="0" err="1"/>
              <a:t>in</a:t>
            </a:r>
            <a:r>
              <a:rPr lang="lv-LV" sz="1400" b="1" dirty="0"/>
              <a:t> </a:t>
            </a:r>
            <a:r>
              <a:rPr lang="lv-LV" sz="1400" b="1" dirty="0" err="1"/>
              <a:t>descending</a:t>
            </a:r>
            <a:r>
              <a:rPr lang="lv-LV" sz="1400" b="1" dirty="0"/>
              <a:t> </a:t>
            </a:r>
            <a:r>
              <a:rPr lang="lv-LV" sz="1400" b="1" dirty="0" err="1"/>
              <a:t>order</a:t>
            </a:r>
            <a:endParaRPr lang="lv-LV" sz="1400" b="1" dirty="0"/>
          </a:p>
        </p:txBody>
      </p:sp>
      <p:sp>
        <p:nvSpPr>
          <p:cNvPr id="12" name="TextBox 11">
            <a:extLst>
              <a:ext uri="{FF2B5EF4-FFF2-40B4-BE49-F238E27FC236}">
                <a16:creationId xmlns:a16="http://schemas.microsoft.com/office/drawing/2014/main" id="{95D0C66D-5F8E-44EE-BEEE-138DE9BD3E82}"/>
              </a:ext>
            </a:extLst>
          </p:cNvPr>
          <p:cNvSpPr txBox="1"/>
          <p:nvPr/>
        </p:nvSpPr>
        <p:spPr>
          <a:xfrm>
            <a:off x="233266" y="2398378"/>
            <a:ext cx="6118896" cy="2308324"/>
          </a:xfrm>
          <a:prstGeom prst="rect">
            <a:avLst/>
          </a:prstGeom>
          <a:noFill/>
        </p:spPr>
        <p:txBody>
          <a:bodyPr wrap="square">
            <a:spAutoFit/>
          </a:bodyPr>
          <a:lstStyle/>
          <a:p>
            <a:r>
              <a:rPr lang="en-US" sz="1600" dirty="0"/>
              <a:t>3.1.</a:t>
            </a:r>
            <a:r>
              <a:rPr lang="lv-LV" sz="1600" dirty="0"/>
              <a:t> </a:t>
            </a:r>
            <a:r>
              <a:rPr lang="en-US" sz="1600" dirty="0"/>
              <a:t>Number of OCMA territorial divisions (customer service centers)</a:t>
            </a:r>
          </a:p>
          <a:p>
            <a:r>
              <a:rPr lang="en-US" sz="1600" dirty="0"/>
              <a:t>3.2.</a:t>
            </a:r>
            <a:r>
              <a:rPr lang="lv-LV" sz="1600" dirty="0"/>
              <a:t> </a:t>
            </a:r>
            <a:r>
              <a:rPr lang="en-US" sz="1600" dirty="0"/>
              <a:t>Premises and equipment	</a:t>
            </a:r>
          </a:p>
          <a:p>
            <a:r>
              <a:rPr lang="en-US" sz="1600" dirty="0"/>
              <a:t>3.3.</a:t>
            </a:r>
            <a:r>
              <a:rPr lang="lv-LV" sz="1600" dirty="0"/>
              <a:t> </a:t>
            </a:r>
            <a:r>
              <a:rPr lang="en-US" sz="1600" dirty="0"/>
              <a:t>Accessibility of premises for persons with disabilities	</a:t>
            </a:r>
          </a:p>
          <a:p>
            <a:r>
              <a:rPr lang="en-US" sz="1600" dirty="0"/>
              <a:t>3.4.</a:t>
            </a:r>
            <a:r>
              <a:rPr lang="lv-LV" sz="1600" dirty="0"/>
              <a:t> </a:t>
            </a:r>
            <a:r>
              <a:rPr lang="en-US" sz="1600" dirty="0"/>
              <a:t>Possibility to make an appointment for a certain time to receive the service	</a:t>
            </a:r>
          </a:p>
          <a:p>
            <a:r>
              <a:rPr lang="en-US" sz="1600" dirty="0"/>
              <a:t>3.5.</a:t>
            </a:r>
            <a:r>
              <a:rPr lang="lv-LV" sz="1600" dirty="0"/>
              <a:t> </a:t>
            </a:r>
            <a:r>
              <a:rPr lang="en-US" sz="1600" dirty="0"/>
              <a:t>Working hours	</a:t>
            </a:r>
          </a:p>
          <a:p>
            <a:r>
              <a:rPr lang="en-US" sz="1600" dirty="0"/>
              <a:t>3.6.</a:t>
            </a:r>
            <a:r>
              <a:rPr lang="lv-LV" sz="1600" dirty="0"/>
              <a:t> </a:t>
            </a:r>
            <a:r>
              <a:rPr lang="en-US" sz="1600" dirty="0"/>
              <a:t>Price of the service	</a:t>
            </a:r>
          </a:p>
          <a:p>
            <a:r>
              <a:rPr lang="en-US" sz="1600" dirty="0"/>
              <a:t>3.7.</a:t>
            </a:r>
            <a:r>
              <a:rPr lang="lv-LV" sz="1600" dirty="0"/>
              <a:t> </a:t>
            </a:r>
            <a:r>
              <a:rPr lang="en-US" sz="1600" dirty="0"/>
              <a:t>Term for receiving the service (time from application for the service to </a:t>
            </a:r>
            <a:r>
              <a:rPr lang="lv-LV" sz="1600" dirty="0" err="1"/>
              <a:t>get</a:t>
            </a:r>
            <a:r>
              <a:rPr lang="lv-LV" sz="1600" dirty="0"/>
              <a:t> </a:t>
            </a:r>
            <a:r>
              <a:rPr lang="en-US" sz="1600" dirty="0"/>
              <a:t>the result)	</a:t>
            </a:r>
          </a:p>
        </p:txBody>
      </p:sp>
      <p:sp>
        <p:nvSpPr>
          <p:cNvPr id="14" name="TextBox 13">
            <a:extLst>
              <a:ext uri="{FF2B5EF4-FFF2-40B4-BE49-F238E27FC236}">
                <a16:creationId xmlns:a16="http://schemas.microsoft.com/office/drawing/2014/main" id="{277A8A3E-76AC-401F-AFF3-AD4430DD6FFA}"/>
              </a:ext>
            </a:extLst>
          </p:cNvPr>
          <p:cNvSpPr txBox="1"/>
          <p:nvPr/>
        </p:nvSpPr>
        <p:spPr>
          <a:xfrm>
            <a:off x="6552589" y="2398378"/>
            <a:ext cx="5406145" cy="2554545"/>
          </a:xfrm>
          <a:prstGeom prst="rect">
            <a:avLst/>
          </a:prstGeom>
          <a:noFill/>
          <a:ln w="38100">
            <a:solidFill>
              <a:schemeClr val="accent1">
                <a:lumMod val="60000"/>
                <a:lumOff val="40000"/>
              </a:schemeClr>
            </a:solidFill>
          </a:ln>
        </p:spPr>
        <p:txBody>
          <a:bodyPr wrap="square">
            <a:spAutoFit/>
          </a:bodyPr>
          <a:lstStyle/>
          <a:p>
            <a:r>
              <a:rPr lang="en-US" sz="1600" dirty="0"/>
              <a:t>3.5.</a:t>
            </a:r>
            <a:r>
              <a:rPr lang="lv-LV" sz="1600" dirty="0"/>
              <a:t> </a:t>
            </a:r>
            <a:r>
              <a:rPr lang="en-US" sz="1600" dirty="0"/>
              <a:t>Working hours</a:t>
            </a:r>
            <a:endParaRPr lang="lv-LV" sz="1600" dirty="0"/>
          </a:p>
          <a:p>
            <a:r>
              <a:rPr lang="en-US" sz="1600" dirty="0"/>
              <a:t>3.6.</a:t>
            </a:r>
            <a:r>
              <a:rPr lang="lv-LV" sz="1600" dirty="0"/>
              <a:t> </a:t>
            </a:r>
            <a:r>
              <a:rPr lang="en-US" sz="1600" dirty="0"/>
              <a:t>Price of the service</a:t>
            </a:r>
            <a:endParaRPr lang="lv-LV" sz="1600" dirty="0"/>
          </a:p>
          <a:p>
            <a:r>
              <a:rPr lang="en-US" sz="1600" dirty="0"/>
              <a:t>3.4.</a:t>
            </a:r>
            <a:r>
              <a:rPr lang="lv-LV" sz="1600" dirty="0"/>
              <a:t> </a:t>
            </a:r>
            <a:r>
              <a:rPr lang="en-US" sz="1600" dirty="0"/>
              <a:t>Possibility to make an appointment for a certain time to receive the service</a:t>
            </a:r>
            <a:endParaRPr lang="lv-LV" sz="1600" dirty="0"/>
          </a:p>
          <a:p>
            <a:r>
              <a:rPr lang="en-US" sz="1600" dirty="0"/>
              <a:t>3.7.</a:t>
            </a:r>
            <a:r>
              <a:rPr lang="lv-LV" sz="1600" dirty="0"/>
              <a:t> </a:t>
            </a:r>
            <a:r>
              <a:rPr lang="en-US" sz="1600" dirty="0"/>
              <a:t>Term for receiving the service (time from application for the service to </a:t>
            </a:r>
            <a:r>
              <a:rPr lang="lv-LV" sz="1600" dirty="0" err="1"/>
              <a:t>get</a:t>
            </a:r>
            <a:r>
              <a:rPr lang="lv-LV" sz="1600" dirty="0"/>
              <a:t> </a:t>
            </a:r>
            <a:r>
              <a:rPr lang="en-US" sz="1600" dirty="0"/>
              <a:t>the result)	</a:t>
            </a:r>
          </a:p>
          <a:p>
            <a:r>
              <a:rPr lang="en-US" sz="1600" dirty="0"/>
              <a:t>3.1.</a:t>
            </a:r>
            <a:r>
              <a:rPr lang="lv-LV" sz="1600" dirty="0"/>
              <a:t> </a:t>
            </a:r>
            <a:r>
              <a:rPr lang="en-US" sz="1600" dirty="0"/>
              <a:t>Number of OCMA territorial divisions (customer service centers)	</a:t>
            </a:r>
          </a:p>
          <a:p>
            <a:r>
              <a:rPr lang="en-US" sz="1600" dirty="0"/>
              <a:t>3.3.</a:t>
            </a:r>
            <a:r>
              <a:rPr lang="lv-LV" sz="1600" dirty="0"/>
              <a:t> </a:t>
            </a:r>
            <a:r>
              <a:rPr lang="en-US" sz="1600" dirty="0"/>
              <a:t>Accessibility of premises for persons with disabilities</a:t>
            </a:r>
            <a:endParaRPr lang="lv-LV" sz="1600" dirty="0"/>
          </a:p>
          <a:p>
            <a:r>
              <a:rPr lang="en-US" sz="1600" dirty="0"/>
              <a:t>3.2.</a:t>
            </a:r>
            <a:r>
              <a:rPr lang="lv-LV" sz="1600" dirty="0"/>
              <a:t> </a:t>
            </a:r>
            <a:r>
              <a:rPr lang="en-US" sz="1600" dirty="0"/>
              <a:t>Premises and equipment	</a:t>
            </a:r>
          </a:p>
        </p:txBody>
      </p:sp>
      <p:sp>
        <p:nvSpPr>
          <p:cNvPr id="15" name="TextBox 14">
            <a:extLst>
              <a:ext uri="{FF2B5EF4-FFF2-40B4-BE49-F238E27FC236}">
                <a16:creationId xmlns:a16="http://schemas.microsoft.com/office/drawing/2014/main" id="{5C1DAF50-96CD-41A7-9970-34BBDF891593}"/>
              </a:ext>
            </a:extLst>
          </p:cNvPr>
          <p:cNvSpPr txBox="1"/>
          <p:nvPr/>
        </p:nvSpPr>
        <p:spPr>
          <a:xfrm>
            <a:off x="778213" y="5826868"/>
            <a:ext cx="6892464" cy="369332"/>
          </a:xfrm>
          <a:prstGeom prst="rect">
            <a:avLst/>
          </a:prstGeom>
          <a:noFill/>
        </p:spPr>
        <p:txBody>
          <a:bodyPr wrap="none" rtlCol="0">
            <a:spAutoFit/>
          </a:bodyPr>
          <a:lstStyle/>
          <a:p>
            <a:r>
              <a:rPr lang="en-US" dirty="0"/>
              <a:t>The </a:t>
            </a:r>
            <a:r>
              <a:rPr lang="lv-LV" dirty="0" err="1"/>
              <a:t>gap</a:t>
            </a:r>
            <a:r>
              <a:rPr lang="en-US" dirty="0"/>
              <a:t> between client expectations and </a:t>
            </a:r>
            <a:r>
              <a:rPr lang="lv-LV" dirty="0" err="1"/>
              <a:t>perceptions</a:t>
            </a:r>
            <a:r>
              <a:rPr lang="lv-LV" dirty="0"/>
              <a:t> </a:t>
            </a:r>
            <a:r>
              <a:rPr lang="en-US" dirty="0"/>
              <a:t>is being analyzed.</a:t>
            </a:r>
            <a:endParaRPr lang="lv-LV" dirty="0"/>
          </a:p>
        </p:txBody>
      </p:sp>
      <p:sp>
        <p:nvSpPr>
          <p:cNvPr id="17" name="TextBox 16">
            <a:extLst>
              <a:ext uri="{FF2B5EF4-FFF2-40B4-BE49-F238E27FC236}">
                <a16:creationId xmlns:a16="http://schemas.microsoft.com/office/drawing/2014/main" id="{FE522AE5-6BA6-44CF-8F23-62E6764949A1}"/>
              </a:ext>
            </a:extLst>
          </p:cNvPr>
          <p:cNvSpPr txBox="1"/>
          <p:nvPr/>
        </p:nvSpPr>
        <p:spPr>
          <a:xfrm>
            <a:off x="1099226" y="1926077"/>
            <a:ext cx="1494255" cy="338554"/>
          </a:xfrm>
          <a:prstGeom prst="rect">
            <a:avLst/>
          </a:prstGeom>
          <a:noFill/>
        </p:spPr>
        <p:txBody>
          <a:bodyPr wrap="none" rtlCol="0">
            <a:spAutoFit/>
          </a:bodyPr>
          <a:lstStyle/>
          <a:p>
            <a:r>
              <a:rPr lang="lv-LV" sz="1600" b="1" dirty="0" err="1"/>
              <a:t>Aspects</a:t>
            </a:r>
            <a:r>
              <a:rPr lang="lv-LV" sz="1600" b="1" dirty="0"/>
              <a:t> to </a:t>
            </a:r>
            <a:r>
              <a:rPr lang="lv-LV" sz="1600" b="1" dirty="0" err="1"/>
              <a:t>rank</a:t>
            </a:r>
            <a:endParaRPr lang="lv-LV" sz="1600" b="1" dirty="0"/>
          </a:p>
        </p:txBody>
      </p:sp>
    </p:spTree>
    <p:extLst>
      <p:ext uri="{BB962C8B-B14F-4D97-AF65-F5344CB8AC3E}">
        <p14:creationId xmlns:p14="http://schemas.microsoft.com/office/powerpoint/2010/main" val="2453143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7611" y="365126"/>
            <a:ext cx="11338249" cy="1165094"/>
          </a:xfrm>
        </p:spPr>
        <p:txBody>
          <a:bodyPr>
            <a:normAutofit/>
          </a:bodyPr>
          <a:lstStyle/>
          <a:p>
            <a:r>
              <a:rPr lang="lv-LV" sz="1800" b="1" dirty="0"/>
              <a:t>4. </a:t>
            </a:r>
            <a:r>
              <a:rPr lang="lv-LV" sz="1800" b="1" dirty="0" err="1">
                <a:effectLst/>
                <a:latin typeface="Calibri" panose="020F0502020204030204" pitchFamily="34" charset="0"/>
                <a:ea typeface="Times New Roman" panose="02020603050405020304" pitchFamily="18" charset="0"/>
              </a:rPr>
              <a:t>Please</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evaluate</a:t>
            </a:r>
            <a:r>
              <a:rPr lang="lv-LV" sz="1800" b="1" dirty="0">
                <a:effectLst/>
                <a:latin typeface="Calibri" panose="020F0502020204030204" pitchFamily="34" charset="0"/>
                <a:ea typeface="Times New Roman" panose="02020603050405020304" pitchFamily="18" charset="0"/>
              </a:rPr>
              <a:t> to </a:t>
            </a:r>
            <a:r>
              <a:rPr lang="lv-LV" sz="1800" b="1" dirty="0" err="1">
                <a:effectLst/>
                <a:latin typeface="Calibri" panose="020F0502020204030204" pitchFamily="34" charset="0"/>
                <a:ea typeface="Times New Roman" panose="02020603050405020304" pitchFamily="18" charset="0"/>
              </a:rPr>
              <a:t>what</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extent</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were</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you</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satisfied</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with</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these</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aspects</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of</a:t>
            </a:r>
            <a:r>
              <a:rPr lang="lv-LV" sz="1800" b="1" dirty="0">
                <a:effectLst/>
                <a:latin typeface="Calibri" panose="020F0502020204030204" pitchFamily="34" charset="0"/>
                <a:ea typeface="Times New Roman" panose="02020603050405020304" pitchFamily="18" charset="0"/>
              </a:rPr>
              <a:t> OCMA, </a:t>
            </a:r>
            <a:br>
              <a:rPr lang="lv-LV" sz="1800" b="1" dirty="0">
                <a:effectLst/>
                <a:latin typeface="Calibri" panose="020F0502020204030204" pitchFamily="34" charset="0"/>
                <a:ea typeface="Times New Roman" panose="02020603050405020304" pitchFamily="18" charset="0"/>
              </a:rPr>
            </a:br>
            <a:r>
              <a:rPr lang="lv-LV" sz="1800" b="1" i="1" dirty="0" err="1">
                <a:effectLst/>
                <a:latin typeface="Calibri" panose="020F0502020204030204" pitchFamily="34" charset="0"/>
                <a:ea typeface="Times New Roman" panose="02020603050405020304" pitchFamily="18" charset="0"/>
              </a:rPr>
              <a:t>where</a:t>
            </a:r>
            <a:r>
              <a:rPr lang="lv-LV" sz="1800" b="1" i="1" dirty="0">
                <a:effectLst/>
                <a:latin typeface="Calibri" panose="020F0502020204030204" pitchFamily="34" charset="0"/>
                <a:ea typeface="Times New Roman" panose="02020603050405020304" pitchFamily="18" charset="0"/>
              </a:rPr>
              <a:t> 1- </a:t>
            </a:r>
            <a:r>
              <a:rPr lang="lv-LV" sz="1800" b="1" i="1" dirty="0" err="1">
                <a:effectLst/>
                <a:latin typeface="Calibri" panose="020F0502020204030204" pitchFamily="34" charset="0"/>
                <a:ea typeface="Times New Roman" panose="02020603050405020304" pitchFamily="18" charset="0"/>
              </a:rPr>
              <a:t>completely</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dissatisfied</a:t>
            </a:r>
            <a:r>
              <a:rPr lang="lv-LV" sz="1800" b="1" i="1" dirty="0">
                <a:effectLst/>
                <a:latin typeface="Calibri" panose="020F0502020204030204" pitchFamily="34" charset="0"/>
                <a:ea typeface="Times New Roman" panose="02020603050405020304" pitchFamily="18" charset="0"/>
              </a:rPr>
              <a:t>, 6- </a:t>
            </a:r>
            <a:r>
              <a:rPr lang="lv-LV" sz="1800" b="1" i="1" dirty="0" err="1">
                <a:effectLst/>
                <a:latin typeface="Calibri" panose="020F0502020204030204" pitchFamily="34" charset="0"/>
                <a:ea typeface="Times New Roman" panose="02020603050405020304" pitchFamily="18" charset="0"/>
              </a:rPr>
              <a:t>completely</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satisfied</a:t>
            </a:r>
            <a:r>
              <a:rPr lang="lv-LV" sz="1800" b="1" i="1" dirty="0">
                <a:effectLst/>
                <a:latin typeface="Calibri" panose="020F0502020204030204" pitchFamily="34" charset="0"/>
                <a:ea typeface="Times New Roman" panose="02020603050405020304" pitchFamily="18" charset="0"/>
              </a:rPr>
              <a:t> </a:t>
            </a:r>
            <a:endParaRPr lang="lv-LV" b="1" dirty="0">
              <a:latin typeface="+mn-lt"/>
              <a:cs typeface="Times New Roman" panose="02020603050405020304" pitchFamily="18" charset="0"/>
            </a:endParaRPr>
          </a:p>
        </p:txBody>
      </p:sp>
      <p:sp>
        <p:nvSpPr>
          <p:cNvPr id="3" name="TextBox 2">
            <a:extLst>
              <a:ext uri="{FF2B5EF4-FFF2-40B4-BE49-F238E27FC236}">
                <a16:creationId xmlns:a16="http://schemas.microsoft.com/office/drawing/2014/main" id="{80242829-F07E-4250-A55C-8966CDC1DE6B}"/>
              </a:ext>
            </a:extLst>
          </p:cNvPr>
          <p:cNvSpPr txBox="1"/>
          <p:nvPr/>
        </p:nvSpPr>
        <p:spPr>
          <a:xfrm>
            <a:off x="7520473" y="1778646"/>
            <a:ext cx="3498907" cy="307777"/>
          </a:xfrm>
          <a:prstGeom prst="rect">
            <a:avLst/>
          </a:prstGeom>
          <a:noFill/>
        </p:spPr>
        <p:txBody>
          <a:bodyPr wrap="none" rtlCol="0">
            <a:spAutoFit/>
          </a:bodyPr>
          <a:lstStyle/>
          <a:p>
            <a:r>
              <a:rPr lang="en-US" sz="1400" b="1" dirty="0"/>
              <a:t>Average of</a:t>
            </a:r>
            <a:r>
              <a:rPr lang="lv-LV" sz="1400" b="1" dirty="0"/>
              <a:t> </a:t>
            </a:r>
            <a:r>
              <a:rPr lang="lv-LV" sz="1400" b="1" dirty="0" err="1"/>
              <a:t>Service-Related</a:t>
            </a:r>
            <a:r>
              <a:rPr lang="en-US" sz="1400" b="1" dirty="0"/>
              <a:t> aspects (out of 6)</a:t>
            </a:r>
            <a:endParaRPr lang="lv-LV" sz="1400" b="1" dirty="0"/>
          </a:p>
        </p:txBody>
      </p:sp>
      <p:cxnSp>
        <p:nvCxnSpPr>
          <p:cNvPr id="11" name="Straight Connector 10">
            <a:extLst>
              <a:ext uri="{FF2B5EF4-FFF2-40B4-BE49-F238E27FC236}">
                <a16:creationId xmlns:a16="http://schemas.microsoft.com/office/drawing/2014/main" id="{8484A659-0484-46EE-B7A9-67B790074AB2}"/>
              </a:ext>
            </a:extLst>
          </p:cNvPr>
          <p:cNvCxnSpPr>
            <a:cxnSpLocks/>
          </p:cNvCxnSpPr>
          <p:nvPr/>
        </p:nvCxnSpPr>
        <p:spPr>
          <a:xfrm>
            <a:off x="223936" y="1455576"/>
            <a:ext cx="11681924" cy="0"/>
          </a:xfrm>
          <a:prstGeom prst="line">
            <a:avLst/>
          </a:prstGeom>
          <a:ln w="28575">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F1C20606-EC15-421A-B3AA-9A7992F20A14}"/>
              </a:ext>
            </a:extLst>
          </p:cNvPr>
          <p:cNvSpPr txBox="1"/>
          <p:nvPr/>
        </p:nvSpPr>
        <p:spPr>
          <a:xfrm>
            <a:off x="4802159" y="4357180"/>
            <a:ext cx="301686" cy="369332"/>
          </a:xfrm>
          <a:prstGeom prst="rect">
            <a:avLst/>
          </a:prstGeom>
          <a:noFill/>
          <a:ln>
            <a:solidFill>
              <a:schemeClr val="accent1">
                <a:lumMod val="60000"/>
                <a:lumOff val="40000"/>
              </a:schemeClr>
            </a:solidFill>
          </a:ln>
        </p:spPr>
        <p:txBody>
          <a:bodyPr wrap="none" rtlCol="0">
            <a:spAutoFit/>
          </a:bodyPr>
          <a:lstStyle/>
          <a:p>
            <a:r>
              <a:rPr lang="lv-LV" b="1" dirty="0">
                <a:solidFill>
                  <a:schemeClr val="accent1">
                    <a:lumMod val="75000"/>
                  </a:schemeClr>
                </a:solidFill>
              </a:rPr>
              <a:t>1</a:t>
            </a:r>
          </a:p>
        </p:txBody>
      </p:sp>
      <p:sp>
        <p:nvSpPr>
          <p:cNvPr id="18" name="TextBox 17">
            <a:extLst>
              <a:ext uri="{FF2B5EF4-FFF2-40B4-BE49-F238E27FC236}">
                <a16:creationId xmlns:a16="http://schemas.microsoft.com/office/drawing/2014/main" id="{CE7AF4F1-8CBF-436D-89BD-4F9365B57C46}"/>
              </a:ext>
            </a:extLst>
          </p:cNvPr>
          <p:cNvSpPr txBox="1"/>
          <p:nvPr/>
        </p:nvSpPr>
        <p:spPr>
          <a:xfrm>
            <a:off x="4802159" y="4879802"/>
            <a:ext cx="301686" cy="369332"/>
          </a:xfrm>
          <a:prstGeom prst="rect">
            <a:avLst/>
          </a:prstGeom>
          <a:noFill/>
          <a:ln>
            <a:solidFill>
              <a:schemeClr val="accent1">
                <a:lumMod val="60000"/>
                <a:lumOff val="40000"/>
              </a:schemeClr>
            </a:solidFill>
          </a:ln>
        </p:spPr>
        <p:txBody>
          <a:bodyPr wrap="none" rtlCol="0">
            <a:spAutoFit/>
          </a:bodyPr>
          <a:lstStyle/>
          <a:p>
            <a:r>
              <a:rPr lang="lv-LV" b="1" dirty="0">
                <a:solidFill>
                  <a:schemeClr val="accent1">
                    <a:lumMod val="75000"/>
                  </a:schemeClr>
                </a:solidFill>
              </a:rPr>
              <a:t>2</a:t>
            </a:r>
          </a:p>
        </p:txBody>
      </p:sp>
      <p:sp>
        <p:nvSpPr>
          <p:cNvPr id="19" name="TextBox 18">
            <a:extLst>
              <a:ext uri="{FF2B5EF4-FFF2-40B4-BE49-F238E27FC236}">
                <a16:creationId xmlns:a16="http://schemas.microsoft.com/office/drawing/2014/main" id="{9CA863D6-064D-4AB0-B936-692980FCF0D8}"/>
              </a:ext>
            </a:extLst>
          </p:cNvPr>
          <p:cNvSpPr txBox="1"/>
          <p:nvPr/>
        </p:nvSpPr>
        <p:spPr>
          <a:xfrm>
            <a:off x="4802159" y="3820764"/>
            <a:ext cx="301686" cy="369332"/>
          </a:xfrm>
          <a:prstGeom prst="rect">
            <a:avLst/>
          </a:prstGeom>
          <a:noFill/>
          <a:ln>
            <a:solidFill>
              <a:schemeClr val="accent1">
                <a:lumMod val="60000"/>
                <a:lumOff val="40000"/>
              </a:schemeClr>
            </a:solidFill>
          </a:ln>
        </p:spPr>
        <p:txBody>
          <a:bodyPr wrap="none" rtlCol="0">
            <a:spAutoFit/>
          </a:bodyPr>
          <a:lstStyle/>
          <a:p>
            <a:r>
              <a:rPr lang="lv-LV" b="1" dirty="0">
                <a:solidFill>
                  <a:schemeClr val="accent1">
                    <a:lumMod val="75000"/>
                  </a:schemeClr>
                </a:solidFill>
              </a:rPr>
              <a:t>3</a:t>
            </a:r>
          </a:p>
        </p:txBody>
      </p:sp>
      <p:sp>
        <p:nvSpPr>
          <p:cNvPr id="20" name="TextBox 19">
            <a:extLst>
              <a:ext uri="{FF2B5EF4-FFF2-40B4-BE49-F238E27FC236}">
                <a16:creationId xmlns:a16="http://schemas.microsoft.com/office/drawing/2014/main" id="{EAAE1E3E-3528-45DA-BB63-3B2B8C6AEC88}"/>
              </a:ext>
            </a:extLst>
          </p:cNvPr>
          <p:cNvSpPr txBox="1"/>
          <p:nvPr/>
        </p:nvSpPr>
        <p:spPr>
          <a:xfrm>
            <a:off x="4802159" y="5402424"/>
            <a:ext cx="301686" cy="369332"/>
          </a:xfrm>
          <a:prstGeom prst="rect">
            <a:avLst/>
          </a:prstGeom>
          <a:noFill/>
          <a:ln>
            <a:solidFill>
              <a:schemeClr val="accent1">
                <a:lumMod val="60000"/>
                <a:lumOff val="40000"/>
              </a:schemeClr>
            </a:solidFill>
          </a:ln>
        </p:spPr>
        <p:txBody>
          <a:bodyPr wrap="none" rtlCol="0">
            <a:spAutoFit/>
          </a:bodyPr>
          <a:lstStyle/>
          <a:p>
            <a:r>
              <a:rPr lang="lv-LV" b="1" dirty="0">
                <a:solidFill>
                  <a:schemeClr val="accent1">
                    <a:lumMod val="75000"/>
                  </a:schemeClr>
                </a:solidFill>
              </a:rPr>
              <a:t>4</a:t>
            </a:r>
          </a:p>
        </p:txBody>
      </p:sp>
      <p:sp>
        <p:nvSpPr>
          <p:cNvPr id="21" name="TextBox 20">
            <a:extLst>
              <a:ext uri="{FF2B5EF4-FFF2-40B4-BE49-F238E27FC236}">
                <a16:creationId xmlns:a16="http://schemas.microsoft.com/office/drawing/2014/main" id="{EF80356F-9181-4031-BF59-06BBD746CB96}"/>
              </a:ext>
            </a:extLst>
          </p:cNvPr>
          <p:cNvSpPr txBox="1"/>
          <p:nvPr/>
        </p:nvSpPr>
        <p:spPr>
          <a:xfrm>
            <a:off x="4802159" y="2292971"/>
            <a:ext cx="301686" cy="369332"/>
          </a:xfrm>
          <a:prstGeom prst="rect">
            <a:avLst/>
          </a:prstGeom>
          <a:noFill/>
          <a:ln>
            <a:solidFill>
              <a:schemeClr val="accent1">
                <a:lumMod val="60000"/>
                <a:lumOff val="40000"/>
              </a:schemeClr>
            </a:solidFill>
          </a:ln>
        </p:spPr>
        <p:txBody>
          <a:bodyPr wrap="none" rtlCol="0">
            <a:spAutoFit/>
          </a:bodyPr>
          <a:lstStyle/>
          <a:p>
            <a:r>
              <a:rPr lang="lv-LV" b="1" dirty="0">
                <a:solidFill>
                  <a:schemeClr val="accent1">
                    <a:lumMod val="75000"/>
                  </a:schemeClr>
                </a:solidFill>
              </a:rPr>
              <a:t>5</a:t>
            </a:r>
          </a:p>
        </p:txBody>
      </p:sp>
      <p:sp>
        <p:nvSpPr>
          <p:cNvPr id="22" name="TextBox 21">
            <a:extLst>
              <a:ext uri="{FF2B5EF4-FFF2-40B4-BE49-F238E27FC236}">
                <a16:creationId xmlns:a16="http://schemas.microsoft.com/office/drawing/2014/main" id="{35B7319A-5BE5-4C0A-89BD-3A9725855B85}"/>
              </a:ext>
            </a:extLst>
          </p:cNvPr>
          <p:cNvSpPr txBox="1"/>
          <p:nvPr/>
        </p:nvSpPr>
        <p:spPr>
          <a:xfrm>
            <a:off x="4802159" y="3331067"/>
            <a:ext cx="301686" cy="369332"/>
          </a:xfrm>
          <a:prstGeom prst="rect">
            <a:avLst/>
          </a:prstGeom>
          <a:noFill/>
          <a:ln>
            <a:solidFill>
              <a:schemeClr val="accent1">
                <a:lumMod val="60000"/>
                <a:lumOff val="40000"/>
              </a:schemeClr>
            </a:solidFill>
          </a:ln>
        </p:spPr>
        <p:txBody>
          <a:bodyPr wrap="none" rtlCol="0">
            <a:spAutoFit/>
          </a:bodyPr>
          <a:lstStyle/>
          <a:p>
            <a:r>
              <a:rPr lang="lv-LV" b="1" dirty="0">
                <a:solidFill>
                  <a:schemeClr val="accent1">
                    <a:lumMod val="75000"/>
                  </a:schemeClr>
                </a:solidFill>
              </a:rPr>
              <a:t>6</a:t>
            </a:r>
          </a:p>
        </p:txBody>
      </p:sp>
      <p:sp>
        <p:nvSpPr>
          <p:cNvPr id="23" name="TextBox 22">
            <a:extLst>
              <a:ext uri="{FF2B5EF4-FFF2-40B4-BE49-F238E27FC236}">
                <a16:creationId xmlns:a16="http://schemas.microsoft.com/office/drawing/2014/main" id="{A554B18F-E4BA-4825-9AF8-BA4770DACC36}"/>
              </a:ext>
            </a:extLst>
          </p:cNvPr>
          <p:cNvSpPr txBox="1"/>
          <p:nvPr/>
        </p:nvSpPr>
        <p:spPr>
          <a:xfrm>
            <a:off x="4802159" y="2841370"/>
            <a:ext cx="301686" cy="369332"/>
          </a:xfrm>
          <a:prstGeom prst="rect">
            <a:avLst/>
          </a:prstGeom>
          <a:noFill/>
          <a:ln>
            <a:solidFill>
              <a:schemeClr val="accent1">
                <a:lumMod val="60000"/>
                <a:lumOff val="40000"/>
              </a:schemeClr>
            </a:solidFill>
          </a:ln>
        </p:spPr>
        <p:txBody>
          <a:bodyPr wrap="none" rtlCol="0">
            <a:spAutoFit/>
          </a:bodyPr>
          <a:lstStyle/>
          <a:p>
            <a:r>
              <a:rPr lang="lv-LV" b="1" dirty="0">
                <a:solidFill>
                  <a:schemeClr val="accent1">
                    <a:lumMod val="75000"/>
                  </a:schemeClr>
                </a:solidFill>
              </a:rPr>
              <a:t>7</a:t>
            </a:r>
          </a:p>
        </p:txBody>
      </p:sp>
      <p:sp>
        <p:nvSpPr>
          <p:cNvPr id="24" name="TextBox 23">
            <a:extLst>
              <a:ext uri="{FF2B5EF4-FFF2-40B4-BE49-F238E27FC236}">
                <a16:creationId xmlns:a16="http://schemas.microsoft.com/office/drawing/2014/main" id="{B8F4BD91-9B9A-41BF-B3C9-8252D4F81A06}"/>
              </a:ext>
            </a:extLst>
          </p:cNvPr>
          <p:cNvSpPr txBox="1"/>
          <p:nvPr/>
        </p:nvSpPr>
        <p:spPr>
          <a:xfrm>
            <a:off x="4367938" y="1739273"/>
            <a:ext cx="1170129" cy="584775"/>
          </a:xfrm>
          <a:prstGeom prst="rect">
            <a:avLst/>
          </a:prstGeom>
          <a:noFill/>
        </p:spPr>
        <p:txBody>
          <a:bodyPr wrap="none" rtlCol="0">
            <a:spAutoFit/>
          </a:bodyPr>
          <a:lstStyle/>
          <a:p>
            <a:r>
              <a:rPr lang="en-US" sz="1600" b="1" dirty="0">
                <a:solidFill>
                  <a:schemeClr val="accent1">
                    <a:lumMod val="75000"/>
                  </a:schemeClr>
                </a:solidFill>
              </a:rPr>
              <a:t>Importance</a:t>
            </a:r>
            <a:endParaRPr lang="lv-LV" sz="1600" b="1" dirty="0">
              <a:solidFill>
                <a:schemeClr val="accent1">
                  <a:lumMod val="75000"/>
                </a:schemeClr>
              </a:solidFill>
            </a:endParaRPr>
          </a:p>
          <a:p>
            <a:r>
              <a:rPr lang="en-US" sz="1600" b="1" dirty="0">
                <a:solidFill>
                  <a:schemeClr val="accent1">
                    <a:lumMod val="75000"/>
                  </a:schemeClr>
                </a:solidFill>
              </a:rPr>
              <a:t>of aspect</a:t>
            </a:r>
            <a:r>
              <a:rPr lang="lv-LV" sz="1600" b="1" dirty="0">
                <a:solidFill>
                  <a:schemeClr val="accent1">
                    <a:lumMod val="75000"/>
                  </a:schemeClr>
                </a:solidFill>
              </a:rPr>
              <a:t>s</a:t>
            </a:r>
          </a:p>
        </p:txBody>
      </p:sp>
      <p:graphicFrame>
        <p:nvGraphicFramePr>
          <p:cNvPr id="25" name="Chart 24">
            <a:extLst>
              <a:ext uri="{FF2B5EF4-FFF2-40B4-BE49-F238E27FC236}">
                <a16:creationId xmlns:a16="http://schemas.microsoft.com/office/drawing/2014/main" id="{85564BB0-3883-4404-83E7-92AFB116E42B}"/>
              </a:ext>
            </a:extLst>
          </p:cNvPr>
          <p:cNvGraphicFramePr>
            <a:graphicFrameLocks/>
          </p:cNvGraphicFramePr>
          <p:nvPr>
            <p:extLst>
              <p:ext uri="{D42A27DB-BD31-4B8C-83A1-F6EECF244321}">
                <p14:modId xmlns:p14="http://schemas.microsoft.com/office/powerpoint/2010/main" val="1892644694"/>
              </p:ext>
            </p:extLst>
          </p:nvPr>
        </p:nvGraphicFramePr>
        <p:xfrm>
          <a:off x="5103845" y="2052842"/>
          <a:ext cx="6787118" cy="451357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6" name="Chart 25">
            <a:extLst>
              <a:ext uri="{FF2B5EF4-FFF2-40B4-BE49-F238E27FC236}">
                <a16:creationId xmlns:a16="http://schemas.microsoft.com/office/drawing/2014/main" id="{00000000-0008-0000-0100-00000B000000}"/>
              </a:ext>
            </a:extLst>
          </p:cNvPr>
          <p:cNvGraphicFramePr>
            <a:graphicFrameLocks/>
          </p:cNvGraphicFramePr>
          <p:nvPr>
            <p:extLst>
              <p:ext uri="{D42A27DB-BD31-4B8C-83A1-F6EECF244321}">
                <p14:modId xmlns:p14="http://schemas.microsoft.com/office/powerpoint/2010/main" val="2387450515"/>
              </p:ext>
            </p:extLst>
          </p:nvPr>
        </p:nvGraphicFramePr>
        <p:xfrm>
          <a:off x="223936" y="2533102"/>
          <a:ext cx="4229100" cy="3718400"/>
        </p:xfrm>
        <a:graphic>
          <a:graphicData uri="http://schemas.openxmlformats.org/drawingml/2006/chart">
            <c:chart xmlns:c="http://schemas.openxmlformats.org/drawingml/2006/chart" xmlns:r="http://schemas.openxmlformats.org/officeDocument/2006/relationships" r:id="rId3"/>
          </a:graphicData>
        </a:graphic>
      </p:graphicFrame>
      <p:sp>
        <p:nvSpPr>
          <p:cNvPr id="27" name="TextBox 26">
            <a:extLst>
              <a:ext uri="{FF2B5EF4-FFF2-40B4-BE49-F238E27FC236}">
                <a16:creationId xmlns:a16="http://schemas.microsoft.com/office/drawing/2014/main" id="{01C57F7E-6605-4F7B-BEB2-FDED23CAFD2A}"/>
              </a:ext>
            </a:extLst>
          </p:cNvPr>
          <p:cNvSpPr txBox="1"/>
          <p:nvPr/>
        </p:nvSpPr>
        <p:spPr>
          <a:xfrm>
            <a:off x="301037" y="2153977"/>
            <a:ext cx="3703193" cy="307777"/>
          </a:xfrm>
          <a:prstGeom prst="rect">
            <a:avLst/>
          </a:prstGeom>
          <a:noFill/>
        </p:spPr>
        <p:txBody>
          <a:bodyPr wrap="none" rtlCol="0">
            <a:spAutoFit/>
          </a:bodyPr>
          <a:lstStyle/>
          <a:p>
            <a:r>
              <a:rPr lang="en-US" sz="1400" b="1" dirty="0"/>
              <a:t>Average of</a:t>
            </a:r>
            <a:r>
              <a:rPr lang="lv-LV" sz="1400" b="1" dirty="0"/>
              <a:t> </a:t>
            </a:r>
            <a:r>
              <a:rPr lang="lv-LV" sz="1400" b="1" dirty="0" err="1"/>
              <a:t>Service-Related</a:t>
            </a:r>
            <a:r>
              <a:rPr lang="en-US" sz="1400" b="1" dirty="0"/>
              <a:t> aspects </a:t>
            </a:r>
            <a:r>
              <a:rPr lang="lv-LV" sz="1400" b="1" dirty="0"/>
              <a:t>(</a:t>
            </a:r>
            <a:r>
              <a:rPr lang="lv-LV" sz="1400" b="1" dirty="0" err="1"/>
              <a:t>hystogram</a:t>
            </a:r>
            <a:r>
              <a:rPr lang="lv-LV" sz="1400" b="1" dirty="0"/>
              <a:t>)</a:t>
            </a:r>
          </a:p>
        </p:txBody>
      </p:sp>
    </p:spTree>
    <p:extLst>
      <p:ext uri="{BB962C8B-B14F-4D97-AF65-F5344CB8AC3E}">
        <p14:creationId xmlns:p14="http://schemas.microsoft.com/office/powerpoint/2010/main" val="2252893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EB60688-4013-4265-BA0F-08BC818ED63A}"/>
              </a:ext>
            </a:extLst>
          </p:cNvPr>
          <p:cNvSpPr txBox="1">
            <a:spLocks/>
          </p:cNvSpPr>
          <p:nvPr/>
        </p:nvSpPr>
        <p:spPr>
          <a:xfrm>
            <a:off x="567611" y="279922"/>
            <a:ext cx="11338249" cy="1063688"/>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000" b="1" dirty="0"/>
              <a:t>4. </a:t>
            </a:r>
            <a:r>
              <a:rPr lang="en-US" sz="2000" b="1" dirty="0"/>
              <a:t>How do you rate service-related aspects at the Office of Citizenship and Migration Affairs? </a:t>
            </a:r>
            <a:br>
              <a:rPr lang="lv-LV" sz="2000" b="1" dirty="0"/>
            </a:br>
            <a:r>
              <a:rPr lang="en-US" sz="2000" b="1" dirty="0"/>
              <a:t>Rating from 1 to 6</a:t>
            </a:r>
            <a:endParaRPr lang="lv-LV" sz="2000" b="1" dirty="0">
              <a:latin typeface="+mn-lt"/>
              <a:cs typeface="Times New Roman" panose="02020603050405020304" pitchFamily="18" charset="0"/>
            </a:endParaRPr>
          </a:p>
        </p:txBody>
      </p:sp>
      <p:cxnSp>
        <p:nvCxnSpPr>
          <p:cNvPr id="6" name="Straight Connector 5">
            <a:extLst>
              <a:ext uri="{FF2B5EF4-FFF2-40B4-BE49-F238E27FC236}">
                <a16:creationId xmlns:a16="http://schemas.microsoft.com/office/drawing/2014/main" id="{606D8D22-3638-4B29-80D7-5A1B4F9F5465}"/>
              </a:ext>
            </a:extLst>
          </p:cNvPr>
          <p:cNvCxnSpPr>
            <a:cxnSpLocks/>
          </p:cNvCxnSpPr>
          <p:nvPr/>
        </p:nvCxnSpPr>
        <p:spPr>
          <a:xfrm>
            <a:off x="205275" y="1278294"/>
            <a:ext cx="11551296" cy="0"/>
          </a:xfrm>
          <a:prstGeom prst="line">
            <a:avLst/>
          </a:prstGeom>
          <a:ln w="28575">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7" name="Chart 6">
            <a:extLst>
              <a:ext uri="{FF2B5EF4-FFF2-40B4-BE49-F238E27FC236}">
                <a16:creationId xmlns:a16="http://schemas.microsoft.com/office/drawing/2014/main" id="{00000000-0008-0000-3900-000010000000}"/>
              </a:ext>
            </a:extLst>
          </p:cNvPr>
          <p:cNvGraphicFramePr>
            <a:graphicFrameLocks/>
          </p:cNvGraphicFramePr>
          <p:nvPr>
            <p:extLst>
              <p:ext uri="{D42A27DB-BD31-4B8C-83A1-F6EECF244321}">
                <p14:modId xmlns:p14="http://schemas.microsoft.com/office/powerpoint/2010/main" val="247130524"/>
              </p:ext>
            </p:extLst>
          </p:nvPr>
        </p:nvGraphicFramePr>
        <p:xfrm>
          <a:off x="302509" y="1838129"/>
          <a:ext cx="9391997" cy="44320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43584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2346" y="319424"/>
            <a:ext cx="10671454" cy="906354"/>
          </a:xfrm>
        </p:spPr>
        <p:txBody>
          <a:bodyPr>
            <a:normAutofit/>
          </a:bodyPr>
          <a:lstStyle/>
          <a:p>
            <a:r>
              <a:rPr lang="lv-LV" sz="1800" b="1" dirty="0"/>
              <a:t>6. </a:t>
            </a:r>
            <a:r>
              <a:rPr lang="lv-LV" sz="1800" b="1" dirty="0" err="1">
                <a:effectLst/>
                <a:latin typeface="Calibri" panose="020F0502020204030204" pitchFamily="34" charset="0"/>
                <a:ea typeface="Times New Roman" panose="02020603050405020304" pitchFamily="18" charset="0"/>
              </a:rPr>
              <a:t>Please</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rate</a:t>
            </a:r>
            <a:r>
              <a:rPr lang="lv-LV" sz="1800" b="1" dirty="0">
                <a:effectLst/>
                <a:latin typeface="Calibri" panose="020F0502020204030204" pitchFamily="34" charset="0"/>
                <a:ea typeface="Times New Roman" panose="02020603050405020304" pitchFamily="18" charset="0"/>
              </a:rPr>
              <a:t> to </a:t>
            </a:r>
            <a:r>
              <a:rPr lang="lv-LV" sz="1800" b="1" dirty="0" err="1">
                <a:effectLst/>
                <a:latin typeface="Calibri" panose="020F0502020204030204" pitchFamily="34" charset="0"/>
                <a:ea typeface="Times New Roman" panose="02020603050405020304" pitchFamily="18" charset="0"/>
              </a:rPr>
              <a:t>what</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extent</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were</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you</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satisfied</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with</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the</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work</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of</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the</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customer</a:t>
            </a:r>
            <a:r>
              <a:rPr lang="lv-LV" sz="1800" b="1" dirty="0">
                <a:effectLst/>
                <a:latin typeface="Calibri" panose="020F0502020204030204" pitchFamily="34" charset="0"/>
                <a:ea typeface="Times New Roman" panose="02020603050405020304" pitchFamily="18" charset="0"/>
              </a:rPr>
              <a:t> </a:t>
            </a:r>
            <a:r>
              <a:rPr lang="lv-LV" sz="1800" b="1" dirty="0" err="1">
                <a:effectLst/>
                <a:latin typeface="Calibri" panose="020F0502020204030204" pitchFamily="34" charset="0"/>
                <a:ea typeface="Times New Roman" panose="02020603050405020304" pitchFamily="18" charset="0"/>
              </a:rPr>
              <a:t>service</a:t>
            </a:r>
            <a:r>
              <a:rPr lang="lv-LV" sz="1800" b="1" dirty="0">
                <a:effectLst/>
                <a:latin typeface="Calibri" panose="020F0502020204030204" pitchFamily="34" charset="0"/>
                <a:ea typeface="Times New Roman" panose="02020603050405020304" pitchFamily="18" charset="0"/>
              </a:rPr>
              <a:t> specialist</a:t>
            </a:r>
            <a:r>
              <a:rPr lang="lv-LV" sz="1800" b="1" i="1" dirty="0">
                <a:effectLst/>
                <a:latin typeface="Calibri" panose="020F0502020204030204" pitchFamily="34" charset="0"/>
                <a:ea typeface="Times New Roman" panose="02020603050405020304" pitchFamily="18" charset="0"/>
              </a:rPr>
              <a:t>!</a:t>
            </a:r>
            <a:br>
              <a:rPr lang="lv-LV" sz="1800" b="1" i="1" dirty="0">
                <a:effectLst/>
                <a:latin typeface="Calibri" panose="020F0502020204030204" pitchFamily="34" charset="0"/>
                <a:ea typeface="Times New Roman" panose="02020603050405020304" pitchFamily="18" charset="0"/>
              </a:rPr>
            </a:br>
            <a:r>
              <a:rPr lang="lv-LV" sz="1800" b="1" i="1" dirty="0" err="1">
                <a:effectLst/>
                <a:latin typeface="Calibri" panose="020F0502020204030204" pitchFamily="34" charset="0"/>
                <a:ea typeface="Times New Roman" panose="02020603050405020304" pitchFamily="18" charset="0"/>
              </a:rPr>
              <a:t>Rate</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each</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factor</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on</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the</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scale</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from</a:t>
            </a:r>
            <a:r>
              <a:rPr lang="lv-LV" sz="1800" b="1" i="1" dirty="0">
                <a:effectLst/>
                <a:latin typeface="Calibri" panose="020F0502020204030204" pitchFamily="34" charset="0"/>
                <a:ea typeface="Times New Roman" panose="02020603050405020304" pitchFamily="18" charset="0"/>
              </a:rPr>
              <a:t> 1 to 6, </a:t>
            </a:r>
            <a:r>
              <a:rPr lang="lv-LV" sz="1800" b="1" i="1" dirty="0" err="1">
                <a:effectLst/>
                <a:latin typeface="Calibri" panose="020F0502020204030204" pitchFamily="34" charset="0"/>
                <a:ea typeface="Times New Roman" panose="02020603050405020304" pitchFamily="18" charset="0"/>
              </a:rPr>
              <a:t>where</a:t>
            </a:r>
            <a:r>
              <a:rPr lang="lv-LV" sz="1800" b="1" i="1" dirty="0">
                <a:effectLst/>
                <a:latin typeface="Calibri" panose="020F0502020204030204" pitchFamily="34" charset="0"/>
                <a:ea typeface="Times New Roman" panose="02020603050405020304" pitchFamily="18" charset="0"/>
              </a:rPr>
              <a:t> 1- </a:t>
            </a:r>
            <a:r>
              <a:rPr lang="lv-LV" sz="1800" b="1" i="1" dirty="0" err="1">
                <a:effectLst/>
                <a:latin typeface="Calibri" panose="020F0502020204030204" pitchFamily="34" charset="0"/>
                <a:ea typeface="Times New Roman" panose="02020603050405020304" pitchFamily="18" charset="0"/>
              </a:rPr>
              <a:t>is</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completely</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dissatisfied</a:t>
            </a:r>
            <a:r>
              <a:rPr lang="lv-LV" sz="1800" b="1" i="1" dirty="0">
                <a:effectLst/>
                <a:latin typeface="Calibri" panose="020F0502020204030204" pitchFamily="34" charset="0"/>
                <a:ea typeface="Times New Roman" panose="02020603050405020304" pitchFamily="18" charset="0"/>
              </a:rPr>
              <a:t>, 6- </a:t>
            </a:r>
            <a:r>
              <a:rPr lang="lv-LV" sz="1800" b="1" i="1" dirty="0" err="1">
                <a:effectLst/>
                <a:latin typeface="Calibri" panose="020F0502020204030204" pitchFamily="34" charset="0"/>
                <a:ea typeface="Times New Roman" panose="02020603050405020304" pitchFamily="18" charset="0"/>
              </a:rPr>
              <a:t>is</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completely</a:t>
            </a:r>
            <a:r>
              <a:rPr lang="lv-LV" sz="1800" b="1" i="1" dirty="0">
                <a:effectLst/>
                <a:latin typeface="Calibri" panose="020F0502020204030204" pitchFamily="34" charset="0"/>
                <a:ea typeface="Times New Roman" panose="02020603050405020304" pitchFamily="18" charset="0"/>
              </a:rPr>
              <a:t> </a:t>
            </a:r>
            <a:r>
              <a:rPr lang="lv-LV" sz="1800" b="1" i="1" dirty="0" err="1">
                <a:effectLst/>
                <a:latin typeface="Calibri" panose="020F0502020204030204" pitchFamily="34" charset="0"/>
                <a:ea typeface="Times New Roman" panose="02020603050405020304" pitchFamily="18" charset="0"/>
              </a:rPr>
              <a:t>satisfied</a:t>
            </a:r>
            <a:endParaRPr lang="lv-LV" b="1" i="1" dirty="0">
              <a:latin typeface="+mn-lt"/>
              <a:cs typeface="Times New Roman" panose="02020603050405020304" pitchFamily="18" charset="0"/>
            </a:endParaRPr>
          </a:p>
        </p:txBody>
      </p:sp>
      <p:sp>
        <p:nvSpPr>
          <p:cNvPr id="9" name="TextBox 8">
            <a:extLst>
              <a:ext uri="{FF2B5EF4-FFF2-40B4-BE49-F238E27FC236}">
                <a16:creationId xmlns:a16="http://schemas.microsoft.com/office/drawing/2014/main" id="{71E94E99-D0AF-47EB-B017-155593F86B9B}"/>
              </a:ext>
            </a:extLst>
          </p:cNvPr>
          <p:cNvSpPr txBox="1"/>
          <p:nvPr/>
        </p:nvSpPr>
        <p:spPr>
          <a:xfrm>
            <a:off x="7293758" y="2018760"/>
            <a:ext cx="3106363" cy="338554"/>
          </a:xfrm>
          <a:prstGeom prst="rect">
            <a:avLst/>
          </a:prstGeom>
          <a:noFill/>
        </p:spPr>
        <p:txBody>
          <a:bodyPr wrap="none" rtlCol="0">
            <a:spAutoFit/>
          </a:bodyPr>
          <a:lstStyle/>
          <a:p>
            <a:r>
              <a:rPr lang="en-US" sz="1600" b="1" dirty="0"/>
              <a:t>Average rating of factors (out of 6)</a:t>
            </a:r>
            <a:endParaRPr lang="lv-LV" sz="1600" b="1" dirty="0"/>
          </a:p>
        </p:txBody>
      </p:sp>
      <p:cxnSp>
        <p:nvCxnSpPr>
          <p:cNvPr id="11" name="Straight Connector 10">
            <a:extLst>
              <a:ext uri="{FF2B5EF4-FFF2-40B4-BE49-F238E27FC236}">
                <a16:creationId xmlns:a16="http://schemas.microsoft.com/office/drawing/2014/main" id="{45CAF07C-7D32-4940-953B-FC4DF863C376}"/>
              </a:ext>
            </a:extLst>
          </p:cNvPr>
          <p:cNvCxnSpPr>
            <a:cxnSpLocks/>
          </p:cNvCxnSpPr>
          <p:nvPr/>
        </p:nvCxnSpPr>
        <p:spPr>
          <a:xfrm flipV="1">
            <a:off x="261861" y="1315616"/>
            <a:ext cx="11653331" cy="18661"/>
          </a:xfrm>
          <a:prstGeom prst="line">
            <a:avLst/>
          </a:prstGeom>
          <a:ln w="28575">
            <a:solidFill>
              <a:schemeClr val="accent5">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7" name="Chart 6">
            <a:extLst>
              <a:ext uri="{FF2B5EF4-FFF2-40B4-BE49-F238E27FC236}">
                <a16:creationId xmlns:a16="http://schemas.microsoft.com/office/drawing/2014/main" id="{624DC10D-9D00-443E-9180-9C49AE4FA066}"/>
              </a:ext>
            </a:extLst>
          </p:cNvPr>
          <p:cNvGraphicFramePr>
            <a:graphicFrameLocks/>
          </p:cNvGraphicFramePr>
          <p:nvPr>
            <p:extLst>
              <p:ext uri="{D42A27DB-BD31-4B8C-83A1-F6EECF244321}">
                <p14:modId xmlns:p14="http://schemas.microsoft.com/office/powerpoint/2010/main" val="3109987279"/>
              </p:ext>
            </p:extLst>
          </p:nvPr>
        </p:nvGraphicFramePr>
        <p:xfrm>
          <a:off x="5980922" y="1875453"/>
          <a:ext cx="5732037" cy="412413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00000000-0008-0000-0100-00000C000000}"/>
              </a:ext>
            </a:extLst>
          </p:cNvPr>
          <p:cNvGraphicFramePr>
            <a:graphicFrameLocks/>
          </p:cNvGraphicFramePr>
          <p:nvPr>
            <p:extLst>
              <p:ext uri="{D42A27DB-BD31-4B8C-83A1-F6EECF244321}">
                <p14:modId xmlns:p14="http://schemas.microsoft.com/office/powerpoint/2010/main" val="725588128"/>
              </p:ext>
            </p:extLst>
          </p:nvPr>
        </p:nvGraphicFramePr>
        <p:xfrm>
          <a:off x="479041" y="2262164"/>
          <a:ext cx="5259286" cy="3522816"/>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CCA50A32-6C60-4AAF-AE1C-B2704D329676}"/>
              </a:ext>
            </a:extLst>
          </p:cNvPr>
          <p:cNvSpPr txBox="1"/>
          <p:nvPr/>
        </p:nvSpPr>
        <p:spPr>
          <a:xfrm>
            <a:off x="647318" y="2127259"/>
            <a:ext cx="2975045" cy="307777"/>
          </a:xfrm>
          <a:prstGeom prst="rect">
            <a:avLst/>
          </a:prstGeom>
          <a:noFill/>
        </p:spPr>
        <p:txBody>
          <a:bodyPr wrap="none" rtlCol="0">
            <a:spAutoFit/>
          </a:bodyPr>
          <a:lstStyle/>
          <a:p>
            <a:r>
              <a:rPr lang="lv-LV" sz="1400" b="1" dirty="0" err="1"/>
              <a:t>Average</a:t>
            </a:r>
            <a:r>
              <a:rPr lang="lv-LV" sz="1400" b="1" dirty="0"/>
              <a:t> </a:t>
            </a:r>
            <a:r>
              <a:rPr lang="lv-LV" sz="1400" b="1" dirty="0" err="1"/>
              <a:t>Rating</a:t>
            </a:r>
            <a:r>
              <a:rPr lang="lv-LV" sz="1400" b="1" dirty="0"/>
              <a:t> </a:t>
            </a:r>
            <a:r>
              <a:rPr lang="lv-LV" sz="1400" b="1" dirty="0" err="1"/>
              <a:t>of</a:t>
            </a:r>
            <a:r>
              <a:rPr lang="lv-LV" sz="1400" b="1" dirty="0"/>
              <a:t> </a:t>
            </a:r>
            <a:r>
              <a:rPr lang="lv-LV" sz="1400" b="1" dirty="0" err="1"/>
              <a:t>Factors</a:t>
            </a:r>
            <a:r>
              <a:rPr lang="lv-LV" sz="1400" b="1" dirty="0"/>
              <a:t> (</a:t>
            </a:r>
            <a:r>
              <a:rPr lang="lv-LV" sz="1400" b="1" dirty="0" err="1"/>
              <a:t>hystogram</a:t>
            </a:r>
            <a:r>
              <a:rPr lang="lv-LV" sz="1400" b="1" dirty="0"/>
              <a:t>)</a:t>
            </a:r>
          </a:p>
        </p:txBody>
      </p:sp>
    </p:spTree>
    <p:extLst>
      <p:ext uri="{BB962C8B-B14F-4D97-AF65-F5344CB8AC3E}">
        <p14:creationId xmlns:p14="http://schemas.microsoft.com/office/powerpoint/2010/main" val="421419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95B58898-ADA1-4BD1-83BA-3166FF89F41B}"/>
              </a:ext>
            </a:extLst>
          </p:cNvPr>
          <p:cNvSpPr txBox="1">
            <a:spLocks/>
          </p:cNvSpPr>
          <p:nvPr/>
        </p:nvSpPr>
        <p:spPr>
          <a:xfrm>
            <a:off x="838200" y="365126"/>
            <a:ext cx="10515600" cy="857186"/>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000" b="1" dirty="0"/>
              <a:t>6. </a:t>
            </a:r>
            <a:r>
              <a:rPr lang="en-US" sz="2000" b="1" dirty="0"/>
              <a:t>How do you rate the work of the customer service specialist?</a:t>
            </a:r>
            <a:br>
              <a:rPr lang="lv-LV" sz="2000" b="1" dirty="0"/>
            </a:br>
            <a:r>
              <a:rPr lang="en-US" sz="2000" b="1" dirty="0"/>
              <a:t>Rating from 1 to 6</a:t>
            </a:r>
            <a:endParaRPr lang="lv-LV" sz="2000" i="1" dirty="0">
              <a:latin typeface="+mn-lt"/>
              <a:cs typeface="Times New Roman" panose="02020603050405020304" pitchFamily="18" charset="0"/>
            </a:endParaRPr>
          </a:p>
        </p:txBody>
      </p:sp>
      <p:cxnSp>
        <p:nvCxnSpPr>
          <p:cNvPr id="6" name="Straight Connector 5">
            <a:extLst>
              <a:ext uri="{FF2B5EF4-FFF2-40B4-BE49-F238E27FC236}">
                <a16:creationId xmlns:a16="http://schemas.microsoft.com/office/drawing/2014/main" id="{E3C15A64-7D24-4EBD-AABD-76B3192DB8CD}"/>
              </a:ext>
            </a:extLst>
          </p:cNvPr>
          <p:cNvCxnSpPr>
            <a:cxnSpLocks/>
          </p:cNvCxnSpPr>
          <p:nvPr/>
        </p:nvCxnSpPr>
        <p:spPr>
          <a:xfrm>
            <a:off x="223934" y="1315616"/>
            <a:ext cx="11616613" cy="0"/>
          </a:xfrm>
          <a:prstGeom prst="line">
            <a:avLst/>
          </a:prstGeom>
          <a:ln w="28575">
            <a:solidFill>
              <a:schemeClr val="accent5">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7" name="Chart 6">
            <a:extLst>
              <a:ext uri="{FF2B5EF4-FFF2-40B4-BE49-F238E27FC236}">
                <a16:creationId xmlns:a16="http://schemas.microsoft.com/office/drawing/2014/main" id="{00000000-0008-0000-3900-000011000000}"/>
              </a:ext>
            </a:extLst>
          </p:cNvPr>
          <p:cNvGraphicFramePr>
            <a:graphicFrameLocks/>
          </p:cNvGraphicFramePr>
          <p:nvPr>
            <p:extLst>
              <p:ext uri="{D42A27DB-BD31-4B8C-83A1-F6EECF244321}">
                <p14:modId xmlns:p14="http://schemas.microsoft.com/office/powerpoint/2010/main" val="1398282746"/>
              </p:ext>
            </p:extLst>
          </p:nvPr>
        </p:nvGraphicFramePr>
        <p:xfrm>
          <a:off x="1265483" y="1855497"/>
          <a:ext cx="8662287" cy="40507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70817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1680</TotalTime>
  <Words>1197</Words>
  <Application>Microsoft Office PowerPoint</Application>
  <PresentationFormat>Widescreen</PresentationFormat>
  <Paragraphs>141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inherit</vt:lpstr>
      <vt:lpstr>Office Theme</vt:lpstr>
      <vt:lpstr>Customer Satisfaction Survey</vt:lpstr>
      <vt:lpstr>PowerPoint Presentation</vt:lpstr>
      <vt:lpstr>Services used by respondents and demographic distribution of respondents A total of 1049 respondents</vt:lpstr>
      <vt:lpstr>2. How do you rate the quality of the service provided by OCMA? Rating scale from 1 (very poor) to 6 (excellent). 1037 responses</vt:lpstr>
      <vt:lpstr>3. Please rank the aspects listed below in order of importance  (1 - most important, 7 - least important). 855 responses</vt:lpstr>
      <vt:lpstr>4. Please, evaluate to what extent were you satisfied with these aspects of OCMA,  where 1- completely dissatisfied, 6- completely satisfied </vt:lpstr>
      <vt:lpstr>PowerPoint Presentation</vt:lpstr>
      <vt:lpstr>6. Please, rate to what extent were you satisfied with the work of the customer service specialist! Rate each factor on the scale from 1 to 6, where 1- is completely dissatisfied, 6- is completely satisfied</vt:lpstr>
      <vt:lpstr>PowerPoint Presentation</vt:lpstr>
      <vt:lpstr>Overall customer satisfaction - The average value per indicator was calculated, including the service quality rating, the average rating of service aspects, and the average rating of factors characterizing the work of the customer service specialist.</vt:lpstr>
      <vt:lpstr>PowerPoint Presentation</vt:lpstr>
      <vt:lpstr>7. Do you trust OCMA with the security of your personal data? 1025 responses received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 gada nogalē veiktās klientu apmierinātības mērījuma rezultāti</dc:title>
  <dc:creator>Mihails Staričenko</dc:creator>
  <cp:lastModifiedBy>Sarmīte Veģere</cp:lastModifiedBy>
  <cp:revision>79</cp:revision>
  <cp:lastPrinted>2025-02-11T14:38:53Z</cp:lastPrinted>
  <dcterms:created xsi:type="dcterms:W3CDTF">2023-03-15T10:14:23Z</dcterms:created>
  <dcterms:modified xsi:type="dcterms:W3CDTF">2026-02-11T08:34:56Z</dcterms:modified>
</cp:coreProperties>
</file>