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charts/chart68.xml" ContentType="application/vnd.openxmlformats-officedocument.drawingml.chart+xml"/>
  <Override PartName="/ppt/slideLayouts/slideLayout46.xml" ContentType="application/vnd.openxmlformats-officedocument.presentationml.slideLayout+xml"/>
  <Override PartName="/ppt/diagrams/colors11.xml" ContentType="application/vnd.openxmlformats-officedocument.drawingml.diagramColors+xml"/>
  <Override PartName="/ppt/charts/chart46.xml" ContentType="application/vnd.openxmlformats-officedocument.drawingml.char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theme/theme29.xml" ContentType="application/vnd.openxmlformats-officedocument.theme+xml"/>
  <Override PartName="/ppt/slideLayouts/slideLayout71.xml" ContentType="application/vnd.openxmlformats-officedocument.presentationml.slideLayout+xml"/>
  <Override PartName="/ppt/charts/chart24.xml" ContentType="application/vnd.openxmlformats-officedocument.drawingml.chart+xml"/>
  <Override PartName="/ppt/charts/chart71.xml" ContentType="application/vnd.openxmlformats-officedocument.drawingml.chart+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slides/slide99.xml" ContentType="application/vnd.openxmlformats-officedocument.presentationml.slide+xml"/>
  <Override PartName="/ppt/theme/theme21.xml" ContentType="application/vnd.openxmlformats-officedocument.theme+xml"/>
  <Override PartName="/ppt/theme/theme32.xml" ContentType="application/vnd.openxmlformats-officedocument.them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theme/theme10.xml" ContentType="application/vnd.openxmlformats-officedocument.them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charts/chart29.xml" ContentType="application/vnd.openxmlformats-officedocument.drawingml.chart+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diagrams/quickStyle3.xml" ContentType="application/vnd.openxmlformats-officedocument.drawingml.diagramStyle+xml"/>
  <Override PartName="/ppt/charts/chart18.xml" ContentType="application/vnd.openxmlformats-officedocument.drawingml.chart+xml"/>
  <Override PartName="/ppt/charts/chart65.xml" ContentType="application/vnd.openxmlformats-officedocument.drawingml.chart+xml"/>
  <Override PartName="/ppt/slideMasters/slideMaster27.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charts/chart54.xml" ContentType="application/vnd.openxmlformats-officedocument.drawingml.char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diagrams/layout6.xml" ContentType="application/vnd.openxmlformats-officedocument.drawingml.diagramLayout+xml"/>
  <Override PartName="/ppt/charts/chart32.xml" ContentType="application/vnd.openxmlformats-officedocument.drawingml.chart+xml"/>
  <Override PartName="/ppt/diagrams/data10.xml" ContentType="application/vnd.openxmlformats-officedocument.drawingml.diagramData+xml"/>
  <Override PartName="/ppt/charts/chart43.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charts/chart8.xml" ContentType="application/vnd.openxmlformats-officedocument.drawingml.chart+xml"/>
  <Override PartName="/ppt/charts/chart21.xml" ContentType="application/vnd.openxmlformats-officedocument.drawingml.chart+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charts/chart10.xml" ContentType="application/vnd.openxmlformats-officedocument.drawingml.chart+xml"/>
  <Override PartName="/ppt/slides/slide108.xml" ContentType="application/vnd.openxmlformats-officedocument.presentationml.slide+xml"/>
  <Override PartName="/ppt/diagrams/quickStyle8.xml" ContentType="application/vnd.openxmlformats-officedocument.drawingml.diagramStyl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charts/chart59.xml" ContentType="application/vnd.openxmlformats-officedocument.drawingml.chart+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diagrams/colors1.xml" ContentType="application/vnd.openxmlformats-officedocument.drawingml.diagramColors+xml"/>
  <Override PartName="/ppt/charts/chart48.xml" ContentType="application/vnd.openxmlformats-officedocument.drawingml.chart+xml"/>
  <Override PartName="/ppt/diagrams/colors13.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charts/chart37.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charts/chart26.xml" ContentType="application/vnd.openxmlformats-officedocument.drawingml.chart+xml"/>
  <Override PartName="/ppt/slides/slide41.xml" ContentType="application/vnd.openxmlformats-officedocument.presentationml.slide+xml"/>
  <Override PartName="/ppt/slideLayouts/slideLayout51.xml" ContentType="application/vnd.openxmlformats-officedocument.presentationml.slideLayout+xml"/>
  <Override PartName="/ppt/charts/chart15.xml" ContentType="application/vnd.openxmlformats-officedocument.drawingml.chart+xml"/>
  <Override PartName="/ppt/charts/chart51.xml" ContentType="application/vnd.openxmlformats-officedocument.drawingml.chart+xml"/>
  <Override PartName="/ppt/charts/chart62.xml" ContentType="application/vnd.openxmlformats-officedocument.drawingml.chart+xml"/>
  <Override PartName="/ppt/slideMasters/slideMaster24.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charts/chart40.xml" ContentType="application/vnd.openxmlformats-officedocument.drawingml.chart+xml"/>
  <Override PartName="/ppt/slideMasters/slideMaster13.xml" ContentType="application/vnd.openxmlformats-officedocument.presentationml.slideMaster+xml"/>
  <Override PartName="/ppt/theme/theme23.xml" ContentType="application/vnd.openxmlformats-officedocument.them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s/slide79.xml" ContentType="application/vnd.openxmlformats-officedocument.presentationml.slide+xml"/>
  <Override PartName="/ppt/theme/theme12.xml" ContentType="application/vnd.openxmlformats-officedocument.theme+xml"/>
  <Override PartName="/ppt/charts/chart5.xml" ContentType="application/vnd.openxmlformats-officedocument.drawingml.chart+xml"/>
  <Override PartName="/ppt/diagrams/colors6.xml" ContentType="application/vnd.openxmlformats-officedocument.drawingml.diagramColors+xml"/>
  <Override PartName="/ppt/notesSlides/notesSlide10.xml" ContentType="application/vnd.openxmlformats-officedocument.presentationml.notesSlid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diagrams/layout11.xml" ContentType="application/vnd.openxmlformats-officedocument.drawingml.diagram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quickStyle5.xml" ContentType="application/vnd.openxmlformats-officedocument.drawingml.diagramStyle+xml"/>
  <Override PartName="/ppt/charts/chart67.xml" ContentType="application/vnd.openxmlformats-officedocument.drawingml.chart+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colors10.xml" ContentType="application/vnd.openxmlformats-officedocument.drawingml.diagramColors+xml"/>
  <Override PartName="/ppt/charts/chart56.xml" ContentType="application/vnd.openxmlformats-officedocument.drawingml.char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diagrams/layout8.xml" ContentType="application/vnd.openxmlformats-officedocument.drawingml.diagramLayout+xml"/>
  <Override PartName="/ppt/charts/chart34.xml" ContentType="application/vnd.openxmlformats-officedocument.drawingml.chart+xml"/>
  <Override PartName="/ppt/diagrams/data12.xml" ContentType="application/vnd.openxmlformats-officedocument.drawingml.diagramData+xml"/>
  <Override PartName="/ppt/charts/chart45.xml" ContentType="application/vnd.openxmlformats-officedocument.drawingml.char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70.xml" ContentType="application/vnd.openxmlformats-officedocument.presentationml.slideLayout+xml"/>
  <Override PartName="/ppt/charts/chart23.xml" ContentType="application/vnd.openxmlformats-officedocument.drawingml.chart+xml"/>
  <Override PartName="/ppt/diagrams/data9.xml" ContentType="application/vnd.openxmlformats-officedocument.drawingml.diagramData+xml"/>
  <Override PartName="/ppt/charts/chart70.xml" ContentType="application/vnd.openxmlformats-officedocument.drawingml.chart+xml"/>
  <Override PartName="/ppt/slideLayouts/slideLayout12.xml" ContentType="application/vnd.openxmlformats-officedocument.presentationml.slideLayout+xml"/>
  <Override PartName="/ppt/theme/theme17.xml" ContentType="application/vnd.openxmlformats-officedocument.theme+xml"/>
  <Override PartName="/ppt/charts/chart12.xml" ContentType="application/vnd.openxmlformats-officedocument.drawingml.chart+xml"/>
  <Override PartName="/ppt/slideMasters/slideMaster21.xml" ContentType="application/vnd.openxmlformats-officedocument.presentationml.slideMaster+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theme/theme20.xml" ContentType="application/vnd.openxmlformats-officedocument.them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charts/chart39.xml" ContentType="application/vnd.openxmlformats-officedocument.drawingml.char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charts/chart28.xml" ContentType="application/vnd.openxmlformats-officedocument.drawingml.char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charts/chart17.xml" ContentType="application/vnd.openxmlformats-officedocument.drawingml.chart+xml"/>
  <Override PartName="/ppt/charts/chart53.xml" ContentType="application/vnd.openxmlformats-officedocument.drawingml.chart+xml"/>
  <Override PartName="/ppt/charts/chart64.xml" ContentType="application/vnd.openxmlformats-officedocument.drawingml.char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charts/chart42.xml" ContentType="application/vnd.openxmlformats-officedocument.drawingml.char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charts/chart31.xml" ContentType="application/vnd.openxmlformats-officedocument.drawingml.chart+xml"/>
  <Override PartName="/ppt/theme/theme14.xml" ContentType="application/vnd.openxmlformats-officedocument.theme+xml"/>
  <Override PartName="/ppt/theme/theme25.xml" ContentType="application/vnd.openxmlformats-officedocument.theme+xml"/>
  <Override PartName="/ppt/charts/chart7.xml" ContentType="application/vnd.openxmlformats-officedocument.drawingml.chart+xml"/>
  <Override PartName="/ppt/charts/chart20.xml" ContentType="application/vnd.openxmlformats-officedocument.drawingml.chart+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diagrams/quickStyle7.xml" ContentType="application/vnd.openxmlformats-officedocument.drawingml.diagramStyle+xml"/>
  <Override PartName="/ppt/charts/chart69.xml" ContentType="application/vnd.openxmlformats-officedocument.drawingml.char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diagrams/colors12.xml" ContentType="application/vnd.openxmlformats-officedocument.drawingml.diagramColors+xml"/>
  <Override PartName="/ppt/charts/chart58.xml" ContentType="application/vnd.openxmlformats-officedocument.drawingml.char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charts/chart36.xml" ContentType="application/vnd.openxmlformats-officedocument.drawingml.chart+xml"/>
  <Override PartName="/ppt/charts/chart47.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charts/chart25.xml" ContentType="application/vnd.openxmlformats-officedocument.drawingml.chart+xml"/>
  <Override PartName="/ppt/charts/chart72.xml" ContentType="application/vnd.openxmlformats-officedocument.drawingml.chart+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charts/chart14.xml" ContentType="application/vnd.openxmlformats-officedocument.drawingml.chart+xml"/>
  <Override PartName="/ppt/charts/chart61.xml" ContentType="application/vnd.openxmlformats-officedocument.drawingml.char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charts/chart50.xml" ContentType="application/vnd.openxmlformats-officedocument.drawingml.char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heme/theme33.xml" ContentType="application/vnd.openxmlformats-officedocument.theme+xml"/>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slides/slide89.xml" ContentType="application/vnd.openxmlformats-officedocument.presentationml.slide+xml"/>
  <Override PartName="/ppt/theme/theme22.xml" ContentType="application/vnd.openxmlformats-officedocument.theme+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slides/slide78.xml" ContentType="application/vnd.openxmlformats-officedocument.presentationml.slide+xml"/>
  <Override PartName="/ppt/handoutMasters/handoutMaster1.xml" ContentType="application/vnd.openxmlformats-officedocument.presentationml.handoutMaster+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charts/chart19.xml" ContentType="application/vnd.openxmlformats-officedocument.drawingml.chart+xml"/>
  <Override PartName="/ppt/charts/chart55.xml" ContentType="application/vnd.openxmlformats-officedocument.drawingml.chart+xml"/>
  <Override PartName="/ppt/charts/chart66.xml" ContentType="application/vnd.openxmlformats-officedocument.drawingml.chart+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diagrams/data11.xml" ContentType="application/vnd.openxmlformats-officedocument.drawingml.diagramData+xml"/>
  <Override PartName="/ppt/charts/chart44.xml" ContentType="application/vnd.openxmlformats-officedocument.drawingml.char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charts/chart33.xml" ContentType="application/vnd.openxmlformats-officedocument.drawingml.chart+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slideMasters/slideMaster31.xml" ContentType="application/vnd.openxmlformats-officedocument.presentationml.slideMaster+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diagrams/quickStyle9.xml" ContentType="application/vnd.openxmlformats-officedocument.drawingml.diagramStyle+xml"/>
  <Override PartName="/ppt/slides/slide97.xml" ContentType="application/vnd.openxmlformats-officedocument.presentationml.slide+xml"/>
  <Override PartName="/ppt/theme/theme30.xml" ContentType="application/vnd.openxmlformats-officedocument.theme+xml"/>
  <Override PartName="/ppt/notesSlides/notesSlide5.xml" ContentType="application/vnd.openxmlformats-officedocument.presentationml.notesSlide+xml"/>
  <Override PartName="/ppt/charts/chart1.xml" ContentType="application/vnd.openxmlformats-officedocument.drawingml.chart+xml"/>
  <Default Extension="wmv" ContentType="video/x-ms-wmv"/>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diagrams/colors2.xml" ContentType="application/vnd.openxmlformats-officedocument.drawingml.diagramColors+xml"/>
  <Override PartName="/ppt/charts/chart49.xml" ContentType="application/vnd.openxmlformats-officedocument.drawingml.char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charts/chart27.xml" ContentType="application/vnd.openxmlformats-officedocument.drawingml.chart+xml"/>
  <Override PartName="/ppt/charts/chart38.xml" ContentType="application/vnd.openxmlformats-officedocument.drawingml.char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diagrams/quickStyle1.xml" ContentType="application/vnd.openxmlformats-officedocument.drawingml.diagramStyle+xml"/>
  <Override PartName="/ppt/charts/chart16.xml" ContentType="application/vnd.openxmlformats-officedocument.drawingml.chart+xml"/>
  <Override PartName="/ppt/charts/chart63.xml" ContentType="application/vnd.openxmlformats-officedocument.drawingml.chart+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charts/chart52.xml" ContentType="application/vnd.openxmlformats-officedocument.drawingml.char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diagrams/layout4.xml" ContentType="application/vnd.openxmlformats-officedocument.drawingml.diagramLayout+xml"/>
  <Override PartName="/ppt/charts/chart30.xml" ContentType="application/vnd.openxmlformats-officedocument.drawingml.chart+xml"/>
  <Override PartName="/ppt/charts/chart41.xml" ContentType="application/vnd.openxmlformats-officedocument.drawingml.chart+xml"/>
  <Override PartName="/ppt/theme/theme24.xml" ContentType="application/vnd.openxmlformats-officedocument.theme+xml"/>
  <Override PartName="/ppt/charts/chart6.xml" ContentType="application/vnd.openxmlformats-officedocument.drawingml.chart+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diagrams/quickStyle12.xml" ContentType="application/vnd.openxmlformats-officedocument.drawingml.diagramStyl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quickStyle6.xml" ContentType="application/vnd.openxmlformats-officedocument.drawingml.diagramStyle+xml"/>
  <Override PartName="/ppt/diagrams/layout12.xml" ContentType="application/vnd.openxmlformats-officedocument.drawingml.diagram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charts/chart57.xml" ContentType="application/vnd.openxmlformats-officedocument.drawingml.chart+xml"/>
  <Override PartName="/ppt/slides/slide36.xml" ContentType="application/vnd.openxmlformats-officedocument.presentationml.slide+xml"/>
  <Override PartName="/ppt/slides/slide83.xml" ContentType="application/vnd.openxmlformats-officedocument.presentationml.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charts/chart35.xml" ContentType="application/vnd.openxmlformats-officedocument.drawingml.chart+xml"/>
  <Override PartName="/ppt/diagrams/data13.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charts/chart13.xml" ContentType="application/vnd.openxmlformats-officedocument.drawingml.chart+xml"/>
  <Override PartName="/ppt/charts/chart60.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44" r:id="rId1"/>
    <p:sldMasterId id="2147484049" r:id="rId2"/>
    <p:sldMasterId id="2147484061" r:id="rId3"/>
    <p:sldMasterId id="2147484064" r:id="rId4"/>
    <p:sldMasterId id="2147484066" r:id="rId5"/>
    <p:sldMasterId id="2147484068" r:id="rId6"/>
    <p:sldMasterId id="2147484070" r:id="rId7"/>
    <p:sldMasterId id="2147484072" r:id="rId8"/>
    <p:sldMasterId id="2147484074" r:id="rId9"/>
    <p:sldMasterId id="2147484076" r:id="rId10"/>
    <p:sldMasterId id="2147484078" r:id="rId11"/>
    <p:sldMasterId id="2147484080" r:id="rId12"/>
    <p:sldMasterId id="2147484082" r:id="rId13"/>
    <p:sldMasterId id="2147484084" r:id="rId14"/>
    <p:sldMasterId id="2147484086" r:id="rId15"/>
    <p:sldMasterId id="2147484088" r:id="rId16"/>
    <p:sldMasterId id="2147484090" r:id="rId17"/>
    <p:sldMasterId id="2147484092" r:id="rId18"/>
    <p:sldMasterId id="2147484094" r:id="rId19"/>
    <p:sldMasterId id="2147484096" r:id="rId20"/>
    <p:sldMasterId id="2147484098" r:id="rId21"/>
    <p:sldMasterId id="2147484100" r:id="rId22"/>
    <p:sldMasterId id="2147484102" r:id="rId23"/>
    <p:sldMasterId id="2147484104" r:id="rId24"/>
    <p:sldMasterId id="2147484106" r:id="rId25"/>
    <p:sldMasterId id="2147484108" r:id="rId26"/>
    <p:sldMasterId id="2147484110" r:id="rId27"/>
    <p:sldMasterId id="2147484112" r:id="rId28"/>
    <p:sldMasterId id="2147484244" r:id="rId29"/>
    <p:sldMasterId id="2147484256" r:id="rId30"/>
    <p:sldMasterId id="2147484435" r:id="rId31"/>
  </p:sldMasterIdLst>
  <p:notesMasterIdLst>
    <p:notesMasterId r:id="rId140"/>
  </p:notesMasterIdLst>
  <p:handoutMasterIdLst>
    <p:handoutMasterId r:id="rId141"/>
  </p:handoutMasterIdLst>
  <p:sldIdLst>
    <p:sldId id="256" r:id="rId32"/>
    <p:sldId id="394" r:id="rId33"/>
    <p:sldId id="257" r:id="rId34"/>
    <p:sldId id="258" r:id="rId35"/>
    <p:sldId id="301" r:id="rId36"/>
    <p:sldId id="303" r:id="rId37"/>
    <p:sldId id="349" r:id="rId38"/>
    <p:sldId id="351" r:id="rId39"/>
    <p:sldId id="393" r:id="rId40"/>
    <p:sldId id="348" r:id="rId41"/>
    <p:sldId id="311" r:id="rId42"/>
    <p:sldId id="405" r:id="rId43"/>
    <p:sldId id="395" r:id="rId44"/>
    <p:sldId id="415" r:id="rId45"/>
    <p:sldId id="260" r:id="rId46"/>
    <p:sldId id="406" r:id="rId47"/>
    <p:sldId id="352" r:id="rId48"/>
    <p:sldId id="268" r:id="rId49"/>
    <p:sldId id="353" r:id="rId50"/>
    <p:sldId id="354" r:id="rId51"/>
    <p:sldId id="355" r:id="rId52"/>
    <p:sldId id="440" r:id="rId53"/>
    <p:sldId id="356" r:id="rId54"/>
    <p:sldId id="357" r:id="rId55"/>
    <p:sldId id="358" r:id="rId56"/>
    <p:sldId id="359" r:id="rId57"/>
    <p:sldId id="360" r:id="rId58"/>
    <p:sldId id="402" r:id="rId59"/>
    <p:sldId id="404" r:id="rId60"/>
    <p:sldId id="401" r:id="rId61"/>
    <p:sldId id="400" r:id="rId62"/>
    <p:sldId id="403" r:id="rId63"/>
    <p:sldId id="361" r:id="rId64"/>
    <p:sldId id="271" r:id="rId65"/>
    <p:sldId id="362" r:id="rId66"/>
    <p:sldId id="441" r:id="rId67"/>
    <p:sldId id="363" r:id="rId68"/>
    <p:sldId id="364" r:id="rId69"/>
    <p:sldId id="345" r:id="rId70"/>
    <p:sldId id="365" r:id="rId71"/>
    <p:sldId id="275" r:id="rId72"/>
    <p:sldId id="312" r:id="rId73"/>
    <p:sldId id="366" r:id="rId74"/>
    <p:sldId id="367" r:id="rId75"/>
    <p:sldId id="368" r:id="rId76"/>
    <p:sldId id="344" r:id="rId77"/>
    <p:sldId id="278" r:id="rId78"/>
    <p:sldId id="369" r:id="rId79"/>
    <p:sldId id="279" r:id="rId80"/>
    <p:sldId id="282" r:id="rId81"/>
    <p:sldId id="284" r:id="rId82"/>
    <p:sldId id="429" r:id="rId83"/>
    <p:sldId id="370" r:id="rId84"/>
    <p:sldId id="373" r:id="rId85"/>
    <p:sldId id="426" r:id="rId86"/>
    <p:sldId id="374" r:id="rId87"/>
    <p:sldId id="375" r:id="rId88"/>
    <p:sldId id="427" r:id="rId89"/>
    <p:sldId id="342" r:id="rId90"/>
    <p:sldId id="428" r:id="rId91"/>
    <p:sldId id="433" r:id="rId92"/>
    <p:sldId id="309" r:id="rId93"/>
    <p:sldId id="435" r:id="rId94"/>
    <p:sldId id="371" r:id="rId95"/>
    <p:sldId id="436" r:id="rId96"/>
    <p:sldId id="283" r:id="rId97"/>
    <p:sldId id="430" r:id="rId98"/>
    <p:sldId id="432" r:id="rId99"/>
    <p:sldId id="372" r:id="rId100"/>
    <p:sldId id="289" r:id="rId101"/>
    <p:sldId id="420" r:id="rId102"/>
    <p:sldId id="346" r:id="rId103"/>
    <p:sldId id="376" r:id="rId104"/>
    <p:sldId id="421" r:id="rId105"/>
    <p:sldId id="377" r:id="rId106"/>
    <p:sldId id="378" r:id="rId107"/>
    <p:sldId id="379" r:id="rId108"/>
    <p:sldId id="380" r:id="rId109"/>
    <p:sldId id="438" r:id="rId110"/>
    <p:sldId id="381" r:id="rId111"/>
    <p:sldId id="382" r:id="rId112"/>
    <p:sldId id="383" r:id="rId113"/>
    <p:sldId id="292" r:id="rId114"/>
    <p:sldId id="296" r:id="rId115"/>
    <p:sldId id="397" r:id="rId116"/>
    <p:sldId id="384" r:id="rId117"/>
    <p:sldId id="385" r:id="rId118"/>
    <p:sldId id="386" r:id="rId119"/>
    <p:sldId id="398" r:id="rId120"/>
    <p:sldId id="396" r:id="rId121"/>
    <p:sldId id="407" r:id="rId122"/>
    <p:sldId id="408" r:id="rId123"/>
    <p:sldId id="409" r:id="rId124"/>
    <p:sldId id="410" r:id="rId125"/>
    <p:sldId id="387" r:id="rId126"/>
    <p:sldId id="336" r:id="rId127"/>
    <p:sldId id="419" r:id="rId128"/>
    <p:sldId id="418" r:id="rId129"/>
    <p:sldId id="388" r:id="rId130"/>
    <p:sldId id="389" r:id="rId131"/>
    <p:sldId id="390" r:id="rId132"/>
    <p:sldId id="391" r:id="rId133"/>
    <p:sldId id="425" r:id="rId134"/>
    <p:sldId id="422" r:id="rId135"/>
    <p:sldId id="416" r:id="rId136"/>
    <p:sldId id="423" r:id="rId137"/>
    <p:sldId id="424" r:id="rId138"/>
    <p:sldId id="306" r:id="rId139"/>
  </p:sldIdLst>
  <p:sldSz cx="9144000" cy="6858000" type="screen4x3"/>
  <p:notesSz cx="9928225" cy="6797675"/>
  <p:defaultTextStyle>
    <a:defPPr>
      <a:defRPr lang="lv-LV"/>
    </a:defPPr>
    <a:lvl1pPr algn="l" rtl="0" fontAlgn="base">
      <a:spcBef>
        <a:spcPct val="0"/>
      </a:spcBef>
      <a:spcAft>
        <a:spcPct val="0"/>
      </a:spcAft>
      <a:defRPr kern="1200">
        <a:solidFill>
          <a:schemeClr val="tx1"/>
        </a:solidFill>
        <a:latin typeface="Arial" pitchFamily="34" charset="0"/>
        <a:ea typeface="+mn-ea"/>
        <a:cs typeface="+mn-cs"/>
      </a:defRPr>
    </a:lvl1pPr>
    <a:lvl2pPr marL="457143" algn="l" rtl="0" fontAlgn="base">
      <a:spcBef>
        <a:spcPct val="0"/>
      </a:spcBef>
      <a:spcAft>
        <a:spcPct val="0"/>
      </a:spcAft>
      <a:defRPr kern="1200">
        <a:solidFill>
          <a:schemeClr val="tx1"/>
        </a:solidFill>
        <a:latin typeface="Arial" pitchFamily="34" charset="0"/>
        <a:ea typeface="+mn-ea"/>
        <a:cs typeface="+mn-cs"/>
      </a:defRPr>
    </a:lvl2pPr>
    <a:lvl3pPr marL="914288" algn="l" rtl="0" fontAlgn="base">
      <a:spcBef>
        <a:spcPct val="0"/>
      </a:spcBef>
      <a:spcAft>
        <a:spcPct val="0"/>
      </a:spcAft>
      <a:defRPr kern="1200">
        <a:solidFill>
          <a:schemeClr val="tx1"/>
        </a:solidFill>
        <a:latin typeface="Arial" pitchFamily="34" charset="0"/>
        <a:ea typeface="+mn-ea"/>
        <a:cs typeface="+mn-cs"/>
      </a:defRPr>
    </a:lvl3pPr>
    <a:lvl4pPr marL="1371431" algn="l" rtl="0" fontAlgn="base">
      <a:spcBef>
        <a:spcPct val="0"/>
      </a:spcBef>
      <a:spcAft>
        <a:spcPct val="0"/>
      </a:spcAft>
      <a:defRPr kern="1200">
        <a:solidFill>
          <a:schemeClr val="tx1"/>
        </a:solidFill>
        <a:latin typeface="Arial" pitchFamily="34" charset="0"/>
        <a:ea typeface="+mn-ea"/>
        <a:cs typeface="+mn-cs"/>
      </a:defRPr>
    </a:lvl4pPr>
    <a:lvl5pPr marL="1828575" algn="l" rtl="0" fontAlgn="base">
      <a:spcBef>
        <a:spcPct val="0"/>
      </a:spcBef>
      <a:spcAft>
        <a:spcPct val="0"/>
      </a:spcAft>
      <a:defRPr kern="1200">
        <a:solidFill>
          <a:schemeClr val="tx1"/>
        </a:solidFill>
        <a:latin typeface="Arial" pitchFamily="34" charset="0"/>
        <a:ea typeface="+mn-ea"/>
        <a:cs typeface="+mn-cs"/>
      </a:defRPr>
    </a:lvl5pPr>
    <a:lvl6pPr marL="2285718" algn="l" defTabSz="914288" rtl="0" eaLnBrk="1" latinLnBrk="0" hangingPunct="1">
      <a:defRPr kern="1200">
        <a:solidFill>
          <a:schemeClr val="tx1"/>
        </a:solidFill>
        <a:latin typeface="Arial" pitchFamily="34" charset="0"/>
        <a:ea typeface="+mn-ea"/>
        <a:cs typeface="+mn-cs"/>
      </a:defRPr>
    </a:lvl6pPr>
    <a:lvl7pPr marL="2742862" algn="l" defTabSz="914288" rtl="0" eaLnBrk="1" latinLnBrk="0" hangingPunct="1">
      <a:defRPr kern="1200">
        <a:solidFill>
          <a:schemeClr val="tx1"/>
        </a:solidFill>
        <a:latin typeface="Arial" pitchFamily="34" charset="0"/>
        <a:ea typeface="+mn-ea"/>
        <a:cs typeface="+mn-cs"/>
      </a:defRPr>
    </a:lvl7pPr>
    <a:lvl8pPr marL="3200006" algn="l" defTabSz="914288" rtl="0" eaLnBrk="1" latinLnBrk="0" hangingPunct="1">
      <a:defRPr kern="1200">
        <a:solidFill>
          <a:schemeClr val="tx1"/>
        </a:solidFill>
        <a:latin typeface="Arial" pitchFamily="34" charset="0"/>
        <a:ea typeface="+mn-ea"/>
        <a:cs typeface="+mn-cs"/>
      </a:defRPr>
    </a:lvl8pPr>
    <a:lvl9pPr marL="3657149" algn="l" defTabSz="914288"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2303"/>
    <a:srgbClr val="6600CC"/>
    <a:srgbClr val="CC3300"/>
    <a:srgbClr val="99CCFF"/>
    <a:srgbClr val="9F302D"/>
    <a:srgbClr val="2E583B"/>
    <a:srgbClr val="CC0000"/>
  </p:clrMru>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466" autoAdjust="0"/>
    <p:restoredTop sz="93439" autoAdjust="0"/>
  </p:normalViewPr>
  <p:slideViewPr>
    <p:cSldViewPr snapToGrid="0">
      <p:cViewPr>
        <p:scale>
          <a:sx n="100" d="100"/>
          <a:sy n="100" d="100"/>
        </p:scale>
        <p:origin x="-150" y="-144"/>
      </p:cViewPr>
      <p:guideLst>
        <p:guide orient="horz" pos="2160"/>
        <p:guide pos="2880"/>
      </p:guideLst>
    </p:cSldViewPr>
  </p:slideViewPr>
  <p:notesTextViewPr>
    <p:cViewPr>
      <p:scale>
        <a:sx n="100" d="100"/>
        <a:sy n="100" d="100"/>
      </p:scale>
      <p:origin x="0" y="0"/>
    </p:cViewPr>
  </p:notesTextViewPr>
  <p:sorterViewPr>
    <p:cViewPr>
      <p:scale>
        <a:sx n="89" d="100"/>
        <a:sy n="89" d="100"/>
      </p:scale>
      <p:origin x="0" y="0"/>
    </p:cViewPr>
  </p:sorter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38" Type="http://schemas.openxmlformats.org/officeDocument/2006/relationships/slide" Target="slides/slide107.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144"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slide" Target="slides/slide103.xml"/><Relationship Id="rId139" Type="http://schemas.openxmlformats.org/officeDocument/2006/relationships/slide" Target="slides/slide108.xml"/><Relationship Id="rId80" Type="http://schemas.openxmlformats.org/officeDocument/2006/relationships/slide" Target="slides/slide49.xml"/><Relationship Id="rId85" Type="http://schemas.openxmlformats.org/officeDocument/2006/relationships/slide" Target="slides/slide5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103" Type="http://schemas.openxmlformats.org/officeDocument/2006/relationships/slide" Target="slides/slide72.xml"/><Relationship Id="rId108" Type="http://schemas.openxmlformats.org/officeDocument/2006/relationships/slide" Target="slides/slide77.xml"/><Relationship Id="rId116" Type="http://schemas.openxmlformats.org/officeDocument/2006/relationships/slide" Target="slides/slide85.xml"/><Relationship Id="rId124" Type="http://schemas.openxmlformats.org/officeDocument/2006/relationships/slide" Target="slides/slide93.xml"/><Relationship Id="rId129" Type="http://schemas.openxmlformats.org/officeDocument/2006/relationships/slide" Target="slides/slide98.xml"/><Relationship Id="rId137"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11" Type="http://schemas.openxmlformats.org/officeDocument/2006/relationships/slide" Target="slides/slide80.xml"/><Relationship Id="rId132" Type="http://schemas.openxmlformats.org/officeDocument/2006/relationships/slide" Target="slides/slide101.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6" Type="http://schemas.openxmlformats.org/officeDocument/2006/relationships/slide" Target="slides/slide75.xml"/><Relationship Id="rId114" Type="http://schemas.openxmlformats.org/officeDocument/2006/relationships/slide" Target="slides/slide83.xml"/><Relationship Id="rId119" Type="http://schemas.openxmlformats.org/officeDocument/2006/relationships/slide" Target="slides/slide88.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30" Type="http://schemas.openxmlformats.org/officeDocument/2006/relationships/slide" Target="slides/slide99.xml"/><Relationship Id="rId135" Type="http://schemas.openxmlformats.org/officeDocument/2006/relationships/slide" Target="slides/slide104.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Office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Office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Office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Office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Office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Office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Office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Office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Office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Office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Office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Office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Office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Office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Office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Office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Office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Office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Office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Office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Office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Office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Office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Office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Office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Office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Office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Office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Office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Office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Office_Excel_Workshee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Office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Office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Office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Office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Office_Excel_Worksheet4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Office_Excel_Worksheet49.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Office_Excel_Worksheet50.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Office_Excel_Worksheet51.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Office_Excel_Worksheet52.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Office_Excel_Worksheet53.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Office_Excel_Worksheet54.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Office_Excel_Worksheet55.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Office_Excel_Worksheet56.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Office_Excel_Worksheet57.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Office_Excel_Worksheet58.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Office_Excel_Worksheet59.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Office_Excel_Worksheet60.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Office_Excel_Worksheet61.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Office_Excel_Worksheet62.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Office_Excel_Worksheet63.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Office_Excel_Worksheet64.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Office_Excel_Worksheet65.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Office_Excel_Worksheet66.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Office_Excel_Worksheet67.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Office_Excel_Worksheet68.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Office_Excel_Worksheet69.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Office_Excel_Worksheet70.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Office_Excel_Worksheet71.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Office_Excel_Worksheet7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lineChart>
        <c:grouping val="standard"/>
        <c:ser>
          <c:idx val="0"/>
          <c:order val="0"/>
          <c:tx>
            <c:strRef>
              <c:f>Sheet1!$A$2</c:f>
              <c:strCache>
                <c:ptCount val="1"/>
                <c:pt idx="0">
                  <c:v>Number of Employees</c:v>
                </c:pt>
              </c:strCache>
            </c:strRef>
          </c:tx>
          <c:spPr>
            <a:ln w="76200"/>
          </c:spPr>
          <c:marker>
            <c:spPr>
              <a:solidFill>
                <a:srgbClr val="0070C0"/>
              </a:solidFill>
            </c:spPr>
          </c:marker>
          <c:dLbls>
            <c:dLblPos val="t"/>
            <c:showVal val="1"/>
          </c:dLbls>
          <c:cat>
            <c:strRef>
              <c:f>Sheet1!$B$1:$H$1</c:f>
              <c:strCache>
                <c:ptCount val="7"/>
                <c:pt idx="0">
                  <c:v>2007</c:v>
                </c:pt>
                <c:pt idx="1">
                  <c:v>2008</c:v>
                </c:pt>
                <c:pt idx="2">
                  <c:v>2009</c:v>
                </c:pt>
                <c:pt idx="3">
                  <c:v>2010</c:v>
                </c:pt>
                <c:pt idx="4">
                  <c:v>2011</c:v>
                </c:pt>
                <c:pt idx="5">
                  <c:v>2012</c:v>
                </c:pt>
                <c:pt idx="6">
                  <c:v>2013</c:v>
                </c:pt>
              </c:strCache>
            </c:strRef>
          </c:cat>
          <c:val>
            <c:numRef>
              <c:f>Sheet1!$B$2:$H$2</c:f>
              <c:numCache>
                <c:formatCode>General</c:formatCode>
                <c:ptCount val="7"/>
                <c:pt idx="0">
                  <c:v>562</c:v>
                </c:pt>
                <c:pt idx="1">
                  <c:v>575</c:v>
                </c:pt>
                <c:pt idx="2">
                  <c:v>521</c:v>
                </c:pt>
                <c:pt idx="3">
                  <c:v>540</c:v>
                </c:pt>
                <c:pt idx="4">
                  <c:v>549</c:v>
                </c:pt>
                <c:pt idx="5">
                  <c:v>560</c:v>
                </c:pt>
                <c:pt idx="6">
                  <c:v>629</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12886528"/>
        <c:axId val="112888064"/>
      </c:lineChart>
      <c:catAx>
        <c:axId val="11288652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2888064"/>
        <c:crosses val="autoZero"/>
        <c:auto val="1"/>
        <c:lblAlgn val="ctr"/>
        <c:lblOffset val="100"/>
      </c:catAx>
      <c:valAx>
        <c:axId val="112888064"/>
        <c:scaling>
          <c:orientation val="minMax"/>
        </c:scaling>
        <c:delete val="1"/>
        <c:axPos val="l"/>
        <c:numFmt formatCode="General" sourceLinked="1"/>
        <c:tickLblPos val="none"/>
        <c:crossAx val="112886528"/>
        <c:crosses val="autoZero"/>
        <c:crossBetween val="between"/>
      </c:valAx>
    </c:plotArea>
    <c:plotVisOnly val="1"/>
  </c:chart>
  <c:txPr>
    <a:bodyPr/>
    <a:lstStyle/>
    <a:p>
      <a:pPr>
        <a:defRPr sz="1800"/>
      </a:pPr>
      <a:endParaRPr lang="lv-LV"/>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smtClean="0"/>
              <a:t>Visas </a:t>
            </a:r>
            <a:r>
              <a:rPr lang="lv-LV" dirty="0" err="1" smtClean="0"/>
              <a:t>Issued</a:t>
            </a:r>
            <a:r>
              <a:rPr lang="lv-LV" dirty="0" smtClean="0"/>
              <a:t> </a:t>
            </a:r>
            <a:r>
              <a:rPr lang="lv-LV" dirty="0" err="1" smtClean="0"/>
              <a:t>by</a:t>
            </a:r>
            <a:r>
              <a:rPr lang="lv-LV" dirty="0" smtClean="0"/>
              <a:t> OCMA</a:t>
            </a:r>
            <a:endParaRPr lang="lv-LV" dirty="0"/>
          </a:p>
        </c:rich>
      </c:tx>
    </c:title>
    <c:plotArea>
      <c:layout/>
      <c:barChart>
        <c:barDir val="col"/>
        <c:grouping val="stacked"/>
        <c:ser>
          <c:idx val="0"/>
          <c:order val="0"/>
          <c:tx>
            <c:strRef>
              <c:f>Sheet1!$A$2</c:f>
              <c:strCache>
                <c:ptCount val="1"/>
                <c:pt idx="0">
                  <c:v>"C" visas</c:v>
                </c:pt>
              </c:strCache>
            </c:strRef>
          </c:tx>
          <c:dLbls>
            <c:showVal val="1"/>
          </c:dLbls>
          <c:cat>
            <c:strRef>
              <c:f>Sheet1!$B$1:$H$1</c:f>
              <c:strCache>
                <c:ptCount val="7"/>
                <c:pt idx="0">
                  <c:v>2007</c:v>
                </c:pt>
                <c:pt idx="1">
                  <c:v>2008</c:v>
                </c:pt>
                <c:pt idx="2">
                  <c:v>2009</c:v>
                </c:pt>
                <c:pt idx="3">
                  <c:v>2010</c:v>
                </c:pt>
                <c:pt idx="4">
                  <c:v>2011</c:v>
                </c:pt>
                <c:pt idx="5">
                  <c:v>2012</c:v>
                </c:pt>
                <c:pt idx="6">
                  <c:v>2013</c:v>
                </c:pt>
              </c:strCache>
            </c:strRef>
          </c:cat>
          <c:val>
            <c:numRef>
              <c:f>Sheet1!$B$2:$H$2</c:f>
              <c:numCache>
                <c:formatCode>General</c:formatCode>
                <c:ptCount val="7"/>
                <c:pt idx="0">
                  <c:v>272</c:v>
                </c:pt>
                <c:pt idx="1">
                  <c:v>204</c:v>
                </c:pt>
                <c:pt idx="2">
                  <c:v>149</c:v>
                </c:pt>
                <c:pt idx="3">
                  <c:v>274</c:v>
                </c:pt>
                <c:pt idx="4">
                  <c:v>226</c:v>
                </c:pt>
                <c:pt idx="5">
                  <c:v>175</c:v>
                </c:pt>
                <c:pt idx="6">
                  <c:v>156</c:v>
                </c:pt>
              </c:numCache>
            </c:numRef>
          </c:val>
        </c:ser>
        <c:ser>
          <c:idx val="1"/>
          <c:order val="1"/>
          <c:tx>
            <c:strRef>
              <c:f>Sheet1!$A$3</c:f>
              <c:strCache>
                <c:ptCount val="1"/>
                <c:pt idx="0">
                  <c:v>"D" visas</c:v>
                </c:pt>
              </c:strCache>
            </c:strRef>
          </c:tx>
          <c:spPr>
            <a:solidFill>
              <a:srgbClr val="0070C0"/>
            </a:solidFill>
          </c:spPr>
          <c:dLbls>
            <c:showVal val="1"/>
          </c:dLbls>
          <c:cat>
            <c:strRef>
              <c:f>Sheet1!$B$1:$H$1</c:f>
              <c:strCache>
                <c:ptCount val="7"/>
                <c:pt idx="0">
                  <c:v>2007</c:v>
                </c:pt>
                <c:pt idx="1">
                  <c:v>2008</c:v>
                </c:pt>
                <c:pt idx="2">
                  <c:v>2009</c:v>
                </c:pt>
                <c:pt idx="3">
                  <c:v>2010</c:v>
                </c:pt>
                <c:pt idx="4">
                  <c:v>2011</c:v>
                </c:pt>
                <c:pt idx="5">
                  <c:v>2012</c:v>
                </c:pt>
                <c:pt idx="6">
                  <c:v>2013</c:v>
                </c:pt>
              </c:strCache>
            </c:strRef>
          </c:cat>
          <c:val>
            <c:numRef>
              <c:f>Sheet1!$B$3:$H$3</c:f>
              <c:numCache>
                <c:formatCode>General</c:formatCode>
                <c:ptCount val="7"/>
                <c:pt idx="0">
                  <c:v>56</c:v>
                </c:pt>
                <c:pt idx="1">
                  <c:v>45</c:v>
                </c:pt>
                <c:pt idx="2">
                  <c:v>40</c:v>
                </c:pt>
                <c:pt idx="3">
                  <c:v>138</c:v>
                </c:pt>
                <c:pt idx="4">
                  <c:v>124</c:v>
                </c:pt>
                <c:pt idx="5">
                  <c:v>184</c:v>
                </c:pt>
                <c:pt idx="6">
                  <c:v>172</c:v>
                </c:pt>
              </c:numCache>
            </c:numRef>
          </c:val>
        </c:ser>
        <c:gapWidth val="75"/>
        <c:overlap val="100"/>
        <c:axId val="116826112"/>
        <c:axId val="116827648"/>
      </c:barChart>
      <c:catAx>
        <c:axId val="116826112"/>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6827648"/>
        <c:crosses val="autoZero"/>
        <c:auto val="1"/>
        <c:lblAlgn val="ctr"/>
        <c:lblOffset val="100"/>
      </c:catAx>
      <c:valAx>
        <c:axId val="116827648"/>
        <c:scaling>
          <c:orientation val="minMax"/>
        </c:scaling>
        <c:delete val="1"/>
        <c:axPos val="l"/>
        <c:numFmt formatCode="General" sourceLinked="1"/>
        <c:majorTickMark val="none"/>
        <c:tickLblPos val="none"/>
        <c:crossAx val="116826112"/>
        <c:crosses val="autoZero"/>
        <c:crossBetween val="between"/>
      </c:valAx>
    </c:plotArea>
    <c:legend>
      <c:legendPos val="b"/>
    </c:legend>
    <c:plotVisOnly val="1"/>
  </c:chart>
  <c:txPr>
    <a:bodyPr/>
    <a:lstStyle/>
    <a:p>
      <a:pPr>
        <a:defRPr sz="1800"/>
      </a:pPr>
      <a:endParaRPr lang="lv-LV"/>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lv-LV"/>
  <c:style val="32"/>
  <c:chart>
    <c:title/>
    <c:plotArea>
      <c:layout/>
      <c:lineChart>
        <c:grouping val="standard"/>
        <c:ser>
          <c:idx val="0"/>
          <c:order val="0"/>
          <c:tx>
            <c:strRef>
              <c:f>Sheet1!$A$2</c:f>
              <c:strCache>
                <c:ptCount val="1"/>
                <c:pt idx="0">
                  <c:v>Residence Permits Issued</c:v>
                </c:pt>
              </c:strCache>
            </c:strRef>
          </c:tx>
          <c:spPr>
            <a:ln w="76200"/>
          </c:spPr>
          <c:marker>
            <c:spPr>
              <a:solidFill>
                <a:srgbClr val="0070C0"/>
              </a:solidFill>
            </c:spPr>
          </c:marker>
          <c:dLbls>
            <c:dLblPos val="t"/>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Sheet1!$B$2:$J$2</c:f>
              <c:numCache>
                <c:formatCode>#,##0</c:formatCode>
                <c:ptCount val="9"/>
                <c:pt idx="0">
                  <c:v>17849</c:v>
                </c:pt>
                <c:pt idx="1">
                  <c:v>19584</c:v>
                </c:pt>
                <c:pt idx="2">
                  <c:v>19966</c:v>
                </c:pt>
                <c:pt idx="3">
                  <c:v>21181</c:v>
                </c:pt>
                <c:pt idx="4">
                  <c:v>19223</c:v>
                </c:pt>
                <c:pt idx="5">
                  <c:v>22667</c:v>
                </c:pt>
                <c:pt idx="6">
                  <c:v>23279</c:v>
                </c:pt>
                <c:pt idx="7">
                  <c:v>26023</c:v>
                </c:pt>
                <c:pt idx="8">
                  <c:v>32397</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17030912"/>
        <c:axId val="117032448"/>
      </c:lineChart>
      <c:catAx>
        <c:axId val="117030912"/>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7032448"/>
        <c:crosses val="autoZero"/>
        <c:auto val="1"/>
        <c:lblAlgn val="ctr"/>
        <c:lblOffset val="100"/>
      </c:catAx>
      <c:valAx>
        <c:axId val="117032448"/>
        <c:scaling>
          <c:orientation val="minMax"/>
        </c:scaling>
        <c:delete val="1"/>
        <c:axPos val="l"/>
        <c:numFmt formatCode="#,##0" sourceLinked="1"/>
        <c:majorTickMark val="none"/>
        <c:tickLblPos val="none"/>
        <c:crossAx val="117030912"/>
        <c:crosses val="autoZero"/>
        <c:crossBetween val="between"/>
      </c:valAx>
    </c:plotArea>
    <c:plotVisOnly val="1"/>
  </c:chart>
  <c:txPr>
    <a:bodyPr/>
    <a:lstStyle/>
    <a:p>
      <a:pPr>
        <a:defRPr sz="1800"/>
      </a:pPr>
      <a:endParaRPr lang="lv-LV"/>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a:t>Residence Permits Issued </a:t>
            </a:r>
          </a:p>
        </c:rich>
      </c:tx>
    </c:title>
    <c:plotArea>
      <c:layout/>
      <c:barChart>
        <c:barDir val="col"/>
        <c:grouping val="clustered"/>
        <c:ser>
          <c:idx val="0"/>
          <c:order val="0"/>
          <c:tx>
            <c:strRef>
              <c:f>Sheet1!$A$2</c:f>
              <c:strCache>
                <c:ptCount val="1"/>
                <c:pt idx="0">
                  <c:v>Temporary RPs issued</c:v>
                </c:pt>
              </c:strCache>
            </c:strRef>
          </c:tx>
          <c:dLbls>
            <c:txPr>
              <a:bodyPr/>
              <a:lstStyle/>
              <a:p>
                <a:pPr>
                  <a:defRPr sz="1400"/>
                </a:pPr>
                <a:endParaRPr lang="lv-LV"/>
              </a:p>
            </c:txPr>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Sheet1!$B$2:$J$2</c:f>
              <c:numCache>
                <c:formatCode>#,##0</c:formatCode>
                <c:ptCount val="9"/>
                <c:pt idx="0">
                  <c:v>8723</c:v>
                </c:pt>
                <c:pt idx="1">
                  <c:v>9317</c:v>
                </c:pt>
                <c:pt idx="2">
                  <c:v>11872</c:v>
                </c:pt>
                <c:pt idx="3">
                  <c:v>12379</c:v>
                </c:pt>
                <c:pt idx="4">
                  <c:v>10148</c:v>
                </c:pt>
                <c:pt idx="5">
                  <c:v>9498</c:v>
                </c:pt>
                <c:pt idx="6">
                  <c:v>12222</c:v>
                </c:pt>
              </c:numCache>
            </c:numRef>
          </c:val>
        </c:ser>
        <c:ser>
          <c:idx val="1"/>
          <c:order val="1"/>
          <c:tx>
            <c:strRef>
              <c:f>Sheet1!$A$3</c:f>
              <c:strCache>
                <c:ptCount val="1"/>
                <c:pt idx="0">
                  <c:v>Permanent RPs issued</c:v>
                </c:pt>
              </c:strCache>
            </c:strRef>
          </c:tx>
          <c:spPr>
            <a:solidFill>
              <a:srgbClr val="F79646">
                <a:lumMod val="75000"/>
              </a:srgbClr>
            </a:solidFill>
          </c:spPr>
          <c:dLbls>
            <c:txPr>
              <a:bodyPr/>
              <a:lstStyle/>
              <a:p>
                <a:pPr>
                  <a:defRPr sz="1400"/>
                </a:pPr>
                <a:endParaRPr lang="lv-LV"/>
              </a:p>
            </c:txPr>
            <c:dLblPos val="ctr"/>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Sheet1!$B$3:$J$3</c:f>
              <c:numCache>
                <c:formatCode>#,##0</c:formatCode>
                <c:ptCount val="9"/>
                <c:pt idx="0">
                  <c:v>9126</c:v>
                </c:pt>
                <c:pt idx="1">
                  <c:v>10267</c:v>
                </c:pt>
                <c:pt idx="2">
                  <c:v>8094</c:v>
                </c:pt>
                <c:pt idx="3">
                  <c:v>8802</c:v>
                </c:pt>
                <c:pt idx="4">
                  <c:v>9075</c:v>
                </c:pt>
                <c:pt idx="5">
                  <c:v>13169</c:v>
                </c:pt>
                <c:pt idx="6">
                  <c:v>11057</c:v>
                </c:pt>
              </c:numCache>
            </c:numRef>
          </c:val>
        </c:ser>
        <c:gapWidth val="55"/>
        <c:overlap val="-25"/>
        <c:axId val="117539200"/>
        <c:axId val="117540736"/>
      </c:barChart>
      <c:lineChart>
        <c:grouping val="standard"/>
        <c:ser>
          <c:idx val="2"/>
          <c:order val="2"/>
          <c:tx>
            <c:strRef>
              <c:f>Sheet1!$A$4</c:f>
              <c:strCache>
                <c:ptCount val="1"/>
                <c:pt idx="0">
                  <c:v>Residence Permits Issued</c:v>
                </c:pt>
              </c:strCache>
            </c:strRef>
          </c:tx>
          <c:spPr>
            <a:ln w="76200">
              <a:solidFill>
                <a:srgbClr val="0070C0"/>
              </a:solidFill>
            </a:ln>
          </c:spPr>
          <c:marker>
            <c:symbol val="diamond"/>
            <c:size val="13"/>
            <c:spPr>
              <a:solidFill>
                <a:schemeClr val="accent6">
                  <a:lumMod val="75000"/>
                </a:schemeClr>
              </a:solidFill>
              <a:ln>
                <a:solidFill>
                  <a:srgbClr val="0070C0"/>
                </a:solidFill>
              </a:ln>
            </c:spPr>
          </c:marker>
          <c:dLbls>
            <c:dLblPos val="t"/>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Sheet1!$B$4:$J$4</c:f>
              <c:numCache>
                <c:formatCode>#,##0</c:formatCode>
                <c:ptCount val="9"/>
                <c:pt idx="0">
                  <c:v>17849</c:v>
                </c:pt>
                <c:pt idx="1">
                  <c:v>19584</c:v>
                </c:pt>
                <c:pt idx="2">
                  <c:v>19966</c:v>
                </c:pt>
                <c:pt idx="3">
                  <c:v>21181</c:v>
                </c:pt>
                <c:pt idx="4">
                  <c:v>19223</c:v>
                </c:pt>
                <c:pt idx="5">
                  <c:v>22667</c:v>
                </c:pt>
                <c:pt idx="6">
                  <c:v>23279</c:v>
                </c:pt>
                <c:pt idx="7">
                  <c:v>26023</c:v>
                </c:pt>
                <c:pt idx="8">
                  <c:v>32397</c:v>
                </c:pt>
              </c:numCache>
            </c:numRef>
          </c:val>
          <c:smooth val="1"/>
        </c:ser>
        <c:marker val="1"/>
        <c:axId val="117539200"/>
        <c:axId val="117540736"/>
      </c:lineChart>
      <c:catAx>
        <c:axId val="11753920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7540736"/>
        <c:crosses val="autoZero"/>
        <c:auto val="1"/>
        <c:lblAlgn val="ctr"/>
        <c:lblOffset val="100"/>
      </c:catAx>
      <c:valAx>
        <c:axId val="117540736"/>
        <c:scaling>
          <c:orientation val="minMax"/>
        </c:scaling>
        <c:delete val="1"/>
        <c:axPos val="l"/>
        <c:numFmt formatCode="#,##0" sourceLinked="1"/>
        <c:majorTickMark val="none"/>
        <c:tickLblPos val="none"/>
        <c:crossAx val="117539200"/>
        <c:crosses val="autoZero"/>
        <c:crossBetween val="between"/>
      </c:valAx>
    </c:plotArea>
    <c:legend>
      <c:legendPos val="b"/>
      <c:layout>
        <c:manualLayout>
          <c:xMode val="edge"/>
          <c:yMode val="edge"/>
          <c:x val="4.2597268886226452E-3"/>
          <c:y val="0.92308176862507574"/>
          <c:w val="0.97775834783775828"/>
          <c:h val="6.1533615990308932E-2"/>
        </c:manualLayout>
      </c:layout>
      <c:txPr>
        <a:bodyPr/>
        <a:lstStyle/>
        <a:p>
          <a:pPr>
            <a:defRPr sz="1600"/>
          </a:pPr>
          <a:endParaRPr lang="lv-LV"/>
        </a:p>
      </c:txPr>
    </c:legend>
    <c:plotVisOnly val="1"/>
    <c:dispBlanksAs val="gap"/>
  </c:chart>
  <c:txPr>
    <a:bodyPr/>
    <a:lstStyle/>
    <a:p>
      <a:pPr>
        <a:defRPr sz="1800"/>
      </a:pPr>
      <a:endParaRPr lang="lv-LV"/>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a:t>First-time RPs Issued</a:t>
            </a:r>
          </a:p>
        </c:rich>
      </c:tx>
    </c:title>
    <c:plotArea>
      <c:layout/>
      <c:barChart>
        <c:barDir val="col"/>
        <c:grouping val="clustered"/>
        <c:ser>
          <c:idx val="0"/>
          <c:order val="0"/>
          <c:tx>
            <c:strRef>
              <c:f>Sheet1!$A$2</c:f>
              <c:strCache>
                <c:ptCount val="1"/>
                <c:pt idx="0">
                  <c:v>First-time TRPs issued</c:v>
                </c:pt>
              </c:strCache>
            </c:strRef>
          </c:tx>
          <c:dLbls>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Sheet1!$B$2:$I$2</c:f>
              <c:numCache>
                <c:formatCode>#,##0</c:formatCode>
                <c:ptCount val="8"/>
                <c:pt idx="0">
                  <c:v>2928</c:v>
                </c:pt>
                <c:pt idx="1">
                  <c:v>4831</c:v>
                </c:pt>
                <c:pt idx="2">
                  <c:v>2116</c:v>
                </c:pt>
                <c:pt idx="3">
                  <c:v>2388</c:v>
                </c:pt>
                <c:pt idx="4">
                  <c:v>2495</c:v>
                </c:pt>
                <c:pt idx="5">
                  <c:v>4824</c:v>
                </c:pt>
                <c:pt idx="6">
                  <c:v>6365</c:v>
                </c:pt>
                <c:pt idx="7">
                  <c:v>7353</c:v>
                </c:pt>
              </c:numCache>
            </c:numRef>
          </c:val>
        </c:ser>
        <c:ser>
          <c:idx val="1"/>
          <c:order val="1"/>
          <c:tx>
            <c:strRef>
              <c:f>Sheet1!$A$3</c:f>
              <c:strCache>
                <c:ptCount val="1"/>
                <c:pt idx="0">
                  <c:v>First-time PRPs issued</c:v>
                </c:pt>
              </c:strCache>
            </c:strRef>
          </c:tx>
          <c:spPr>
            <a:solidFill>
              <a:srgbClr val="F79646">
                <a:lumMod val="75000"/>
              </a:srgbClr>
            </a:solidFill>
          </c:spPr>
          <c:dLbls>
            <c:dLbl>
              <c:idx val="4"/>
              <c:layout>
                <c:manualLayout>
                  <c:x val="0"/>
                  <c:y val="-4.6153846153846163E-2"/>
                </c:manualLayout>
              </c:layout>
              <c:dLblPos val="ctr"/>
              <c:showVal val="1"/>
            </c:dLbl>
            <c:dLblPos val="ctr"/>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Sheet1!$B$3:$I$3</c:f>
              <c:numCache>
                <c:formatCode>#,##0</c:formatCode>
                <c:ptCount val="8"/>
                <c:pt idx="0">
                  <c:v>3238</c:v>
                </c:pt>
                <c:pt idx="1">
                  <c:v>2484</c:v>
                </c:pt>
                <c:pt idx="2">
                  <c:v>2116</c:v>
                </c:pt>
                <c:pt idx="3">
                  <c:v>2598</c:v>
                </c:pt>
                <c:pt idx="4">
                  <c:v>6123</c:v>
                </c:pt>
                <c:pt idx="5">
                  <c:v>3264</c:v>
                </c:pt>
                <c:pt idx="6">
                  <c:v>2948</c:v>
                </c:pt>
                <c:pt idx="7">
                  <c:v>3089</c:v>
                </c:pt>
              </c:numCache>
            </c:numRef>
          </c:val>
        </c:ser>
        <c:gapWidth val="75"/>
        <c:overlap val="-25"/>
        <c:axId val="117566848"/>
        <c:axId val="117662848"/>
      </c:barChart>
      <c:catAx>
        <c:axId val="11756684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7662848"/>
        <c:crosses val="autoZero"/>
        <c:auto val="1"/>
        <c:lblAlgn val="ctr"/>
        <c:lblOffset val="100"/>
      </c:catAx>
      <c:valAx>
        <c:axId val="117662848"/>
        <c:scaling>
          <c:orientation val="minMax"/>
        </c:scaling>
        <c:delete val="1"/>
        <c:axPos val="l"/>
        <c:numFmt formatCode="#,##0" sourceLinked="1"/>
        <c:majorTickMark val="none"/>
        <c:tickLblPos val="none"/>
        <c:crossAx val="117566848"/>
        <c:crosses val="autoZero"/>
        <c:crossBetween val="between"/>
      </c:valAx>
    </c:plotArea>
    <c:legend>
      <c:legendPos val="b"/>
    </c:legend>
    <c:plotVisOnly val="1"/>
  </c:chart>
  <c:txPr>
    <a:bodyPr/>
    <a:lstStyle/>
    <a:p>
      <a:pPr>
        <a:defRPr sz="1800"/>
      </a:pPr>
      <a:endParaRPr lang="lv-LV"/>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a:t>Valid Residence Permits </a:t>
            </a:r>
            <a:r>
              <a:rPr lang="en-US" b="0" dirty="0" smtClean="0"/>
              <a:t>(</a:t>
            </a:r>
            <a:r>
              <a:rPr lang="lv-LV" b="0" dirty="0" err="1" smtClean="0"/>
              <a:t>as</a:t>
            </a:r>
            <a:r>
              <a:rPr lang="lv-LV" b="0" dirty="0" smtClean="0"/>
              <a:t> </a:t>
            </a:r>
            <a:r>
              <a:rPr lang="lv-LV" b="0" dirty="0" err="1" smtClean="0"/>
              <a:t>of</a:t>
            </a:r>
            <a:r>
              <a:rPr lang="lv-LV" b="0" dirty="0" smtClean="0"/>
              <a:t> 1</a:t>
            </a:r>
            <a:r>
              <a:rPr lang="lv-LV" b="0" baseline="30000" dirty="0" smtClean="0"/>
              <a:t>st</a:t>
            </a:r>
            <a:r>
              <a:rPr lang="lv-LV" b="0" dirty="0" smtClean="0"/>
              <a:t> </a:t>
            </a:r>
            <a:r>
              <a:rPr lang="lv-LV" b="0" dirty="0" err="1" smtClean="0"/>
              <a:t>of</a:t>
            </a:r>
            <a:r>
              <a:rPr lang="lv-LV" b="0" dirty="0" smtClean="0"/>
              <a:t> </a:t>
            </a:r>
            <a:r>
              <a:rPr lang="lv-LV" b="0" dirty="0" err="1" smtClean="0"/>
              <a:t>January</a:t>
            </a:r>
            <a:r>
              <a:rPr lang="en-US" b="0" dirty="0" smtClean="0"/>
              <a:t>)</a:t>
            </a:r>
            <a:endParaRPr lang="en-US" b="0" dirty="0"/>
          </a:p>
        </c:rich>
      </c:tx>
    </c:title>
    <c:plotArea>
      <c:layout/>
      <c:lineChart>
        <c:grouping val="standard"/>
        <c:ser>
          <c:idx val="0"/>
          <c:order val="0"/>
          <c:tx>
            <c:strRef>
              <c:f>Sheet1!$A$2</c:f>
              <c:strCache>
                <c:ptCount val="1"/>
                <c:pt idx="0">
                  <c:v>Valid Residence Permits (01.01. annually)</c:v>
                </c:pt>
              </c:strCache>
            </c:strRef>
          </c:tx>
          <c:spPr>
            <a:ln w="76200"/>
          </c:spPr>
          <c:marker>
            <c:symbol val="diamond"/>
            <c:size val="13"/>
            <c:spPr>
              <a:solidFill>
                <a:srgbClr val="0070C0"/>
              </a:solidFill>
            </c:spPr>
          </c:marker>
          <c:dLbls>
            <c:dLblPos val="t"/>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Sheet1!$B$2:$J$2</c:f>
              <c:numCache>
                <c:formatCode>#,##0</c:formatCode>
                <c:ptCount val="9"/>
                <c:pt idx="0">
                  <c:v>37490</c:v>
                </c:pt>
                <c:pt idx="1">
                  <c:v>40476</c:v>
                </c:pt>
                <c:pt idx="2">
                  <c:v>45870</c:v>
                </c:pt>
                <c:pt idx="3">
                  <c:v>49069</c:v>
                </c:pt>
                <c:pt idx="4">
                  <c:v>50034</c:v>
                </c:pt>
                <c:pt idx="5">
                  <c:v>55611</c:v>
                </c:pt>
                <c:pt idx="6">
                  <c:v>60285</c:v>
                </c:pt>
                <c:pt idx="7">
                  <c:v>66238</c:v>
                </c:pt>
                <c:pt idx="8">
                  <c:v>71994</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17446528"/>
        <c:axId val="117448064"/>
      </c:lineChart>
      <c:catAx>
        <c:axId val="11744652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7448064"/>
        <c:crosses val="autoZero"/>
        <c:auto val="1"/>
        <c:lblAlgn val="ctr"/>
        <c:lblOffset val="100"/>
      </c:catAx>
      <c:valAx>
        <c:axId val="117448064"/>
        <c:scaling>
          <c:orientation val="minMax"/>
        </c:scaling>
        <c:delete val="1"/>
        <c:axPos val="l"/>
        <c:numFmt formatCode="#,##0" sourceLinked="1"/>
        <c:tickLblPos val="none"/>
        <c:crossAx val="117446528"/>
        <c:crosses val="autoZero"/>
        <c:crossBetween val="between"/>
      </c:valAx>
    </c:plotArea>
    <c:plotVisOnly val="1"/>
  </c:chart>
  <c:txPr>
    <a:bodyPr/>
    <a:lstStyle/>
    <a:p>
      <a:pPr>
        <a:defRPr sz="1800"/>
      </a:pPr>
      <a:endParaRPr lang="lv-LV"/>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smtClean="0"/>
              <a:t>Valid Residence Permits </a:t>
            </a:r>
            <a:r>
              <a:rPr lang="en-US" b="0" dirty="0" smtClean="0"/>
              <a:t>(</a:t>
            </a:r>
            <a:r>
              <a:rPr lang="lv-LV" b="0" dirty="0" err="1" smtClean="0"/>
              <a:t>as</a:t>
            </a:r>
            <a:r>
              <a:rPr lang="lv-LV" b="0" dirty="0" smtClean="0"/>
              <a:t> </a:t>
            </a:r>
            <a:r>
              <a:rPr lang="lv-LV" b="0" dirty="0" err="1" smtClean="0"/>
              <a:t>of</a:t>
            </a:r>
            <a:r>
              <a:rPr lang="lv-LV" b="0" dirty="0" smtClean="0"/>
              <a:t> 1</a:t>
            </a:r>
            <a:r>
              <a:rPr lang="lv-LV" b="0" baseline="30000" dirty="0" smtClean="0"/>
              <a:t>st</a:t>
            </a:r>
            <a:r>
              <a:rPr lang="lv-LV" b="0" dirty="0" smtClean="0"/>
              <a:t> </a:t>
            </a:r>
            <a:r>
              <a:rPr lang="lv-LV" b="0" dirty="0" err="1" smtClean="0"/>
              <a:t>of</a:t>
            </a:r>
            <a:r>
              <a:rPr lang="lv-LV" b="0" dirty="0" smtClean="0"/>
              <a:t> </a:t>
            </a:r>
            <a:r>
              <a:rPr lang="lv-LV" b="0" dirty="0" err="1" smtClean="0"/>
              <a:t>January</a:t>
            </a:r>
            <a:r>
              <a:rPr lang="en-US" b="0" dirty="0" smtClean="0"/>
              <a:t>)</a:t>
            </a:r>
            <a:endParaRPr lang="lv-LV" b="0" dirty="0"/>
          </a:p>
        </c:rich>
      </c:tx>
    </c:title>
    <c:plotArea>
      <c:layout/>
      <c:barChart>
        <c:barDir val="col"/>
        <c:grouping val="clustered"/>
        <c:ser>
          <c:idx val="0"/>
          <c:order val="0"/>
          <c:tx>
            <c:strRef>
              <c:f>Sheet1!$A$2</c:f>
              <c:strCache>
                <c:ptCount val="1"/>
                <c:pt idx="0">
                  <c:v>valid Permanent RPs</c:v>
                </c:pt>
              </c:strCache>
            </c:strRef>
          </c:tx>
          <c:dLbls>
            <c:txPr>
              <a:bodyPr/>
              <a:lstStyle/>
              <a:p>
                <a:pPr>
                  <a:defRPr sz="16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Sheet1!$B$2:$J$2</c:f>
              <c:numCache>
                <c:formatCode>#,##0</c:formatCode>
                <c:ptCount val="9"/>
                <c:pt idx="0">
                  <c:v>29487</c:v>
                </c:pt>
                <c:pt idx="1">
                  <c:v>30820</c:v>
                </c:pt>
                <c:pt idx="2">
                  <c:v>33055</c:v>
                </c:pt>
                <c:pt idx="3">
                  <c:v>34354</c:v>
                </c:pt>
                <c:pt idx="4">
                  <c:v>36249</c:v>
                </c:pt>
                <c:pt idx="5">
                  <c:v>42054</c:v>
                </c:pt>
                <c:pt idx="6">
                  <c:v>44328</c:v>
                </c:pt>
                <c:pt idx="7">
                  <c:v>46308</c:v>
                </c:pt>
                <c:pt idx="8">
                  <c:v>48137</c:v>
                </c:pt>
              </c:numCache>
            </c:numRef>
          </c:val>
        </c:ser>
        <c:ser>
          <c:idx val="1"/>
          <c:order val="1"/>
          <c:tx>
            <c:strRef>
              <c:f>Sheet1!$A$3</c:f>
              <c:strCache>
                <c:ptCount val="1"/>
                <c:pt idx="0">
                  <c:v>valid Temporary RPs</c:v>
                </c:pt>
              </c:strCache>
            </c:strRef>
          </c:tx>
          <c:spPr>
            <a:solidFill>
              <a:schemeClr val="accent6">
                <a:lumMod val="75000"/>
              </a:schemeClr>
            </a:solidFill>
          </c:spPr>
          <c:dLbls>
            <c:txPr>
              <a:bodyPr/>
              <a:lstStyle/>
              <a:p>
                <a:pPr>
                  <a:defRPr sz="16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Sheet1!$B$3:$J$3</c:f>
              <c:numCache>
                <c:formatCode>#,##0</c:formatCode>
                <c:ptCount val="9"/>
                <c:pt idx="0">
                  <c:v>8003</c:v>
                </c:pt>
                <c:pt idx="1">
                  <c:v>9656</c:v>
                </c:pt>
                <c:pt idx="2">
                  <c:v>12815</c:v>
                </c:pt>
                <c:pt idx="3">
                  <c:v>14715</c:v>
                </c:pt>
                <c:pt idx="4">
                  <c:v>13785</c:v>
                </c:pt>
                <c:pt idx="5">
                  <c:v>13557</c:v>
                </c:pt>
                <c:pt idx="6">
                  <c:v>15957</c:v>
                </c:pt>
                <c:pt idx="7">
                  <c:v>19930</c:v>
                </c:pt>
                <c:pt idx="8">
                  <c:v>23857</c:v>
                </c:pt>
              </c:numCache>
            </c:numRef>
          </c:val>
        </c:ser>
        <c:gapWidth val="75"/>
        <c:overlap val="-25"/>
        <c:axId val="117207808"/>
        <c:axId val="117209344"/>
      </c:barChart>
      <c:catAx>
        <c:axId val="11720780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7209344"/>
        <c:crosses val="autoZero"/>
        <c:auto val="1"/>
        <c:lblAlgn val="ctr"/>
        <c:lblOffset val="100"/>
      </c:catAx>
      <c:valAx>
        <c:axId val="117209344"/>
        <c:scaling>
          <c:orientation val="minMax"/>
        </c:scaling>
        <c:delete val="1"/>
        <c:axPos val="l"/>
        <c:numFmt formatCode="#,##0" sourceLinked="1"/>
        <c:majorTickMark val="none"/>
        <c:tickLblPos val="none"/>
        <c:crossAx val="117207808"/>
        <c:crosses val="autoZero"/>
        <c:crossBetween val="between"/>
      </c:valAx>
    </c:plotArea>
    <c:legend>
      <c:legendPos val="b"/>
    </c:legend>
    <c:plotVisOnly val="1"/>
  </c:chart>
  <c:txPr>
    <a:bodyPr/>
    <a:lstStyle/>
    <a:p>
      <a:pPr>
        <a:defRPr sz="1800"/>
      </a:pPr>
      <a:endParaRPr lang="lv-LV"/>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160" b="1" i="0" u="none" strike="noStrike" kern="1200" baseline="0">
                <a:solidFill>
                  <a:prstClr val="black"/>
                </a:solidFill>
                <a:latin typeface="+mn-lt"/>
                <a:ea typeface="+mn-ea"/>
                <a:cs typeface="+mn-cs"/>
              </a:defRPr>
            </a:pPr>
            <a:r>
              <a:rPr lang="lv-LV" dirty="0" smtClean="0"/>
              <a:t>R</a:t>
            </a:r>
            <a:r>
              <a:rPr lang="en-US" dirty="0" err="1" smtClean="0"/>
              <a:t>easons</a:t>
            </a:r>
            <a:r>
              <a:rPr lang="en-US" dirty="0" smtClean="0"/>
              <a:t> for </a:t>
            </a:r>
            <a:r>
              <a:rPr lang="lv-LV" dirty="0" smtClean="0"/>
              <a:t>I</a:t>
            </a:r>
            <a:r>
              <a:rPr lang="en-US" dirty="0" err="1" smtClean="0"/>
              <a:t>ssu</a:t>
            </a:r>
            <a:r>
              <a:rPr lang="lv-LV" dirty="0" err="1" smtClean="0"/>
              <a:t>ing</a:t>
            </a:r>
            <a:r>
              <a:rPr lang="lv-LV" dirty="0" smtClean="0"/>
              <a:t> </a:t>
            </a:r>
            <a:r>
              <a:rPr lang="lv-LV" dirty="0" err="1" smtClean="0"/>
              <a:t>of</a:t>
            </a:r>
            <a:r>
              <a:rPr lang="lv-LV" dirty="0" smtClean="0"/>
              <a:t> </a:t>
            </a:r>
            <a:r>
              <a:rPr lang="lv-LV" dirty="0" err="1" smtClean="0"/>
              <a:t>the</a:t>
            </a:r>
            <a:r>
              <a:rPr lang="lv-LV" dirty="0" smtClean="0"/>
              <a:t> First-</a:t>
            </a:r>
            <a:r>
              <a:rPr lang="lv-LV" dirty="0" err="1" smtClean="0"/>
              <a:t>time</a:t>
            </a:r>
            <a:r>
              <a:rPr lang="lv-LV" dirty="0" smtClean="0"/>
              <a:t> TRP </a:t>
            </a:r>
            <a:endParaRPr lang="lv-LV" dirty="0"/>
          </a:p>
        </c:rich>
      </c:tx>
    </c:title>
    <c:plotArea>
      <c:layout>
        <c:manualLayout>
          <c:layoutTarget val="inner"/>
          <c:xMode val="edge"/>
          <c:yMode val="edge"/>
          <c:x val="1.6975308641975436E-2"/>
          <c:y val="0.1078479766373673"/>
          <c:w val="0.96604938271604934"/>
          <c:h val="0.66658487381307963"/>
        </c:manualLayout>
      </c:layout>
      <c:barChart>
        <c:barDir val="col"/>
        <c:grouping val="clustered"/>
        <c:ser>
          <c:idx val="0"/>
          <c:order val="0"/>
          <c:tx>
            <c:strRef>
              <c:f>Sheet1!$A$2</c:f>
              <c:strCache>
                <c:ptCount val="1"/>
                <c:pt idx="0">
                  <c:v>employment</c:v>
                </c:pt>
              </c:strCache>
            </c:strRef>
          </c:tx>
          <c:dLbls>
            <c:txPr>
              <a:bodyPr rot="-5400000" vert="horz"/>
              <a:lstStyle/>
              <a:p>
                <a:pPr>
                  <a:defRPr sz="1200"/>
                </a:pPr>
                <a:endParaRPr lang="lv-LV"/>
              </a:p>
            </c:txPr>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Sheet1!$B$2:$I$2</c:f>
              <c:numCache>
                <c:formatCode>#,##0</c:formatCode>
                <c:ptCount val="8"/>
                <c:pt idx="0">
                  <c:v>1377</c:v>
                </c:pt>
                <c:pt idx="1">
                  <c:v>3048</c:v>
                </c:pt>
                <c:pt idx="2">
                  <c:v>2836</c:v>
                </c:pt>
                <c:pt idx="3">
                  <c:v>1028</c:v>
                </c:pt>
                <c:pt idx="4">
                  <c:v>854</c:v>
                </c:pt>
                <c:pt idx="5">
                  <c:v>1243</c:v>
                </c:pt>
                <c:pt idx="6">
                  <c:v>1395</c:v>
                </c:pt>
                <c:pt idx="7">
                  <c:v>1392</c:v>
                </c:pt>
              </c:numCache>
            </c:numRef>
          </c:val>
        </c:ser>
        <c:ser>
          <c:idx val="1"/>
          <c:order val="1"/>
          <c:tx>
            <c:strRef>
              <c:f>Sheet1!$A$3</c:f>
              <c:strCache>
                <c:ptCount val="1"/>
                <c:pt idx="0">
                  <c:v>family reunification</c:v>
                </c:pt>
              </c:strCache>
            </c:strRef>
          </c:tx>
          <c:dLbls>
            <c:txPr>
              <a:bodyPr rot="-5400000" vert="horz"/>
              <a:lstStyle/>
              <a:p>
                <a:pPr>
                  <a:defRPr sz="1200"/>
                </a:pPr>
                <a:endParaRPr lang="lv-LV"/>
              </a:p>
            </c:txPr>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Sheet1!$B$3:$I$3</c:f>
              <c:numCache>
                <c:formatCode>#,##0</c:formatCode>
                <c:ptCount val="8"/>
                <c:pt idx="0">
                  <c:v>739</c:v>
                </c:pt>
                <c:pt idx="1">
                  <c:v>887</c:v>
                </c:pt>
                <c:pt idx="2">
                  <c:v>808</c:v>
                </c:pt>
                <c:pt idx="3">
                  <c:v>520</c:v>
                </c:pt>
                <c:pt idx="4">
                  <c:v>511</c:v>
                </c:pt>
                <c:pt idx="5">
                  <c:v>608</c:v>
                </c:pt>
                <c:pt idx="6">
                  <c:v>669</c:v>
                </c:pt>
                <c:pt idx="7">
                  <c:v>662</c:v>
                </c:pt>
              </c:numCache>
            </c:numRef>
          </c:val>
        </c:ser>
        <c:ser>
          <c:idx val="2"/>
          <c:order val="2"/>
          <c:tx>
            <c:strRef>
              <c:f>Sheet1!$A$4</c:f>
              <c:strCache>
                <c:ptCount val="1"/>
                <c:pt idx="0">
                  <c:v>full- time studies</c:v>
                </c:pt>
              </c:strCache>
            </c:strRef>
          </c:tx>
          <c:dLbls>
            <c:txPr>
              <a:bodyPr rot="-5400000" vert="horz"/>
              <a:lstStyle/>
              <a:p>
                <a:pPr>
                  <a:defRPr sz="1100"/>
                </a:pPr>
                <a:endParaRPr lang="lv-LV"/>
              </a:p>
            </c:txPr>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Sheet1!$B$4:$I$4</c:f>
              <c:numCache>
                <c:formatCode>#,##0</c:formatCode>
                <c:ptCount val="8"/>
                <c:pt idx="0">
                  <c:v>414</c:v>
                </c:pt>
                <c:pt idx="1">
                  <c:v>460</c:v>
                </c:pt>
                <c:pt idx="2">
                  <c:v>529</c:v>
                </c:pt>
                <c:pt idx="3">
                  <c:v>472</c:v>
                </c:pt>
                <c:pt idx="4">
                  <c:v>534</c:v>
                </c:pt>
                <c:pt idx="5">
                  <c:v>771</c:v>
                </c:pt>
                <c:pt idx="6">
                  <c:v>1156</c:v>
                </c:pt>
                <c:pt idx="7">
                  <c:v>1300</c:v>
                </c:pt>
              </c:numCache>
            </c:numRef>
          </c:val>
        </c:ser>
        <c:ser>
          <c:idx val="3"/>
          <c:order val="3"/>
          <c:tx>
            <c:strRef>
              <c:f>Sheet1!$A$5</c:f>
              <c:strCache>
                <c:ptCount val="1"/>
                <c:pt idx="0">
                  <c:v>contribution in equity capital of the capital company</c:v>
                </c:pt>
              </c:strCache>
            </c:strRef>
          </c:tx>
          <c:spPr>
            <a:solidFill>
              <a:srgbClr val="002060"/>
            </a:solidFill>
          </c:spPr>
          <c:dLbls>
            <c:txPr>
              <a:bodyPr rot="-5400000" vert="horz"/>
              <a:lstStyle/>
              <a:p>
                <a:pPr>
                  <a:defRPr sz="1100"/>
                </a:pPr>
                <a:endParaRPr lang="lv-LV"/>
              </a:p>
            </c:txPr>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Sheet1!$B$5:$I$5</c:f>
              <c:numCache>
                <c:formatCode>General</c:formatCode>
                <c:ptCount val="8"/>
                <c:pt idx="4" formatCode="#,##0">
                  <c:v>11</c:v>
                </c:pt>
                <c:pt idx="5" formatCode="#,##0">
                  <c:v>89</c:v>
                </c:pt>
                <c:pt idx="6" formatCode="#,##0">
                  <c:v>198</c:v>
                </c:pt>
                <c:pt idx="7" formatCode="#,##0">
                  <c:v>428</c:v>
                </c:pt>
              </c:numCache>
            </c:numRef>
          </c:val>
        </c:ser>
        <c:ser>
          <c:idx val="4"/>
          <c:order val="4"/>
          <c:tx>
            <c:strRef>
              <c:f>Sheet1!$A$6</c:f>
              <c:strCache>
                <c:ptCount val="1"/>
                <c:pt idx="0">
                  <c:v>immovable property purchased</c:v>
                </c:pt>
              </c:strCache>
            </c:strRef>
          </c:tx>
          <c:spPr>
            <a:solidFill>
              <a:srgbClr val="0070C0"/>
            </a:solidFill>
          </c:spPr>
          <c:dLbls>
            <c:txPr>
              <a:bodyPr rot="-5400000" vert="horz"/>
              <a:lstStyle/>
              <a:p>
                <a:pPr>
                  <a:defRPr sz="1200"/>
                </a:pPr>
                <a:endParaRPr lang="lv-LV"/>
              </a:p>
            </c:txPr>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Sheet1!$B$6:$I$6</c:f>
              <c:numCache>
                <c:formatCode>General</c:formatCode>
                <c:ptCount val="8"/>
                <c:pt idx="4" formatCode="#,##0">
                  <c:v>96</c:v>
                </c:pt>
                <c:pt idx="5" formatCode="#,##0">
                  <c:v>1263</c:v>
                </c:pt>
                <c:pt idx="6" formatCode="#,##0">
                  <c:v>2189</c:v>
                </c:pt>
                <c:pt idx="7" formatCode="#,##0">
                  <c:v>2751</c:v>
                </c:pt>
              </c:numCache>
            </c:numRef>
          </c:val>
        </c:ser>
        <c:ser>
          <c:idx val="5"/>
          <c:order val="5"/>
          <c:tx>
            <c:strRef>
              <c:f>Sheet1!$A$7</c:f>
              <c:strCache>
                <c:ptCount val="1"/>
                <c:pt idx="0">
                  <c:v>financial investments in the credit institution</c:v>
                </c:pt>
              </c:strCache>
            </c:strRef>
          </c:tx>
          <c:spPr>
            <a:solidFill>
              <a:srgbClr val="492303"/>
            </a:solidFill>
          </c:spPr>
          <c:dLbls>
            <c:txPr>
              <a:bodyPr rot="-5400000" vert="horz"/>
              <a:lstStyle/>
              <a:p>
                <a:pPr>
                  <a:defRPr sz="1200"/>
                </a:pPr>
                <a:endParaRPr lang="lv-LV"/>
              </a:p>
            </c:txPr>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Sheet1!$B$7:$I$7</c:f>
              <c:numCache>
                <c:formatCode>General</c:formatCode>
                <c:ptCount val="8"/>
                <c:pt idx="4" formatCode="#,##0">
                  <c:v>48</c:v>
                </c:pt>
                <c:pt idx="5" formatCode="#,##0">
                  <c:v>322</c:v>
                </c:pt>
                <c:pt idx="6" formatCode="#,##0">
                  <c:v>188</c:v>
                </c:pt>
                <c:pt idx="7" formatCode="#,##0">
                  <c:v>231</c:v>
                </c:pt>
              </c:numCache>
            </c:numRef>
          </c:val>
        </c:ser>
        <c:ser>
          <c:idx val="6"/>
          <c:order val="6"/>
          <c:tx>
            <c:strRef>
              <c:f>Sheet1!$A$8</c:f>
              <c:strCache>
                <c:ptCount val="1"/>
                <c:pt idx="0">
                  <c:v>other</c:v>
                </c:pt>
              </c:strCache>
            </c:strRef>
          </c:tx>
          <c:dLbls>
            <c:txPr>
              <a:bodyPr rot="-5400000" vert="horz"/>
              <a:lstStyle/>
              <a:p>
                <a:pPr>
                  <a:defRPr sz="1200"/>
                </a:pPr>
                <a:endParaRPr lang="lv-LV"/>
              </a:p>
            </c:txPr>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Sheet1!$B$8:$I$8</c:f>
              <c:numCache>
                <c:formatCode>#,##0</c:formatCode>
                <c:ptCount val="8"/>
                <c:pt idx="0">
                  <c:v>398</c:v>
                </c:pt>
                <c:pt idx="1">
                  <c:v>436</c:v>
                </c:pt>
                <c:pt idx="2">
                  <c:v>436</c:v>
                </c:pt>
                <c:pt idx="3">
                  <c:v>368</c:v>
                </c:pt>
                <c:pt idx="4">
                  <c:v>441</c:v>
                </c:pt>
                <c:pt idx="5">
                  <c:v>528</c:v>
                </c:pt>
                <c:pt idx="6">
                  <c:v>529</c:v>
                </c:pt>
                <c:pt idx="7">
                  <c:v>590</c:v>
                </c:pt>
              </c:numCache>
            </c:numRef>
          </c:val>
        </c:ser>
        <c:gapWidth val="75"/>
        <c:overlap val="-15"/>
        <c:axId val="116970240"/>
        <c:axId val="116971776"/>
      </c:barChart>
      <c:catAx>
        <c:axId val="11697024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600"/>
            </a:pPr>
            <a:endParaRPr lang="lv-LV"/>
          </a:p>
        </c:txPr>
        <c:crossAx val="116971776"/>
        <c:crosses val="autoZero"/>
        <c:auto val="1"/>
        <c:lblAlgn val="ctr"/>
        <c:lblOffset val="100"/>
      </c:catAx>
      <c:valAx>
        <c:axId val="116971776"/>
        <c:scaling>
          <c:orientation val="minMax"/>
        </c:scaling>
        <c:delete val="1"/>
        <c:axPos val="l"/>
        <c:numFmt formatCode="#,##0" sourceLinked="1"/>
        <c:majorTickMark val="none"/>
        <c:tickLblPos val="none"/>
        <c:crossAx val="116970240"/>
        <c:crosses val="autoZero"/>
        <c:crossBetween val="between"/>
      </c:valAx>
    </c:plotArea>
    <c:legend>
      <c:legendPos val="b"/>
      <c:layout>
        <c:manualLayout>
          <c:xMode val="edge"/>
          <c:yMode val="edge"/>
          <c:x val="0.15358209596479391"/>
          <c:y val="0.86203013675803264"/>
          <c:w val="0.84641790403520556"/>
          <c:h val="0.12344162211434705"/>
        </c:manualLayout>
      </c:layout>
      <c:txPr>
        <a:bodyPr/>
        <a:lstStyle/>
        <a:p>
          <a:pPr>
            <a:defRPr sz="1200"/>
          </a:pPr>
          <a:endParaRPr lang="lv-LV"/>
        </a:p>
      </c:txPr>
    </c:legend>
    <c:plotVisOnly val="1"/>
  </c:chart>
  <c:txPr>
    <a:bodyPr/>
    <a:lstStyle/>
    <a:p>
      <a:pPr>
        <a:defRPr sz="1800"/>
      </a:pPr>
      <a:endParaRPr lang="lv-LV"/>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800"/>
            </a:pPr>
            <a:r>
              <a:rPr lang="lv-LV" sz="1800" baseline="0" dirty="0" err="1" smtClean="0"/>
              <a:t>Number</a:t>
            </a:r>
            <a:r>
              <a:rPr lang="lv-LV" sz="1800" baseline="0" dirty="0" smtClean="0"/>
              <a:t> </a:t>
            </a:r>
            <a:r>
              <a:rPr lang="lv-LV" sz="1800" baseline="0" dirty="0" err="1" smtClean="0"/>
              <a:t>of</a:t>
            </a:r>
            <a:r>
              <a:rPr lang="lv-LV" sz="1800" baseline="0" dirty="0" smtClean="0"/>
              <a:t>  </a:t>
            </a:r>
            <a:r>
              <a:rPr lang="lv-LV" sz="1800" baseline="0" dirty="0" err="1" smtClean="0"/>
              <a:t>Valid</a:t>
            </a:r>
            <a:r>
              <a:rPr lang="lv-LV" sz="1800" baseline="0" dirty="0" smtClean="0"/>
              <a:t> TRP </a:t>
            </a:r>
            <a:r>
              <a:rPr lang="lv-LV" sz="1800" b="0" baseline="0" dirty="0" smtClean="0"/>
              <a:t>(</a:t>
            </a:r>
            <a:r>
              <a:rPr lang="lv-LV" sz="1600" b="0" baseline="0" dirty="0" err="1" smtClean="0"/>
              <a:t>as</a:t>
            </a:r>
            <a:r>
              <a:rPr lang="lv-LV" sz="1600" b="0" baseline="0" dirty="0" smtClean="0"/>
              <a:t> </a:t>
            </a:r>
            <a:r>
              <a:rPr lang="lv-LV" sz="1600" b="0" baseline="0" dirty="0" err="1" smtClean="0"/>
              <a:t>of</a:t>
            </a:r>
            <a:r>
              <a:rPr lang="lv-LV" sz="1600" b="0" baseline="0" dirty="0" smtClean="0"/>
              <a:t> 1</a:t>
            </a:r>
            <a:r>
              <a:rPr lang="lv-LV" sz="1600" b="0" baseline="30000" dirty="0" smtClean="0"/>
              <a:t>st</a:t>
            </a:r>
            <a:r>
              <a:rPr lang="lv-LV" sz="1600" b="0" baseline="0" dirty="0" smtClean="0"/>
              <a:t> </a:t>
            </a:r>
            <a:r>
              <a:rPr lang="lv-LV" sz="1600" b="0" baseline="0" dirty="0" err="1" smtClean="0"/>
              <a:t>of</a:t>
            </a:r>
            <a:r>
              <a:rPr lang="lv-LV" sz="1600" b="0" baseline="0" dirty="0" smtClean="0"/>
              <a:t> </a:t>
            </a:r>
            <a:r>
              <a:rPr lang="lv-LV" sz="1600" b="0" baseline="0" dirty="0" err="1" smtClean="0"/>
              <a:t>January</a:t>
            </a:r>
            <a:r>
              <a:rPr lang="lv-LV" sz="1800" b="0" baseline="0" dirty="0" smtClean="0"/>
              <a:t>) </a:t>
            </a:r>
            <a:r>
              <a:rPr lang="lv-LV" sz="1800" baseline="0" dirty="0" err="1" smtClean="0"/>
              <a:t>by</a:t>
            </a:r>
            <a:r>
              <a:rPr lang="lv-LV" sz="1800" baseline="0" dirty="0" smtClean="0"/>
              <a:t> </a:t>
            </a:r>
            <a:r>
              <a:rPr lang="lv-LV" sz="1800" baseline="0" dirty="0" err="1" smtClean="0"/>
              <a:t>Reason</a:t>
            </a:r>
            <a:r>
              <a:rPr lang="lv-LV" sz="1800" baseline="0" dirty="0" smtClean="0"/>
              <a:t> </a:t>
            </a:r>
            <a:r>
              <a:rPr lang="lv-LV" sz="1800" baseline="0" dirty="0" err="1" smtClean="0"/>
              <a:t>of</a:t>
            </a:r>
            <a:r>
              <a:rPr lang="lv-LV" sz="1800" baseline="0" dirty="0" smtClean="0"/>
              <a:t> </a:t>
            </a:r>
            <a:r>
              <a:rPr lang="lv-LV" sz="1800" baseline="0" dirty="0" err="1" smtClean="0"/>
              <a:t>Issue</a:t>
            </a:r>
            <a:endParaRPr lang="lv-LV" sz="1800" dirty="0"/>
          </a:p>
        </c:rich>
      </c:tx>
    </c:title>
    <c:plotArea>
      <c:layout>
        <c:manualLayout>
          <c:layoutTarget val="inner"/>
          <c:xMode val="edge"/>
          <c:yMode val="edge"/>
          <c:x val="0.27809626506280238"/>
          <c:y val="7.7205144689638253E-2"/>
          <c:w val="0.70542225389267332"/>
          <c:h val="0.87042503085338963"/>
        </c:manualLayout>
      </c:layout>
      <c:barChart>
        <c:barDir val="bar"/>
        <c:grouping val="clustered"/>
        <c:ser>
          <c:idx val="0"/>
          <c:order val="0"/>
          <c:tx>
            <c:strRef>
              <c:f>Sheet1!$B$1</c:f>
              <c:strCache>
                <c:ptCount val="1"/>
                <c:pt idx="0">
                  <c:v>2006</c:v>
                </c:pt>
              </c:strCache>
            </c:strRef>
          </c:tx>
          <c:dLbls>
            <c:dLbl>
              <c:idx val="3"/>
              <c:delete val="1"/>
            </c:dLbl>
            <c:txPr>
              <a:bodyPr/>
              <a:lstStyle/>
              <a:p>
                <a:pPr>
                  <a:defRPr sz="1000"/>
                </a:pPr>
                <a:endParaRPr lang="lv-LV"/>
              </a:p>
            </c:txPr>
            <c:showVal val="1"/>
          </c:dLbls>
          <c:cat>
            <c:strRef>
              <c:f>Sheet1!$A$2:$A$7</c:f>
              <c:strCache>
                <c:ptCount val="6"/>
                <c:pt idx="0">
                  <c:v>family reunification</c:v>
                </c:pt>
                <c:pt idx="1">
                  <c:v>full time students</c:v>
                </c:pt>
                <c:pt idx="2">
                  <c:v>employment</c:v>
                </c:pt>
                <c:pt idx="3">
                  <c:v>investments</c:v>
                </c:pt>
                <c:pt idx="4">
                  <c:v>sufficient means of subsistence</c:v>
                </c:pt>
                <c:pt idx="5">
                  <c:v>other</c:v>
                </c:pt>
              </c:strCache>
            </c:strRef>
          </c:cat>
          <c:val>
            <c:numRef>
              <c:f>Sheet1!$B$2:$B$7</c:f>
              <c:numCache>
                <c:formatCode>#,##0</c:formatCode>
                <c:ptCount val="6"/>
                <c:pt idx="0">
                  <c:v>4122</c:v>
                </c:pt>
                <c:pt idx="1">
                  <c:v>481</c:v>
                </c:pt>
                <c:pt idx="2">
                  <c:v>2833</c:v>
                </c:pt>
                <c:pt idx="3">
                  <c:v>0</c:v>
                </c:pt>
                <c:pt idx="4">
                  <c:v>164</c:v>
                </c:pt>
                <c:pt idx="5">
                  <c:v>403</c:v>
                </c:pt>
              </c:numCache>
            </c:numRef>
          </c:val>
        </c:ser>
        <c:ser>
          <c:idx val="1"/>
          <c:order val="1"/>
          <c:tx>
            <c:strRef>
              <c:f>Sheet1!$C$1</c:f>
              <c:strCache>
                <c:ptCount val="1"/>
                <c:pt idx="0">
                  <c:v>2007</c:v>
                </c:pt>
              </c:strCache>
            </c:strRef>
          </c:tx>
          <c:dLbls>
            <c:dLbl>
              <c:idx val="3"/>
              <c:delete val="1"/>
            </c:dLbl>
            <c:txPr>
              <a:bodyPr/>
              <a:lstStyle/>
              <a:p>
                <a:pPr>
                  <a:defRPr sz="1000"/>
                </a:pPr>
                <a:endParaRPr lang="lv-LV"/>
              </a:p>
            </c:txPr>
            <c:showVal val="1"/>
          </c:dLbls>
          <c:cat>
            <c:strRef>
              <c:f>Sheet1!$A$2:$A$7</c:f>
              <c:strCache>
                <c:ptCount val="6"/>
                <c:pt idx="0">
                  <c:v>family reunification</c:v>
                </c:pt>
                <c:pt idx="1">
                  <c:v>full time students</c:v>
                </c:pt>
                <c:pt idx="2">
                  <c:v>employment</c:v>
                </c:pt>
                <c:pt idx="3">
                  <c:v>investments</c:v>
                </c:pt>
                <c:pt idx="4">
                  <c:v>sufficient means of subsistence</c:v>
                </c:pt>
                <c:pt idx="5">
                  <c:v>other</c:v>
                </c:pt>
              </c:strCache>
            </c:strRef>
          </c:cat>
          <c:val>
            <c:numRef>
              <c:f>Sheet1!$C$2:$C$7</c:f>
              <c:numCache>
                <c:formatCode>#,##0</c:formatCode>
                <c:ptCount val="6"/>
                <c:pt idx="0">
                  <c:v>4560</c:v>
                </c:pt>
                <c:pt idx="1">
                  <c:v>627</c:v>
                </c:pt>
                <c:pt idx="2">
                  <c:v>3689</c:v>
                </c:pt>
                <c:pt idx="3">
                  <c:v>0</c:v>
                </c:pt>
                <c:pt idx="4">
                  <c:v>320</c:v>
                </c:pt>
                <c:pt idx="5">
                  <c:v>460</c:v>
                </c:pt>
              </c:numCache>
            </c:numRef>
          </c:val>
        </c:ser>
        <c:ser>
          <c:idx val="2"/>
          <c:order val="2"/>
          <c:tx>
            <c:strRef>
              <c:f>Sheet1!$D$1</c:f>
              <c:strCache>
                <c:ptCount val="1"/>
                <c:pt idx="0">
                  <c:v>2008</c:v>
                </c:pt>
              </c:strCache>
            </c:strRef>
          </c:tx>
          <c:cat>
            <c:strRef>
              <c:f>Sheet1!$A$2:$A$7</c:f>
              <c:strCache>
                <c:ptCount val="6"/>
                <c:pt idx="0">
                  <c:v>family reunification</c:v>
                </c:pt>
                <c:pt idx="1">
                  <c:v>full time students</c:v>
                </c:pt>
                <c:pt idx="2">
                  <c:v>employment</c:v>
                </c:pt>
                <c:pt idx="3">
                  <c:v>investments</c:v>
                </c:pt>
                <c:pt idx="4">
                  <c:v>sufficient means of subsistence</c:v>
                </c:pt>
                <c:pt idx="5">
                  <c:v>other</c:v>
                </c:pt>
              </c:strCache>
            </c:strRef>
          </c:cat>
          <c:val>
            <c:numRef>
              <c:f>Sheet1!$D$2:$D$7</c:f>
              <c:numCache>
                <c:formatCode>#,##0</c:formatCode>
                <c:ptCount val="6"/>
                <c:pt idx="0">
                  <c:v>5101</c:v>
                </c:pt>
                <c:pt idx="1">
                  <c:v>899</c:v>
                </c:pt>
                <c:pt idx="2">
                  <c:v>5793</c:v>
                </c:pt>
                <c:pt idx="3">
                  <c:v>0</c:v>
                </c:pt>
                <c:pt idx="4">
                  <c:v>497</c:v>
                </c:pt>
                <c:pt idx="5">
                  <c:v>525</c:v>
                </c:pt>
              </c:numCache>
            </c:numRef>
          </c:val>
        </c:ser>
        <c:ser>
          <c:idx val="3"/>
          <c:order val="3"/>
          <c:tx>
            <c:strRef>
              <c:f>Sheet1!$E$1</c:f>
              <c:strCache>
                <c:ptCount val="1"/>
                <c:pt idx="0">
                  <c:v>2009</c:v>
                </c:pt>
              </c:strCache>
            </c:strRef>
          </c:tx>
          <c:dLbls>
            <c:dLbl>
              <c:idx val="3"/>
              <c:delete val="1"/>
            </c:dLbl>
            <c:txPr>
              <a:bodyPr/>
              <a:lstStyle/>
              <a:p>
                <a:pPr>
                  <a:defRPr sz="1000"/>
                </a:pPr>
                <a:endParaRPr lang="lv-LV"/>
              </a:p>
            </c:txPr>
            <c:showVal val="1"/>
          </c:dLbls>
          <c:cat>
            <c:strRef>
              <c:f>Sheet1!$A$2:$A$7</c:f>
              <c:strCache>
                <c:ptCount val="6"/>
                <c:pt idx="0">
                  <c:v>family reunification</c:v>
                </c:pt>
                <c:pt idx="1">
                  <c:v>full time students</c:v>
                </c:pt>
                <c:pt idx="2">
                  <c:v>employment</c:v>
                </c:pt>
                <c:pt idx="3">
                  <c:v>investments</c:v>
                </c:pt>
                <c:pt idx="4">
                  <c:v>sufficient means of subsistence</c:v>
                </c:pt>
                <c:pt idx="5">
                  <c:v>other</c:v>
                </c:pt>
              </c:strCache>
            </c:strRef>
          </c:cat>
          <c:val>
            <c:numRef>
              <c:f>Sheet1!$E$2:$E$7</c:f>
              <c:numCache>
                <c:formatCode>#,##0</c:formatCode>
                <c:ptCount val="6"/>
                <c:pt idx="0">
                  <c:v>5405</c:v>
                </c:pt>
                <c:pt idx="1">
                  <c:v>1124</c:v>
                </c:pt>
                <c:pt idx="2">
                  <c:v>6919</c:v>
                </c:pt>
                <c:pt idx="3">
                  <c:v>0</c:v>
                </c:pt>
                <c:pt idx="4">
                  <c:v>692</c:v>
                </c:pt>
                <c:pt idx="5">
                  <c:v>575</c:v>
                </c:pt>
              </c:numCache>
            </c:numRef>
          </c:val>
        </c:ser>
        <c:ser>
          <c:idx val="4"/>
          <c:order val="4"/>
          <c:tx>
            <c:strRef>
              <c:f>Sheet1!$F$1</c:f>
              <c:strCache>
                <c:ptCount val="1"/>
                <c:pt idx="0">
                  <c:v>2010</c:v>
                </c:pt>
              </c:strCache>
            </c:strRef>
          </c:tx>
          <c:dLbls>
            <c:dLbl>
              <c:idx val="3"/>
              <c:delete val="1"/>
            </c:dLbl>
            <c:txPr>
              <a:bodyPr/>
              <a:lstStyle/>
              <a:p>
                <a:pPr>
                  <a:defRPr sz="1000"/>
                </a:pPr>
                <a:endParaRPr lang="lv-LV"/>
              </a:p>
            </c:txPr>
            <c:showVal val="1"/>
          </c:dLbls>
          <c:cat>
            <c:strRef>
              <c:f>Sheet1!$A$2:$A$7</c:f>
              <c:strCache>
                <c:ptCount val="6"/>
                <c:pt idx="0">
                  <c:v>family reunification</c:v>
                </c:pt>
                <c:pt idx="1">
                  <c:v>full time students</c:v>
                </c:pt>
                <c:pt idx="2">
                  <c:v>employment</c:v>
                </c:pt>
                <c:pt idx="3">
                  <c:v>investments</c:v>
                </c:pt>
                <c:pt idx="4">
                  <c:v>sufficient means of subsistence</c:v>
                </c:pt>
                <c:pt idx="5">
                  <c:v>other</c:v>
                </c:pt>
              </c:strCache>
            </c:strRef>
          </c:cat>
          <c:val>
            <c:numRef>
              <c:f>Sheet1!$F$2:$F$7</c:f>
              <c:numCache>
                <c:formatCode>#,##0</c:formatCode>
                <c:ptCount val="6"/>
                <c:pt idx="0">
                  <c:v>5193</c:v>
                </c:pt>
                <c:pt idx="1">
                  <c:v>1321</c:v>
                </c:pt>
                <c:pt idx="2">
                  <c:v>5920</c:v>
                </c:pt>
                <c:pt idx="3">
                  <c:v>0</c:v>
                </c:pt>
                <c:pt idx="4">
                  <c:v>843</c:v>
                </c:pt>
                <c:pt idx="5">
                  <c:v>508</c:v>
                </c:pt>
              </c:numCache>
            </c:numRef>
          </c:val>
        </c:ser>
        <c:ser>
          <c:idx val="5"/>
          <c:order val="5"/>
          <c:tx>
            <c:strRef>
              <c:f>Sheet1!$G$1</c:f>
              <c:strCache>
                <c:ptCount val="1"/>
                <c:pt idx="0">
                  <c:v>2011</c:v>
                </c:pt>
              </c:strCache>
            </c:strRef>
          </c:tx>
          <c:dLbls>
            <c:txPr>
              <a:bodyPr/>
              <a:lstStyle/>
              <a:p>
                <a:pPr>
                  <a:defRPr sz="1000"/>
                </a:pPr>
                <a:endParaRPr lang="lv-LV"/>
              </a:p>
            </c:txPr>
            <c:showVal val="1"/>
          </c:dLbls>
          <c:cat>
            <c:strRef>
              <c:f>Sheet1!$A$2:$A$7</c:f>
              <c:strCache>
                <c:ptCount val="6"/>
                <c:pt idx="0">
                  <c:v>family reunification</c:v>
                </c:pt>
                <c:pt idx="1">
                  <c:v>full time students</c:v>
                </c:pt>
                <c:pt idx="2">
                  <c:v>employment</c:v>
                </c:pt>
                <c:pt idx="3">
                  <c:v>investments</c:v>
                </c:pt>
                <c:pt idx="4">
                  <c:v>sufficient means of subsistence</c:v>
                </c:pt>
                <c:pt idx="5">
                  <c:v>other</c:v>
                </c:pt>
              </c:strCache>
            </c:strRef>
          </c:cat>
          <c:val>
            <c:numRef>
              <c:f>Sheet1!$G$2:$G$7</c:f>
              <c:numCache>
                <c:formatCode>#,##0</c:formatCode>
                <c:ptCount val="6"/>
                <c:pt idx="0">
                  <c:v>4886</c:v>
                </c:pt>
                <c:pt idx="1">
                  <c:v>1560</c:v>
                </c:pt>
                <c:pt idx="2">
                  <c:v>5327</c:v>
                </c:pt>
                <c:pt idx="3">
                  <c:v>173</c:v>
                </c:pt>
                <c:pt idx="4">
                  <c:v>1045</c:v>
                </c:pt>
                <c:pt idx="5">
                  <c:v>539</c:v>
                </c:pt>
              </c:numCache>
            </c:numRef>
          </c:val>
        </c:ser>
        <c:ser>
          <c:idx val="6"/>
          <c:order val="6"/>
          <c:tx>
            <c:strRef>
              <c:f>Sheet1!$H$1</c:f>
              <c:strCache>
                <c:ptCount val="1"/>
                <c:pt idx="0">
                  <c:v>2012</c:v>
                </c:pt>
              </c:strCache>
            </c:strRef>
          </c:tx>
          <c:dLbls>
            <c:txPr>
              <a:bodyPr/>
              <a:lstStyle/>
              <a:p>
                <a:pPr>
                  <a:defRPr sz="1000"/>
                </a:pPr>
                <a:endParaRPr lang="lv-LV"/>
              </a:p>
            </c:txPr>
            <c:showVal val="1"/>
          </c:dLbls>
          <c:cat>
            <c:strRef>
              <c:f>Sheet1!$A$2:$A$7</c:f>
              <c:strCache>
                <c:ptCount val="6"/>
                <c:pt idx="0">
                  <c:v>family reunification</c:v>
                </c:pt>
                <c:pt idx="1">
                  <c:v>full time students</c:v>
                </c:pt>
                <c:pt idx="2">
                  <c:v>employment</c:v>
                </c:pt>
                <c:pt idx="3">
                  <c:v>investments</c:v>
                </c:pt>
                <c:pt idx="4">
                  <c:v>sufficient means of subsistence</c:v>
                </c:pt>
                <c:pt idx="5">
                  <c:v>other</c:v>
                </c:pt>
              </c:strCache>
            </c:strRef>
          </c:cat>
          <c:val>
            <c:numRef>
              <c:f>Sheet1!$H$2:$H$7</c:f>
              <c:numCache>
                <c:formatCode>#,##0</c:formatCode>
                <c:ptCount val="6"/>
                <c:pt idx="0">
                  <c:v>4691</c:v>
                </c:pt>
                <c:pt idx="1">
                  <c:v>1972</c:v>
                </c:pt>
                <c:pt idx="2">
                  <c:v>5512</c:v>
                </c:pt>
                <c:pt idx="3">
                  <c:v>1911</c:v>
                </c:pt>
                <c:pt idx="4">
                  <c:v>1288</c:v>
                </c:pt>
                <c:pt idx="5">
                  <c:v>512</c:v>
                </c:pt>
              </c:numCache>
            </c:numRef>
          </c:val>
        </c:ser>
        <c:ser>
          <c:idx val="7"/>
          <c:order val="7"/>
          <c:tx>
            <c:strRef>
              <c:f>Sheet1!$I$1</c:f>
              <c:strCache>
                <c:ptCount val="1"/>
                <c:pt idx="0">
                  <c:v>2013</c:v>
                </c:pt>
              </c:strCache>
            </c:strRef>
          </c:tx>
          <c:dLbls>
            <c:txPr>
              <a:bodyPr/>
              <a:lstStyle/>
              <a:p>
                <a:pPr>
                  <a:defRPr sz="1000"/>
                </a:pPr>
                <a:endParaRPr lang="lv-LV"/>
              </a:p>
            </c:txPr>
            <c:showVal val="1"/>
          </c:dLbls>
          <c:cat>
            <c:strRef>
              <c:f>Sheet1!$A$2:$A$7</c:f>
              <c:strCache>
                <c:ptCount val="6"/>
                <c:pt idx="0">
                  <c:v>family reunification</c:v>
                </c:pt>
                <c:pt idx="1">
                  <c:v>full time students</c:v>
                </c:pt>
                <c:pt idx="2">
                  <c:v>employment</c:v>
                </c:pt>
                <c:pt idx="3">
                  <c:v>investments</c:v>
                </c:pt>
                <c:pt idx="4">
                  <c:v>sufficient means of subsistence</c:v>
                </c:pt>
                <c:pt idx="5">
                  <c:v>other</c:v>
                </c:pt>
              </c:strCache>
            </c:strRef>
          </c:cat>
          <c:val>
            <c:numRef>
              <c:f>Sheet1!$I$2:$I$7</c:f>
              <c:numCache>
                <c:formatCode>#,##0</c:formatCode>
                <c:ptCount val="6"/>
                <c:pt idx="0">
                  <c:v>4458</c:v>
                </c:pt>
                <c:pt idx="1">
                  <c:v>2676</c:v>
                </c:pt>
                <c:pt idx="2">
                  <c:v>6221</c:v>
                </c:pt>
                <c:pt idx="3">
                  <c:v>4410</c:v>
                </c:pt>
                <c:pt idx="4">
                  <c:v>1513</c:v>
                </c:pt>
                <c:pt idx="5">
                  <c:v>652</c:v>
                </c:pt>
              </c:numCache>
            </c:numRef>
          </c:val>
        </c:ser>
        <c:ser>
          <c:idx val="8"/>
          <c:order val="8"/>
          <c:tx>
            <c:strRef>
              <c:f>Sheet1!$J$1</c:f>
              <c:strCache>
                <c:ptCount val="1"/>
                <c:pt idx="0">
                  <c:v>2014</c:v>
                </c:pt>
              </c:strCache>
            </c:strRef>
          </c:tx>
          <c:dLbls>
            <c:txPr>
              <a:bodyPr/>
              <a:lstStyle/>
              <a:p>
                <a:pPr>
                  <a:defRPr sz="1050"/>
                </a:pPr>
                <a:endParaRPr lang="lv-LV"/>
              </a:p>
            </c:txPr>
            <c:showVal val="1"/>
          </c:dLbls>
          <c:cat>
            <c:strRef>
              <c:f>Sheet1!$A$2:$A$7</c:f>
              <c:strCache>
                <c:ptCount val="6"/>
                <c:pt idx="0">
                  <c:v>family reunification</c:v>
                </c:pt>
                <c:pt idx="1">
                  <c:v>full time students</c:v>
                </c:pt>
                <c:pt idx="2">
                  <c:v>employment</c:v>
                </c:pt>
                <c:pt idx="3">
                  <c:v>investments</c:v>
                </c:pt>
                <c:pt idx="4">
                  <c:v>sufficient means of subsistence</c:v>
                </c:pt>
                <c:pt idx="5">
                  <c:v>other</c:v>
                </c:pt>
              </c:strCache>
            </c:strRef>
          </c:cat>
          <c:val>
            <c:numRef>
              <c:f>Sheet1!$J$2:$J$7</c:f>
              <c:numCache>
                <c:formatCode>#,##0</c:formatCode>
                <c:ptCount val="6"/>
                <c:pt idx="0">
                  <c:v>4423</c:v>
                </c:pt>
                <c:pt idx="1">
                  <c:v>3195</c:v>
                </c:pt>
                <c:pt idx="2">
                  <c:v>6417</c:v>
                </c:pt>
                <c:pt idx="3">
                  <c:v>7368</c:v>
                </c:pt>
                <c:pt idx="4">
                  <c:v>1769</c:v>
                </c:pt>
                <c:pt idx="5">
                  <c:v>685</c:v>
                </c:pt>
              </c:numCache>
            </c:numRef>
          </c:val>
        </c:ser>
        <c:gapWidth val="75"/>
        <c:overlap val="-25"/>
        <c:axId val="119271424"/>
        <c:axId val="119272960"/>
      </c:barChart>
      <c:catAx>
        <c:axId val="119271424"/>
        <c:scaling>
          <c:orientation val="minMax"/>
        </c:scaling>
        <c:axPos val="l"/>
        <c:tickLblPos val="nextTo"/>
        <c:spPr>
          <a:ln w="38100">
            <a:solidFill>
              <a:srgbClr val="0070C0"/>
            </a:solidFill>
          </a:ln>
          <a:effectLst>
            <a:outerShdw blurRad="50800" dist="38100" dir="10800000" algn="r" rotWithShape="0">
              <a:prstClr val="black">
                <a:alpha val="40000"/>
              </a:prstClr>
            </a:outerShdw>
          </a:effectLst>
        </c:spPr>
        <c:txPr>
          <a:bodyPr/>
          <a:lstStyle/>
          <a:p>
            <a:pPr>
              <a:defRPr sz="1200"/>
            </a:pPr>
            <a:endParaRPr lang="lv-LV"/>
          </a:p>
        </c:txPr>
        <c:crossAx val="119272960"/>
        <c:crosses val="autoZero"/>
        <c:auto val="1"/>
        <c:lblAlgn val="ctr"/>
        <c:lblOffset val="100"/>
      </c:catAx>
      <c:valAx>
        <c:axId val="119272960"/>
        <c:scaling>
          <c:orientation val="minMax"/>
        </c:scaling>
        <c:delete val="1"/>
        <c:axPos val="b"/>
        <c:numFmt formatCode="#,##0" sourceLinked="1"/>
        <c:majorTickMark val="none"/>
        <c:tickLblPos val="none"/>
        <c:crossAx val="119271424"/>
        <c:crosses val="autoZero"/>
        <c:crossBetween val="between"/>
      </c:valAx>
    </c:plotArea>
    <c:legend>
      <c:legendPos val="b"/>
      <c:layout>
        <c:manualLayout>
          <c:xMode val="edge"/>
          <c:yMode val="edge"/>
          <c:x val="0.12360249546375852"/>
          <c:y val="0.94532829287487818"/>
          <c:w val="0.82920914846074534"/>
          <c:h val="5.0067941788831123E-2"/>
        </c:manualLayout>
      </c:layout>
      <c:txPr>
        <a:bodyPr/>
        <a:lstStyle/>
        <a:p>
          <a:pPr>
            <a:defRPr sz="1400"/>
          </a:pPr>
          <a:endParaRPr lang="lv-LV"/>
        </a:p>
      </c:txPr>
    </c:legend>
    <c:plotVisOnly val="1"/>
  </c:chart>
  <c:txPr>
    <a:bodyPr/>
    <a:lstStyle/>
    <a:p>
      <a:pPr>
        <a:defRPr sz="1800"/>
      </a:pPr>
      <a:endParaRPr lang="lv-LV"/>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Amount</a:t>
            </a:r>
            <a:r>
              <a:rPr lang="lv-LV" dirty="0" smtClean="0"/>
              <a:t> </a:t>
            </a:r>
            <a:r>
              <a:rPr lang="lv-LV" dirty="0" err="1" smtClean="0"/>
              <a:t>of</a:t>
            </a:r>
            <a:r>
              <a:rPr lang="lv-LV" baseline="0" dirty="0" smtClean="0"/>
              <a:t> </a:t>
            </a:r>
            <a:r>
              <a:rPr lang="lv-LV" baseline="0" dirty="0" err="1" smtClean="0"/>
              <a:t>Investment</a:t>
            </a:r>
            <a:r>
              <a:rPr lang="lv-LV" baseline="0" dirty="0" smtClean="0"/>
              <a:t> </a:t>
            </a:r>
            <a:endParaRPr lang="lv-LV" dirty="0"/>
          </a:p>
        </c:rich>
      </c:tx>
      <c:layout/>
    </c:title>
    <c:plotArea>
      <c:layout>
        <c:manualLayout>
          <c:layoutTarget val="inner"/>
          <c:xMode val="edge"/>
          <c:yMode val="edge"/>
          <c:x val="0.1095010693107806"/>
          <c:y val="0.11133748549129605"/>
          <c:w val="0.8735236220472441"/>
          <c:h val="0.74868297283908114"/>
        </c:manualLayout>
      </c:layout>
      <c:barChart>
        <c:barDir val="bar"/>
        <c:grouping val="clustered"/>
        <c:ser>
          <c:idx val="0"/>
          <c:order val="0"/>
          <c:tx>
            <c:strRef>
              <c:f>Sheet1!$A$2</c:f>
              <c:strCache>
                <c:ptCount val="1"/>
                <c:pt idx="0">
                  <c:v>immovable property puchased</c:v>
                </c:pt>
              </c:strCache>
            </c:strRef>
          </c:tx>
          <c:dLbls>
            <c:txPr>
              <a:bodyPr/>
              <a:lstStyle/>
              <a:p>
                <a:pPr>
                  <a:defRPr sz="1600"/>
                </a:pPr>
                <a:endParaRPr lang="lv-LV"/>
              </a:p>
            </c:txPr>
            <c:showVal val="1"/>
          </c:dLbls>
          <c:cat>
            <c:strRef>
              <c:f>Sheet1!$B$1:$E$1</c:f>
              <c:strCache>
                <c:ptCount val="4"/>
                <c:pt idx="0">
                  <c:v>2010 </c:v>
                </c:pt>
                <c:pt idx="1">
                  <c:v>2011 </c:v>
                </c:pt>
                <c:pt idx="2">
                  <c:v>2012 </c:v>
                </c:pt>
                <c:pt idx="3">
                  <c:v>2013 </c:v>
                </c:pt>
              </c:strCache>
            </c:strRef>
          </c:cat>
          <c:val>
            <c:numRef>
              <c:f>Sheet1!$B$2:$E$2</c:f>
              <c:numCache>
                <c:formatCode>_-"€"\ * #,##0_-;\-"€"\ * #,##0_-;_-"€"\ * "-"??_-;_-@_-</c:formatCode>
                <c:ptCount val="4"/>
                <c:pt idx="0">
                  <c:v>15843265.946124278</c:v>
                </c:pt>
                <c:pt idx="1">
                  <c:v>138601531.44064063</c:v>
                </c:pt>
                <c:pt idx="2">
                  <c:v>208041186.21977106</c:v>
                </c:pt>
                <c:pt idx="3">
                  <c:v>296958919.28617299</c:v>
                </c:pt>
              </c:numCache>
            </c:numRef>
          </c:val>
        </c:ser>
        <c:ser>
          <c:idx val="1"/>
          <c:order val="1"/>
          <c:tx>
            <c:strRef>
              <c:f>Sheet1!$A$3</c:f>
              <c:strCache>
                <c:ptCount val="1"/>
                <c:pt idx="0">
                  <c:v>in credit institutions</c:v>
                </c:pt>
              </c:strCache>
            </c:strRef>
          </c:tx>
          <c:dLbls>
            <c:txPr>
              <a:bodyPr/>
              <a:lstStyle/>
              <a:p>
                <a:pPr>
                  <a:defRPr sz="1600"/>
                </a:pPr>
                <a:endParaRPr lang="lv-LV"/>
              </a:p>
            </c:txPr>
            <c:showVal val="1"/>
          </c:dLbls>
          <c:cat>
            <c:strRef>
              <c:f>Sheet1!$B$1:$E$1</c:f>
              <c:strCache>
                <c:ptCount val="4"/>
                <c:pt idx="0">
                  <c:v>2010 </c:v>
                </c:pt>
                <c:pt idx="1">
                  <c:v>2011 </c:v>
                </c:pt>
                <c:pt idx="2">
                  <c:v>2012 </c:v>
                </c:pt>
                <c:pt idx="3">
                  <c:v>2013 </c:v>
                </c:pt>
              </c:strCache>
            </c:strRef>
          </c:cat>
          <c:val>
            <c:numRef>
              <c:f>Sheet1!$B$3:$E$3</c:f>
              <c:numCache>
                <c:formatCode>_-"€"\ * #,##0_-;\-"€"\ * #,##0_-;_-"€"\ * "-"??_-;_-@_-</c:formatCode>
                <c:ptCount val="4"/>
                <c:pt idx="0">
                  <c:v>12283072.444095355</c:v>
                </c:pt>
                <c:pt idx="1">
                  <c:v>35063984.883739986</c:v>
                </c:pt>
                <c:pt idx="2">
                  <c:v>28474027.182543062</c:v>
                </c:pt>
                <c:pt idx="3">
                  <c:v>34105828.082936354</c:v>
                </c:pt>
              </c:numCache>
            </c:numRef>
          </c:val>
        </c:ser>
        <c:ser>
          <c:idx val="2"/>
          <c:order val="2"/>
          <c:tx>
            <c:strRef>
              <c:f>Sheet1!$A$4</c:f>
              <c:strCache>
                <c:ptCount val="1"/>
                <c:pt idx="0">
                  <c:v>in equity capital </c:v>
                </c:pt>
              </c:strCache>
            </c:strRef>
          </c:tx>
          <c:spPr>
            <a:solidFill>
              <a:schemeClr val="accent6">
                <a:lumMod val="75000"/>
              </a:schemeClr>
            </a:solidFill>
          </c:spPr>
          <c:dLbls>
            <c:txPr>
              <a:bodyPr/>
              <a:lstStyle/>
              <a:p>
                <a:pPr>
                  <a:defRPr sz="1600"/>
                </a:pPr>
                <a:endParaRPr lang="lv-LV"/>
              </a:p>
            </c:txPr>
            <c:showVal val="1"/>
          </c:dLbls>
          <c:cat>
            <c:strRef>
              <c:f>Sheet1!$B$1:$E$1</c:f>
              <c:strCache>
                <c:ptCount val="4"/>
                <c:pt idx="0">
                  <c:v>2010 </c:v>
                </c:pt>
                <c:pt idx="1">
                  <c:v>2011 </c:v>
                </c:pt>
                <c:pt idx="2">
                  <c:v>2012 </c:v>
                </c:pt>
                <c:pt idx="3">
                  <c:v>2013 </c:v>
                </c:pt>
              </c:strCache>
            </c:strRef>
          </c:cat>
          <c:val>
            <c:numRef>
              <c:f>Sheet1!$B$4:$E$4</c:f>
              <c:numCache>
                <c:formatCode>_-"€"\ * #,##0_-;\-"€"\ * #,##0_-;_-"€"\ * "-"??_-;_-@_-</c:formatCode>
                <c:ptCount val="4"/>
                <c:pt idx="0">
                  <c:v>304707.99824702198</c:v>
                </c:pt>
                <c:pt idx="1">
                  <c:v>3641313.9367448087</c:v>
                </c:pt>
                <c:pt idx="2">
                  <c:v>13335100.540122135</c:v>
                </c:pt>
                <c:pt idx="3">
                  <c:v>29300291.40414682</c:v>
                </c:pt>
              </c:numCache>
            </c:numRef>
          </c:val>
        </c:ser>
        <c:gapWidth val="75"/>
        <c:overlap val="-25"/>
        <c:axId val="119779328"/>
        <c:axId val="119780864"/>
      </c:barChart>
      <c:catAx>
        <c:axId val="119779328"/>
        <c:scaling>
          <c:orientation val="minMax"/>
        </c:scaling>
        <c:axPos val="l"/>
        <c:tickLblPos val="nextTo"/>
        <c:spPr>
          <a:ln w="38100">
            <a:solidFill>
              <a:srgbClr val="4F81BD"/>
            </a:solidFill>
          </a:ln>
          <a:effectLst>
            <a:outerShdw blurRad="50800" dist="38100" dir="8100000" algn="tr" rotWithShape="0">
              <a:prstClr val="black">
                <a:alpha val="40000"/>
              </a:prstClr>
            </a:outerShdw>
          </a:effectLst>
        </c:spPr>
        <c:crossAx val="119780864"/>
        <c:crosses val="autoZero"/>
        <c:auto val="1"/>
        <c:lblAlgn val="ctr"/>
        <c:lblOffset val="100"/>
      </c:catAx>
      <c:valAx>
        <c:axId val="119780864"/>
        <c:scaling>
          <c:orientation val="minMax"/>
        </c:scaling>
        <c:delete val="1"/>
        <c:axPos val="b"/>
        <c:numFmt formatCode="_-&quot;€&quot;\ * #,##0_-;\-&quot;€&quot;\ * #,##0_-;_-&quot;€&quot;\ * &quot;-&quot;??_-;_-@_-" sourceLinked="1"/>
        <c:majorTickMark val="none"/>
        <c:tickLblPos val="none"/>
        <c:crossAx val="119779328"/>
        <c:crosses val="autoZero"/>
        <c:crossBetween val="between"/>
      </c:valAx>
    </c:plotArea>
    <c:legend>
      <c:legendPos val="b"/>
      <c:layout>
        <c:manualLayout>
          <c:xMode val="edge"/>
          <c:yMode val="edge"/>
          <c:x val="6.173062013378209E-2"/>
          <c:y val="0.89001708666210944"/>
          <c:w val="0.89999994227071423"/>
          <c:h val="5.9988532784996024E-2"/>
        </c:manualLayout>
      </c:layout>
      <c:txPr>
        <a:bodyPr/>
        <a:lstStyle/>
        <a:p>
          <a:pPr>
            <a:defRPr sz="1600"/>
          </a:pPr>
          <a:endParaRPr lang="lv-LV"/>
        </a:p>
      </c:txPr>
    </c:legend>
    <c:plotVisOnly val="1"/>
    <c:dispBlanksAs val="gap"/>
  </c:chart>
  <c:txPr>
    <a:bodyPr/>
    <a:lstStyle/>
    <a:p>
      <a:pPr>
        <a:defRPr sz="1800"/>
      </a:pPr>
      <a:endParaRPr lang="lv-LV"/>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800"/>
            </a:pPr>
            <a:r>
              <a:rPr lang="lv-LV" sz="1800" dirty="0" err="1" smtClean="0"/>
              <a:t>Number</a:t>
            </a:r>
            <a:r>
              <a:rPr lang="lv-LV" sz="1800" dirty="0" smtClean="0"/>
              <a:t> </a:t>
            </a:r>
            <a:r>
              <a:rPr lang="lv-LV" sz="1800" dirty="0" err="1" smtClean="0"/>
              <a:t>of</a:t>
            </a:r>
            <a:r>
              <a:rPr lang="lv-LV" sz="1800" baseline="0" dirty="0" smtClean="0"/>
              <a:t> </a:t>
            </a:r>
            <a:r>
              <a:rPr lang="lv-LV" sz="1800" baseline="0" dirty="0" err="1" smtClean="0"/>
              <a:t>Valid</a:t>
            </a:r>
            <a:r>
              <a:rPr lang="lv-LV" sz="1800" baseline="0" dirty="0" smtClean="0"/>
              <a:t> PRP </a:t>
            </a:r>
            <a:r>
              <a:rPr lang="lv-LV" sz="1800" b="0" baseline="0" dirty="0" smtClean="0"/>
              <a:t>(</a:t>
            </a:r>
            <a:r>
              <a:rPr lang="lv-LV" sz="1600" b="0" baseline="0" dirty="0" err="1" smtClean="0"/>
              <a:t>as</a:t>
            </a:r>
            <a:r>
              <a:rPr lang="lv-LV" sz="1600" b="0" baseline="0" dirty="0" smtClean="0"/>
              <a:t> </a:t>
            </a:r>
            <a:r>
              <a:rPr lang="lv-LV" sz="1600" b="0" baseline="0" dirty="0" err="1" smtClean="0"/>
              <a:t>of</a:t>
            </a:r>
            <a:r>
              <a:rPr lang="lv-LV" sz="1600" b="0" baseline="0" dirty="0" smtClean="0"/>
              <a:t> 1</a:t>
            </a:r>
            <a:r>
              <a:rPr lang="lv-LV" sz="1600" b="0" baseline="30000" dirty="0" smtClean="0"/>
              <a:t>st</a:t>
            </a:r>
            <a:r>
              <a:rPr lang="lv-LV" sz="1600" b="0" baseline="0" dirty="0" smtClean="0"/>
              <a:t> </a:t>
            </a:r>
            <a:r>
              <a:rPr lang="lv-LV" sz="1600" b="0" baseline="0" dirty="0" err="1" smtClean="0"/>
              <a:t>of</a:t>
            </a:r>
            <a:r>
              <a:rPr lang="lv-LV" sz="1600" b="0" baseline="0" dirty="0" smtClean="0"/>
              <a:t> </a:t>
            </a:r>
            <a:r>
              <a:rPr lang="lv-LV" sz="1600" b="0" baseline="0" dirty="0" err="1" smtClean="0"/>
              <a:t>January</a:t>
            </a:r>
            <a:r>
              <a:rPr lang="lv-LV" sz="1800" b="0" baseline="0" dirty="0" smtClean="0"/>
              <a:t>) </a:t>
            </a:r>
            <a:r>
              <a:rPr lang="lv-LV" sz="1800" baseline="0" dirty="0" err="1" smtClean="0"/>
              <a:t>by</a:t>
            </a:r>
            <a:r>
              <a:rPr lang="lv-LV" sz="1800" baseline="0" dirty="0" smtClean="0"/>
              <a:t> </a:t>
            </a:r>
            <a:r>
              <a:rPr lang="lv-LV" sz="1800" baseline="0" dirty="0" err="1" smtClean="0"/>
              <a:t>Reason</a:t>
            </a:r>
            <a:r>
              <a:rPr lang="lv-LV" sz="1800" baseline="0" dirty="0" smtClean="0"/>
              <a:t> </a:t>
            </a:r>
            <a:r>
              <a:rPr lang="lv-LV" sz="1800" baseline="0" dirty="0" err="1" smtClean="0"/>
              <a:t>of</a:t>
            </a:r>
            <a:r>
              <a:rPr lang="lv-LV" sz="1800" baseline="0" dirty="0" smtClean="0"/>
              <a:t> </a:t>
            </a:r>
            <a:r>
              <a:rPr lang="lv-LV" sz="1800" baseline="0" dirty="0" err="1" smtClean="0"/>
              <a:t>Issue</a:t>
            </a:r>
            <a:endParaRPr lang="lv-LV" sz="1800" dirty="0"/>
          </a:p>
        </c:rich>
      </c:tx>
      <c:layout/>
    </c:title>
    <c:plotArea>
      <c:layout>
        <c:manualLayout>
          <c:layoutTarget val="inner"/>
          <c:xMode val="edge"/>
          <c:yMode val="edge"/>
          <c:x val="0.32925163097511195"/>
          <c:y val="9.5603627062573623E-2"/>
          <c:w val="0.654444744893801"/>
          <c:h val="0.82640529692275855"/>
        </c:manualLayout>
      </c:layout>
      <c:barChart>
        <c:barDir val="bar"/>
        <c:grouping val="clustered"/>
        <c:ser>
          <c:idx val="0"/>
          <c:order val="0"/>
          <c:tx>
            <c:strRef>
              <c:f>Sheet1!$B$1</c:f>
              <c:strCache>
                <c:ptCount val="1"/>
                <c:pt idx="0">
                  <c:v>2006</c:v>
                </c:pt>
              </c:strCache>
            </c:strRef>
          </c:tx>
          <c:dLbls>
            <c:txPr>
              <a:bodyPr/>
              <a:lstStyle/>
              <a:p>
                <a:pPr>
                  <a:defRPr sz="1200"/>
                </a:pPr>
                <a:endParaRPr lang="lv-LV"/>
              </a:p>
            </c:txPr>
            <c:showVal val="1"/>
          </c:dLbls>
          <c:cat>
            <c:strRef>
              <c:f>Sheet1!$A$2:$A$5</c:f>
              <c:strCache>
                <c:ptCount val="4"/>
                <c:pt idx="0">
                  <c:v>family reunification</c:v>
                </c:pt>
                <c:pt idx="1">
                  <c:v>repatriates</c:v>
                </c:pt>
                <c:pt idx="2">
                  <c:v>permanently resident foreigners</c:v>
                </c:pt>
                <c:pt idx="3">
                  <c:v>other</c:v>
                </c:pt>
              </c:strCache>
            </c:strRef>
          </c:cat>
          <c:val>
            <c:numRef>
              <c:f>Sheet1!$B$2:$B$5</c:f>
              <c:numCache>
                <c:formatCode>General</c:formatCode>
                <c:ptCount val="4"/>
                <c:pt idx="0">
                  <c:v>6574</c:v>
                </c:pt>
                <c:pt idx="1">
                  <c:v>1785</c:v>
                </c:pt>
                <c:pt idx="2">
                  <c:v>20899</c:v>
                </c:pt>
                <c:pt idx="3">
                  <c:v>229</c:v>
                </c:pt>
              </c:numCache>
            </c:numRef>
          </c:val>
        </c:ser>
        <c:ser>
          <c:idx val="1"/>
          <c:order val="1"/>
          <c:tx>
            <c:strRef>
              <c:f>Sheet1!$C$1</c:f>
              <c:strCache>
                <c:ptCount val="1"/>
                <c:pt idx="0">
                  <c:v>2007</c:v>
                </c:pt>
              </c:strCache>
            </c:strRef>
          </c:tx>
          <c:dLbls>
            <c:txPr>
              <a:bodyPr/>
              <a:lstStyle/>
              <a:p>
                <a:pPr>
                  <a:defRPr sz="1200"/>
                </a:pPr>
                <a:endParaRPr lang="lv-LV"/>
              </a:p>
            </c:txPr>
            <c:showVal val="1"/>
          </c:dLbls>
          <c:cat>
            <c:strRef>
              <c:f>Sheet1!$A$2:$A$5</c:f>
              <c:strCache>
                <c:ptCount val="4"/>
                <c:pt idx="0">
                  <c:v>family reunification</c:v>
                </c:pt>
                <c:pt idx="1">
                  <c:v>repatriates</c:v>
                </c:pt>
                <c:pt idx="2">
                  <c:v>permanently resident foreigners</c:v>
                </c:pt>
                <c:pt idx="3">
                  <c:v>other</c:v>
                </c:pt>
              </c:strCache>
            </c:strRef>
          </c:cat>
          <c:val>
            <c:numRef>
              <c:f>Sheet1!$C$2:$C$5</c:f>
              <c:numCache>
                <c:formatCode>General</c:formatCode>
                <c:ptCount val="4"/>
                <c:pt idx="0">
                  <c:v>6649</c:v>
                </c:pt>
                <c:pt idx="1">
                  <c:v>1728</c:v>
                </c:pt>
                <c:pt idx="2">
                  <c:v>22133</c:v>
                </c:pt>
                <c:pt idx="3">
                  <c:v>310</c:v>
                </c:pt>
              </c:numCache>
            </c:numRef>
          </c:val>
        </c:ser>
        <c:ser>
          <c:idx val="2"/>
          <c:order val="2"/>
          <c:tx>
            <c:strRef>
              <c:f>Sheet1!$D$1</c:f>
              <c:strCache>
                <c:ptCount val="1"/>
                <c:pt idx="0">
                  <c:v>2008</c:v>
                </c:pt>
              </c:strCache>
            </c:strRef>
          </c:tx>
          <c:dLbls>
            <c:txPr>
              <a:bodyPr/>
              <a:lstStyle/>
              <a:p>
                <a:pPr>
                  <a:defRPr sz="1200"/>
                </a:pPr>
                <a:endParaRPr lang="lv-LV"/>
              </a:p>
            </c:txPr>
            <c:showVal val="1"/>
          </c:dLbls>
          <c:cat>
            <c:strRef>
              <c:f>Sheet1!$A$2:$A$5</c:f>
              <c:strCache>
                <c:ptCount val="4"/>
                <c:pt idx="0">
                  <c:v>family reunification</c:v>
                </c:pt>
                <c:pt idx="1">
                  <c:v>repatriates</c:v>
                </c:pt>
                <c:pt idx="2">
                  <c:v>permanently resident foreigners</c:v>
                </c:pt>
                <c:pt idx="3">
                  <c:v>other</c:v>
                </c:pt>
              </c:strCache>
            </c:strRef>
          </c:cat>
          <c:val>
            <c:numRef>
              <c:f>Sheet1!$D$2:$D$5</c:f>
              <c:numCache>
                <c:formatCode>General</c:formatCode>
                <c:ptCount val="4"/>
                <c:pt idx="0">
                  <c:v>6908</c:v>
                </c:pt>
                <c:pt idx="1">
                  <c:v>1916</c:v>
                </c:pt>
                <c:pt idx="2">
                  <c:v>23883</c:v>
                </c:pt>
                <c:pt idx="3">
                  <c:v>348</c:v>
                </c:pt>
              </c:numCache>
            </c:numRef>
          </c:val>
        </c:ser>
        <c:ser>
          <c:idx val="3"/>
          <c:order val="3"/>
          <c:tx>
            <c:strRef>
              <c:f>Sheet1!$E$1</c:f>
              <c:strCache>
                <c:ptCount val="1"/>
                <c:pt idx="0">
                  <c:v>2009</c:v>
                </c:pt>
              </c:strCache>
            </c:strRef>
          </c:tx>
          <c:dLbls>
            <c:txPr>
              <a:bodyPr/>
              <a:lstStyle/>
              <a:p>
                <a:pPr>
                  <a:defRPr sz="1200"/>
                </a:pPr>
                <a:endParaRPr lang="lv-LV"/>
              </a:p>
            </c:txPr>
            <c:showVal val="1"/>
          </c:dLbls>
          <c:cat>
            <c:strRef>
              <c:f>Sheet1!$A$2:$A$5</c:f>
              <c:strCache>
                <c:ptCount val="4"/>
                <c:pt idx="0">
                  <c:v>family reunification</c:v>
                </c:pt>
                <c:pt idx="1">
                  <c:v>repatriates</c:v>
                </c:pt>
                <c:pt idx="2">
                  <c:v>permanently resident foreigners</c:v>
                </c:pt>
                <c:pt idx="3">
                  <c:v>other</c:v>
                </c:pt>
              </c:strCache>
            </c:strRef>
          </c:cat>
          <c:val>
            <c:numRef>
              <c:f>Sheet1!$E$2:$E$5</c:f>
              <c:numCache>
                <c:formatCode>General</c:formatCode>
                <c:ptCount val="4"/>
                <c:pt idx="0">
                  <c:v>7064</c:v>
                </c:pt>
                <c:pt idx="1">
                  <c:v>1880</c:v>
                </c:pt>
                <c:pt idx="2">
                  <c:v>25061</c:v>
                </c:pt>
                <c:pt idx="3">
                  <c:v>349</c:v>
                </c:pt>
              </c:numCache>
            </c:numRef>
          </c:val>
        </c:ser>
        <c:ser>
          <c:idx val="4"/>
          <c:order val="4"/>
          <c:tx>
            <c:strRef>
              <c:f>Sheet1!$F$1</c:f>
              <c:strCache>
                <c:ptCount val="1"/>
                <c:pt idx="0">
                  <c:v>2010</c:v>
                </c:pt>
              </c:strCache>
            </c:strRef>
          </c:tx>
          <c:dLbls>
            <c:txPr>
              <a:bodyPr/>
              <a:lstStyle/>
              <a:p>
                <a:pPr>
                  <a:defRPr sz="1200"/>
                </a:pPr>
                <a:endParaRPr lang="lv-LV"/>
              </a:p>
            </c:txPr>
            <c:showVal val="1"/>
          </c:dLbls>
          <c:cat>
            <c:strRef>
              <c:f>Sheet1!$A$2:$A$5</c:f>
              <c:strCache>
                <c:ptCount val="4"/>
                <c:pt idx="0">
                  <c:v>family reunification</c:v>
                </c:pt>
                <c:pt idx="1">
                  <c:v>repatriates</c:v>
                </c:pt>
                <c:pt idx="2">
                  <c:v>permanently resident foreigners</c:v>
                </c:pt>
                <c:pt idx="3">
                  <c:v>other</c:v>
                </c:pt>
              </c:strCache>
            </c:strRef>
          </c:cat>
          <c:val>
            <c:numRef>
              <c:f>Sheet1!$F$2:$F$5</c:f>
              <c:numCache>
                <c:formatCode>General</c:formatCode>
                <c:ptCount val="4"/>
                <c:pt idx="0">
                  <c:v>7268</c:v>
                </c:pt>
                <c:pt idx="1">
                  <c:v>1867</c:v>
                </c:pt>
                <c:pt idx="2">
                  <c:v>26650</c:v>
                </c:pt>
                <c:pt idx="3">
                  <c:v>464</c:v>
                </c:pt>
              </c:numCache>
            </c:numRef>
          </c:val>
        </c:ser>
        <c:ser>
          <c:idx val="5"/>
          <c:order val="5"/>
          <c:tx>
            <c:strRef>
              <c:f>Sheet1!$G$1</c:f>
              <c:strCache>
                <c:ptCount val="1"/>
                <c:pt idx="0">
                  <c:v>2011</c:v>
                </c:pt>
              </c:strCache>
            </c:strRef>
          </c:tx>
          <c:dLbls>
            <c:txPr>
              <a:bodyPr/>
              <a:lstStyle/>
              <a:p>
                <a:pPr>
                  <a:defRPr sz="1200"/>
                </a:pPr>
                <a:endParaRPr lang="lv-LV"/>
              </a:p>
            </c:txPr>
            <c:showVal val="1"/>
          </c:dLbls>
          <c:cat>
            <c:strRef>
              <c:f>Sheet1!$A$2:$A$5</c:f>
              <c:strCache>
                <c:ptCount val="4"/>
                <c:pt idx="0">
                  <c:v>family reunification</c:v>
                </c:pt>
                <c:pt idx="1">
                  <c:v>repatriates</c:v>
                </c:pt>
                <c:pt idx="2">
                  <c:v>permanently resident foreigners</c:v>
                </c:pt>
                <c:pt idx="3">
                  <c:v>other</c:v>
                </c:pt>
              </c:strCache>
            </c:strRef>
          </c:cat>
          <c:val>
            <c:numRef>
              <c:f>Sheet1!$G$2:$G$5</c:f>
              <c:numCache>
                <c:formatCode>General</c:formatCode>
                <c:ptCount val="4"/>
                <c:pt idx="0">
                  <c:v>7514</c:v>
                </c:pt>
                <c:pt idx="1">
                  <c:v>1863</c:v>
                </c:pt>
                <c:pt idx="2">
                  <c:v>32091</c:v>
                </c:pt>
                <c:pt idx="3">
                  <c:v>586</c:v>
                </c:pt>
              </c:numCache>
            </c:numRef>
          </c:val>
        </c:ser>
        <c:ser>
          <c:idx val="6"/>
          <c:order val="6"/>
          <c:tx>
            <c:strRef>
              <c:f>Sheet1!$H$1</c:f>
              <c:strCache>
                <c:ptCount val="1"/>
                <c:pt idx="0">
                  <c:v>2012</c:v>
                </c:pt>
              </c:strCache>
            </c:strRef>
          </c:tx>
          <c:dLbls>
            <c:txPr>
              <a:bodyPr/>
              <a:lstStyle/>
              <a:p>
                <a:pPr>
                  <a:defRPr sz="1200"/>
                </a:pPr>
                <a:endParaRPr lang="lv-LV"/>
              </a:p>
            </c:txPr>
            <c:showVal val="1"/>
          </c:dLbls>
          <c:cat>
            <c:strRef>
              <c:f>Sheet1!$A$2:$A$5</c:f>
              <c:strCache>
                <c:ptCount val="4"/>
                <c:pt idx="0">
                  <c:v>family reunification</c:v>
                </c:pt>
                <c:pt idx="1">
                  <c:v>repatriates</c:v>
                </c:pt>
                <c:pt idx="2">
                  <c:v>permanently resident foreigners</c:v>
                </c:pt>
                <c:pt idx="3">
                  <c:v>other</c:v>
                </c:pt>
              </c:strCache>
            </c:strRef>
          </c:cat>
          <c:val>
            <c:numRef>
              <c:f>Sheet1!$H$2:$H$5</c:f>
              <c:numCache>
                <c:formatCode>General</c:formatCode>
                <c:ptCount val="4"/>
                <c:pt idx="0">
                  <c:v>7741</c:v>
                </c:pt>
                <c:pt idx="1">
                  <c:v>1856</c:v>
                </c:pt>
                <c:pt idx="2">
                  <c:v>34063</c:v>
                </c:pt>
                <c:pt idx="3">
                  <c:v>668</c:v>
                </c:pt>
              </c:numCache>
            </c:numRef>
          </c:val>
        </c:ser>
        <c:ser>
          <c:idx val="7"/>
          <c:order val="7"/>
          <c:tx>
            <c:strRef>
              <c:f>Sheet1!$I$1</c:f>
              <c:strCache>
                <c:ptCount val="1"/>
                <c:pt idx="0">
                  <c:v>2013</c:v>
                </c:pt>
              </c:strCache>
            </c:strRef>
          </c:tx>
          <c:dLbls>
            <c:txPr>
              <a:bodyPr/>
              <a:lstStyle/>
              <a:p>
                <a:pPr>
                  <a:defRPr sz="1200"/>
                </a:pPr>
                <a:endParaRPr lang="lv-LV"/>
              </a:p>
            </c:txPr>
            <c:showVal val="1"/>
          </c:dLbls>
          <c:cat>
            <c:strRef>
              <c:f>Sheet1!$A$2:$A$5</c:f>
              <c:strCache>
                <c:ptCount val="4"/>
                <c:pt idx="0">
                  <c:v>family reunification</c:v>
                </c:pt>
                <c:pt idx="1">
                  <c:v>repatriates</c:v>
                </c:pt>
                <c:pt idx="2">
                  <c:v>permanently resident foreigners</c:v>
                </c:pt>
                <c:pt idx="3">
                  <c:v>other</c:v>
                </c:pt>
              </c:strCache>
            </c:strRef>
          </c:cat>
          <c:val>
            <c:numRef>
              <c:f>Sheet1!$I$2:$I$5</c:f>
              <c:numCache>
                <c:formatCode>General</c:formatCode>
                <c:ptCount val="4"/>
                <c:pt idx="0">
                  <c:v>7935</c:v>
                </c:pt>
                <c:pt idx="1">
                  <c:v>1873</c:v>
                </c:pt>
                <c:pt idx="2">
                  <c:v>35771</c:v>
                </c:pt>
                <c:pt idx="3">
                  <c:v>729</c:v>
                </c:pt>
              </c:numCache>
            </c:numRef>
          </c:val>
        </c:ser>
        <c:ser>
          <c:idx val="8"/>
          <c:order val="8"/>
          <c:tx>
            <c:strRef>
              <c:f>Sheet1!$J$1</c:f>
              <c:strCache>
                <c:ptCount val="1"/>
                <c:pt idx="0">
                  <c:v>2014</c:v>
                </c:pt>
              </c:strCache>
            </c:strRef>
          </c:tx>
          <c:dLbls>
            <c:txPr>
              <a:bodyPr/>
              <a:lstStyle/>
              <a:p>
                <a:pPr>
                  <a:defRPr sz="1200"/>
                </a:pPr>
                <a:endParaRPr lang="lv-LV"/>
              </a:p>
            </c:txPr>
            <c:showVal val="1"/>
          </c:dLbls>
          <c:cat>
            <c:strRef>
              <c:f>Sheet1!$A$2:$A$5</c:f>
              <c:strCache>
                <c:ptCount val="4"/>
                <c:pt idx="0">
                  <c:v>family reunification</c:v>
                </c:pt>
                <c:pt idx="1">
                  <c:v>repatriates</c:v>
                </c:pt>
                <c:pt idx="2">
                  <c:v>permanently resident foreigners</c:v>
                </c:pt>
                <c:pt idx="3">
                  <c:v>other</c:v>
                </c:pt>
              </c:strCache>
            </c:strRef>
          </c:cat>
          <c:val>
            <c:numRef>
              <c:f>Sheet1!$J$2:$J$5</c:f>
              <c:numCache>
                <c:formatCode>General</c:formatCode>
                <c:ptCount val="4"/>
                <c:pt idx="0">
                  <c:v>8179</c:v>
                </c:pt>
                <c:pt idx="1">
                  <c:v>1922</c:v>
                </c:pt>
                <c:pt idx="2">
                  <c:v>37856</c:v>
                </c:pt>
                <c:pt idx="3">
                  <c:v>767</c:v>
                </c:pt>
              </c:numCache>
            </c:numRef>
          </c:val>
        </c:ser>
        <c:gapWidth val="75"/>
        <c:overlap val="-19"/>
        <c:axId val="119936896"/>
        <c:axId val="119938432"/>
      </c:barChart>
      <c:catAx>
        <c:axId val="119936896"/>
        <c:scaling>
          <c:orientation val="minMax"/>
        </c:scaling>
        <c:axPos val="l"/>
        <c:tickLblPos val="nextTo"/>
        <c:spPr>
          <a:noFill/>
          <a:ln w="38100">
            <a:solidFill>
              <a:srgbClr val="0070C0"/>
            </a:solidFill>
          </a:ln>
          <a:effectLst>
            <a:outerShdw blurRad="50800" dist="38100" dir="10800000" algn="r" rotWithShape="0">
              <a:prstClr val="black">
                <a:alpha val="40000"/>
              </a:prstClr>
            </a:outerShdw>
          </a:effectLst>
        </c:spPr>
        <c:txPr>
          <a:bodyPr/>
          <a:lstStyle/>
          <a:p>
            <a:pPr>
              <a:defRPr sz="1400"/>
            </a:pPr>
            <a:endParaRPr lang="lv-LV"/>
          </a:p>
        </c:txPr>
        <c:crossAx val="119938432"/>
        <c:crosses val="autoZero"/>
        <c:auto val="1"/>
        <c:lblAlgn val="ctr"/>
        <c:lblOffset val="100"/>
      </c:catAx>
      <c:valAx>
        <c:axId val="119938432"/>
        <c:scaling>
          <c:orientation val="minMax"/>
        </c:scaling>
        <c:delete val="1"/>
        <c:axPos val="b"/>
        <c:numFmt formatCode="General" sourceLinked="1"/>
        <c:majorTickMark val="none"/>
        <c:tickLblPos val="none"/>
        <c:crossAx val="119936896"/>
        <c:crosses val="autoZero"/>
        <c:crossBetween val="between"/>
      </c:valAx>
    </c:plotArea>
    <c:legend>
      <c:legendPos val="b"/>
      <c:layout>
        <c:manualLayout>
          <c:xMode val="edge"/>
          <c:yMode val="edge"/>
          <c:x val="0.14373797870305538"/>
          <c:y val="0.93146292913367057"/>
          <c:w val="0.82220285186214348"/>
          <c:h val="5.6719564430906123E-2"/>
        </c:manualLayout>
      </c:layout>
      <c:txPr>
        <a:bodyPr/>
        <a:lstStyle/>
        <a:p>
          <a:pPr>
            <a:defRPr sz="1600"/>
          </a:pPr>
          <a:endParaRPr lang="lv-LV"/>
        </a:p>
      </c:txPr>
    </c:legend>
    <c:plotVisOnly val="1"/>
  </c:chart>
  <c:txPr>
    <a:bodyPr/>
    <a:lstStyle/>
    <a:p>
      <a:pPr>
        <a:defRPr sz="1800"/>
      </a:pPr>
      <a:endParaRPr lang="lv-LV"/>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pieChart>
        <c:varyColors val="1"/>
        <c:ser>
          <c:idx val="0"/>
          <c:order val="0"/>
          <c:tx>
            <c:strRef>
              <c:f>Sheet1!$B$1</c:f>
              <c:strCache>
                <c:ptCount val="1"/>
                <c:pt idx="0">
                  <c:v>Educational Level in 2013</c:v>
                </c:pt>
              </c:strCache>
            </c:strRef>
          </c:tx>
          <c:explosion val="13"/>
          <c:dPt>
            <c:idx val="1"/>
            <c:spPr>
              <a:solidFill>
                <a:schemeClr val="accent6">
                  <a:lumMod val="75000"/>
                </a:schemeClr>
              </a:solidFill>
            </c:spPr>
          </c:dPt>
          <c:dLbls>
            <c:dLbl>
              <c:idx val="0"/>
              <c:layout>
                <c:manualLayout>
                  <c:x val="5.6603773584905669E-2"/>
                  <c:y val="-0.53846153846153855"/>
                </c:manualLayout>
              </c:layout>
              <c:dLblPos val="outEnd"/>
              <c:showVal val="1"/>
              <c:showCatName val="1"/>
              <c:showPercent val="1"/>
              <c:separator>
</c:separator>
            </c:dLbl>
            <c:dLbl>
              <c:idx val="1"/>
              <c:layout>
                <c:manualLayout>
                  <c:x val="-1.829373502225266E-2"/>
                  <c:y val="-4.3589743589743567E-2"/>
                </c:manualLayout>
              </c:layout>
              <c:dLblPos val="outEnd"/>
              <c:showVal val="1"/>
              <c:showCatName val="1"/>
              <c:showPercent val="1"/>
              <c:separator>
</c:separator>
            </c:dLbl>
            <c:numFmt formatCode="0.0%" sourceLinked="0"/>
            <c:txPr>
              <a:bodyPr/>
              <a:lstStyle/>
              <a:p>
                <a:pPr>
                  <a:defRPr sz="1300"/>
                </a:pPr>
                <a:endParaRPr lang="lv-LV"/>
              </a:p>
            </c:txPr>
            <c:dLblPos val="outEnd"/>
            <c:showVal val="1"/>
            <c:showCatName val="1"/>
            <c:showPercent val="1"/>
            <c:separator>
</c:separator>
            <c:showLeaderLines val="1"/>
          </c:dLbls>
          <c:cat>
            <c:strRef>
              <c:f>Sheet1!$A$2:$A$4</c:f>
              <c:strCache>
                <c:ptCount val="3"/>
                <c:pt idx="0">
                  <c:v>Higher</c:v>
                </c:pt>
                <c:pt idx="1">
                  <c:v>Secondary</c:v>
                </c:pt>
                <c:pt idx="2">
                  <c:v>Primary </c:v>
                </c:pt>
              </c:strCache>
            </c:strRef>
          </c:cat>
          <c:val>
            <c:numRef>
              <c:f>Sheet1!$B$2:$B$4</c:f>
              <c:numCache>
                <c:formatCode>General</c:formatCode>
                <c:ptCount val="3"/>
                <c:pt idx="0">
                  <c:v>435</c:v>
                </c:pt>
                <c:pt idx="1">
                  <c:v>192</c:v>
                </c:pt>
                <c:pt idx="2">
                  <c:v>2</c:v>
                </c:pt>
              </c:numCache>
            </c:numRef>
          </c:val>
        </c:ser>
        <c:firstSliceAng val="110"/>
      </c:pieChart>
    </c:plotArea>
    <c:plotVisOnly val="1"/>
  </c:chart>
  <c:txPr>
    <a:bodyPr/>
    <a:lstStyle/>
    <a:p>
      <a:pPr>
        <a:defRPr sz="1800"/>
      </a:pPr>
      <a:endParaRPr lang="lv-LV"/>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barChart>
        <c:barDir val="col"/>
        <c:grouping val="clustered"/>
        <c:varyColors val="1"/>
        <c:ser>
          <c:idx val="0"/>
          <c:order val="0"/>
          <c:tx>
            <c:strRef>
              <c:f>Sheet1!$A$2</c:f>
              <c:strCache>
                <c:ptCount val="1"/>
                <c:pt idx="0">
                  <c:v>Work Permits Issued</c:v>
                </c:pt>
              </c:strCache>
            </c:strRef>
          </c:tx>
          <c:dLbls>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Sheet1!$B$2:$J$2</c:f>
              <c:numCache>
                <c:formatCode>#,##0</c:formatCode>
                <c:ptCount val="9"/>
                <c:pt idx="0">
                  <c:v>4609</c:v>
                </c:pt>
                <c:pt idx="1">
                  <c:v>5310</c:v>
                </c:pt>
                <c:pt idx="2">
                  <c:v>8527</c:v>
                </c:pt>
                <c:pt idx="3">
                  <c:v>9139</c:v>
                </c:pt>
                <c:pt idx="4">
                  <c:v>6128</c:v>
                </c:pt>
                <c:pt idx="5">
                  <c:v>3856</c:v>
                </c:pt>
                <c:pt idx="6">
                  <c:v>2429</c:v>
                </c:pt>
                <c:pt idx="7">
                  <c:v>2529</c:v>
                </c:pt>
                <c:pt idx="8">
                  <c:v>3010</c:v>
                </c:pt>
              </c:numCache>
            </c:numRef>
          </c:val>
        </c:ser>
        <c:gapWidth val="55"/>
        <c:axId val="119984128"/>
        <c:axId val="119985664"/>
      </c:barChart>
      <c:catAx>
        <c:axId val="11998412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9985664"/>
        <c:crosses val="autoZero"/>
        <c:auto val="1"/>
        <c:lblAlgn val="ctr"/>
        <c:lblOffset val="100"/>
      </c:catAx>
      <c:valAx>
        <c:axId val="119985664"/>
        <c:scaling>
          <c:orientation val="minMax"/>
        </c:scaling>
        <c:delete val="1"/>
        <c:axPos val="l"/>
        <c:numFmt formatCode="#,##0" sourceLinked="1"/>
        <c:tickLblPos val="none"/>
        <c:crossAx val="119984128"/>
        <c:crosses val="autoZero"/>
        <c:crossBetween val="between"/>
      </c:valAx>
    </c:plotArea>
    <c:plotVisOnly val="1"/>
  </c:chart>
  <c:txPr>
    <a:bodyPr/>
    <a:lstStyle/>
    <a:p>
      <a:pPr>
        <a:defRPr sz="1800"/>
      </a:pPr>
      <a:endParaRPr lang="lv-LV"/>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manualLayout>
          <c:layoutTarget val="inner"/>
          <c:xMode val="edge"/>
          <c:yMode val="edge"/>
          <c:x val="1.6188373804267884E-2"/>
          <c:y val="8.3435897435897688E-2"/>
          <c:w val="0.96762325239146618"/>
          <c:h val="0.80585463355542308"/>
        </c:manualLayout>
      </c:layout>
      <c:lineChart>
        <c:grouping val="standard"/>
        <c:ser>
          <c:idx val="0"/>
          <c:order val="0"/>
          <c:tx>
            <c:strRef>
              <c:f>Sheet1!$A$2</c:f>
              <c:strCache>
                <c:ptCount val="1"/>
                <c:pt idx="0">
                  <c:v>Number of Repatriates</c:v>
                </c:pt>
              </c:strCache>
            </c:strRef>
          </c:tx>
          <c:spPr>
            <a:ln w="76200"/>
          </c:spPr>
          <c:marker>
            <c:symbol val="diamond"/>
            <c:size val="15"/>
            <c:spPr>
              <a:solidFill>
                <a:srgbClr val="0070C0"/>
              </a:solidFill>
            </c:spPr>
          </c:marker>
          <c:dLbls>
            <c:dLblPos val="t"/>
            <c:showVal val="1"/>
          </c:dLbls>
          <c:cat>
            <c:strRef>
              <c:f>Sheet1!$B$1:$L$1</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Sheet1!$B$2:$L$2</c:f>
              <c:numCache>
                <c:formatCode>General</c:formatCode>
                <c:ptCount val="11"/>
                <c:pt idx="0">
                  <c:v>290</c:v>
                </c:pt>
                <c:pt idx="1">
                  <c:v>191</c:v>
                </c:pt>
                <c:pt idx="2">
                  <c:v>242</c:v>
                </c:pt>
                <c:pt idx="3">
                  <c:v>174</c:v>
                </c:pt>
                <c:pt idx="4">
                  <c:v>171</c:v>
                </c:pt>
                <c:pt idx="5">
                  <c:v>127</c:v>
                </c:pt>
                <c:pt idx="6">
                  <c:v>93</c:v>
                </c:pt>
                <c:pt idx="7">
                  <c:v>100</c:v>
                </c:pt>
                <c:pt idx="8">
                  <c:v>102</c:v>
                </c:pt>
                <c:pt idx="9">
                  <c:v>119</c:v>
                </c:pt>
                <c:pt idx="10">
                  <c:v>166</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20306304"/>
        <c:axId val="118956416"/>
      </c:lineChart>
      <c:catAx>
        <c:axId val="12030630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8956416"/>
        <c:crosses val="autoZero"/>
        <c:auto val="1"/>
        <c:lblAlgn val="ctr"/>
        <c:lblOffset val="100"/>
      </c:catAx>
      <c:valAx>
        <c:axId val="118956416"/>
        <c:scaling>
          <c:orientation val="minMax"/>
        </c:scaling>
        <c:delete val="1"/>
        <c:axPos val="l"/>
        <c:numFmt formatCode="General" sourceLinked="1"/>
        <c:tickLblPos val="none"/>
        <c:crossAx val="120306304"/>
        <c:crosses val="autoZero"/>
        <c:crossBetween val="between"/>
      </c:valAx>
    </c:plotArea>
    <c:plotVisOnly val="1"/>
  </c:chart>
  <c:txPr>
    <a:bodyPr/>
    <a:lstStyle/>
    <a:p>
      <a:pPr>
        <a:defRPr sz="1800"/>
      </a:pPr>
      <a:endParaRPr lang="lv-LV"/>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smtClean="0"/>
              <a:t>Repatriate</a:t>
            </a:r>
            <a:r>
              <a:rPr lang="lv-LV" dirty="0" smtClean="0"/>
              <a:t>s’</a:t>
            </a:r>
            <a:r>
              <a:rPr lang="en-US" dirty="0" smtClean="0"/>
              <a:t> </a:t>
            </a:r>
            <a:r>
              <a:rPr lang="en-US" dirty="0"/>
              <a:t>Source Countries in 2013</a:t>
            </a:r>
          </a:p>
        </c:rich>
      </c:tx>
      <c:layout/>
    </c:title>
    <c:plotArea>
      <c:layout/>
      <c:barChart>
        <c:barDir val="bar"/>
        <c:grouping val="clustered"/>
        <c:varyColors val="1"/>
        <c:ser>
          <c:idx val="0"/>
          <c:order val="0"/>
          <c:tx>
            <c:strRef>
              <c:f>Sheet1!$B$1</c:f>
              <c:strCache>
                <c:ptCount val="1"/>
                <c:pt idx="0">
                  <c:v>Repatriate Source Countries in 2013</c:v>
                </c:pt>
              </c:strCache>
            </c:strRef>
          </c:tx>
          <c:dLbls>
            <c:showVal val="1"/>
          </c:dLbls>
          <c:cat>
            <c:strRef>
              <c:f>Sheet1!$A$2:$A$10</c:f>
              <c:strCache>
                <c:ptCount val="9"/>
                <c:pt idx="0">
                  <c:v>Russia</c:v>
                </c:pt>
                <c:pt idx="1">
                  <c:v>Kazakhstan</c:v>
                </c:pt>
                <c:pt idx="2">
                  <c:v>Ukraine</c:v>
                </c:pt>
                <c:pt idx="3">
                  <c:v>USA</c:v>
                </c:pt>
                <c:pt idx="4">
                  <c:v>Israel</c:v>
                </c:pt>
                <c:pt idx="5">
                  <c:v>Switzerland</c:v>
                </c:pt>
                <c:pt idx="6">
                  <c:v>Georgia</c:v>
                </c:pt>
                <c:pt idx="7">
                  <c:v>Canada</c:v>
                </c:pt>
                <c:pt idx="8">
                  <c:v>Belarus</c:v>
                </c:pt>
              </c:strCache>
            </c:strRef>
          </c:cat>
          <c:val>
            <c:numRef>
              <c:f>Sheet1!$B$2:$B$10</c:f>
              <c:numCache>
                <c:formatCode>General</c:formatCode>
                <c:ptCount val="9"/>
                <c:pt idx="0">
                  <c:v>126</c:v>
                </c:pt>
                <c:pt idx="1">
                  <c:v>15</c:v>
                </c:pt>
                <c:pt idx="2">
                  <c:v>14</c:v>
                </c:pt>
                <c:pt idx="3">
                  <c:v>5</c:v>
                </c:pt>
                <c:pt idx="4">
                  <c:v>2</c:v>
                </c:pt>
                <c:pt idx="5">
                  <c:v>1</c:v>
                </c:pt>
                <c:pt idx="6">
                  <c:v>1</c:v>
                </c:pt>
                <c:pt idx="7">
                  <c:v>1</c:v>
                </c:pt>
                <c:pt idx="8">
                  <c:v>1</c:v>
                </c:pt>
              </c:numCache>
            </c:numRef>
          </c:val>
        </c:ser>
        <c:gapWidth val="55"/>
        <c:axId val="121038336"/>
        <c:axId val="120197504"/>
      </c:barChart>
      <c:catAx>
        <c:axId val="121038336"/>
        <c:scaling>
          <c:orientation val="minMax"/>
        </c:scaling>
        <c:axPos val="l"/>
        <c:tickLblPos val="nextTo"/>
        <c:spPr>
          <a:ln w="38100">
            <a:solidFill>
              <a:srgbClr val="0070C0"/>
            </a:solidFill>
          </a:ln>
          <a:effectLst>
            <a:outerShdw blurRad="50800" dist="38100" dir="8100000" algn="tr" rotWithShape="0">
              <a:prstClr val="black">
                <a:alpha val="40000"/>
              </a:prstClr>
            </a:outerShdw>
          </a:effectLst>
        </c:spPr>
        <c:crossAx val="120197504"/>
        <c:crosses val="autoZero"/>
        <c:auto val="1"/>
        <c:lblAlgn val="ctr"/>
        <c:lblOffset val="100"/>
      </c:catAx>
      <c:valAx>
        <c:axId val="120197504"/>
        <c:scaling>
          <c:orientation val="minMax"/>
        </c:scaling>
        <c:delete val="1"/>
        <c:axPos val="b"/>
        <c:numFmt formatCode="General" sourceLinked="1"/>
        <c:tickLblPos val="none"/>
        <c:crossAx val="121038336"/>
        <c:crosses val="autoZero"/>
        <c:crossBetween val="between"/>
      </c:valAx>
    </c:plotArea>
    <c:plotVisOnly val="1"/>
  </c:chart>
  <c:txPr>
    <a:bodyPr/>
    <a:lstStyle/>
    <a:p>
      <a:pPr>
        <a:defRPr sz="1800"/>
      </a:pPr>
      <a:endParaRPr lang="lv-LV"/>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barChart>
        <c:barDir val="col"/>
        <c:grouping val="clustered"/>
        <c:varyColors val="1"/>
        <c:ser>
          <c:idx val="0"/>
          <c:order val="0"/>
          <c:tx>
            <c:strRef>
              <c:f>Sheet1!$A$2</c:f>
              <c:strCache>
                <c:ptCount val="1"/>
                <c:pt idx="0">
                  <c:v>Foreigners' Residences Declared</c:v>
                </c:pt>
              </c:strCache>
            </c:strRef>
          </c:tx>
          <c:dLbls>
            <c:dLblPos val="outEnd"/>
            <c:showVal val="1"/>
          </c:dLbls>
          <c:cat>
            <c:strRef>
              <c:f>Sheet1!$B$1:$E$1</c:f>
              <c:strCache>
                <c:ptCount val="4"/>
                <c:pt idx="0">
                  <c:v>2010</c:v>
                </c:pt>
                <c:pt idx="1">
                  <c:v>2011</c:v>
                </c:pt>
                <c:pt idx="2">
                  <c:v>2012</c:v>
                </c:pt>
                <c:pt idx="3">
                  <c:v>2013</c:v>
                </c:pt>
              </c:strCache>
            </c:strRef>
          </c:cat>
          <c:val>
            <c:numRef>
              <c:f>Sheet1!$B$2:$E$2</c:f>
              <c:numCache>
                <c:formatCode>#,##0</c:formatCode>
                <c:ptCount val="4"/>
                <c:pt idx="0">
                  <c:v>2110</c:v>
                </c:pt>
                <c:pt idx="1">
                  <c:v>4922</c:v>
                </c:pt>
                <c:pt idx="2">
                  <c:v>5920</c:v>
                </c:pt>
                <c:pt idx="3">
                  <c:v>8215</c:v>
                </c:pt>
              </c:numCache>
            </c:numRef>
          </c:val>
        </c:ser>
        <c:gapWidth val="55"/>
        <c:axId val="121898112"/>
        <c:axId val="121899648"/>
      </c:barChart>
      <c:catAx>
        <c:axId val="121898112"/>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21899648"/>
        <c:crosses val="autoZero"/>
        <c:auto val="1"/>
        <c:lblAlgn val="ctr"/>
        <c:lblOffset val="100"/>
      </c:catAx>
      <c:valAx>
        <c:axId val="121899648"/>
        <c:scaling>
          <c:orientation val="minMax"/>
        </c:scaling>
        <c:delete val="1"/>
        <c:axPos val="l"/>
        <c:numFmt formatCode="#,##0" sourceLinked="1"/>
        <c:tickLblPos val="none"/>
        <c:crossAx val="121898112"/>
        <c:crosses val="autoZero"/>
        <c:crossBetween val="between"/>
      </c:valAx>
    </c:plotArea>
    <c:plotVisOnly val="1"/>
  </c:chart>
  <c:txPr>
    <a:bodyPr/>
    <a:lstStyle/>
    <a:p>
      <a:pPr>
        <a:defRPr sz="1800"/>
      </a:pPr>
      <a:endParaRPr lang="lv-LV"/>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a:t>Voluntary</a:t>
            </a:r>
            <a:r>
              <a:rPr lang="lv-LV" sz="2000" dirty="0"/>
              <a:t> </a:t>
            </a:r>
            <a:r>
              <a:rPr lang="lv-LV" sz="2000" dirty="0" err="1" smtClean="0"/>
              <a:t>Return</a:t>
            </a:r>
            <a:r>
              <a:rPr lang="lv-LV" sz="2000" dirty="0" smtClean="0"/>
              <a:t> </a:t>
            </a:r>
            <a:r>
              <a:rPr lang="lv-LV" sz="2000" dirty="0" err="1" smtClean="0"/>
              <a:t>Decisions</a:t>
            </a:r>
            <a:r>
              <a:rPr lang="lv-LV" sz="2000" dirty="0" smtClean="0"/>
              <a:t> </a:t>
            </a:r>
            <a:r>
              <a:rPr lang="lv-LV" sz="2000" dirty="0" err="1"/>
              <a:t>and</a:t>
            </a:r>
            <a:r>
              <a:rPr lang="lv-LV" sz="2000" dirty="0"/>
              <a:t> </a:t>
            </a:r>
            <a:r>
              <a:rPr lang="lv-LV" sz="2000" dirty="0" err="1"/>
              <a:t>Removal</a:t>
            </a:r>
            <a:r>
              <a:rPr lang="lv-LV" sz="2000" dirty="0"/>
              <a:t> </a:t>
            </a:r>
            <a:r>
              <a:rPr lang="lv-LV" sz="2000" dirty="0" err="1"/>
              <a:t>Orders</a:t>
            </a:r>
            <a:endParaRPr lang="lv-LV" sz="2000" dirty="0"/>
          </a:p>
        </c:rich>
      </c:tx>
      <c:layout/>
    </c:title>
    <c:plotArea>
      <c:layout/>
      <c:barChart>
        <c:barDir val="col"/>
        <c:grouping val="clustered"/>
        <c:ser>
          <c:idx val="0"/>
          <c:order val="0"/>
          <c:tx>
            <c:strRef>
              <c:f>Sheet1!$A$2</c:f>
              <c:strCache>
                <c:ptCount val="1"/>
                <c:pt idx="0">
                  <c:v>removal orders</c:v>
                </c:pt>
              </c:strCache>
            </c:strRef>
          </c:tx>
          <c:dLbls>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Sheet1!$B$2:$J$2</c:f>
              <c:numCache>
                <c:formatCode>General</c:formatCode>
                <c:ptCount val="9"/>
                <c:pt idx="0">
                  <c:v>149</c:v>
                </c:pt>
                <c:pt idx="1">
                  <c:v>131</c:v>
                </c:pt>
                <c:pt idx="2">
                  <c:v>155</c:v>
                </c:pt>
                <c:pt idx="3">
                  <c:v>196</c:v>
                </c:pt>
                <c:pt idx="4">
                  <c:v>138</c:v>
                </c:pt>
                <c:pt idx="5">
                  <c:v>97</c:v>
                </c:pt>
                <c:pt idx="6">
                  <c:v>20</c:v>
                </c:pt>
                <c:pt idx="7">
                  <c:v>22</c:v>
                </c:pt>
                <c:pt idx="8">
                  <c:v>32</c:v>
                </c:pt>
              </c:numCache>
            </c:numRef>
          </c:val>
        </c:ser>
        <c:ser>
          <c:idx val="1"/>
          <c:order val="1"/>
          <c:tx>
            <c:strRef>
              <c:f>Sheet1!$A$3</c:f>
              <c:strCache>
                <c:ptCount val="1"/>
                <c:pt idx="0">
                  <c:v>voluntary return decisions</c:v>
                </c:pt>
              </c:strCache>
            </c:strRef>
          </c:tx>
          <c:spPr>
            <a:solidFill>
              <a:schemeClr val="accent6">
                <a:lumMod val="75000"/>
              </a:schemeClr>
            </a:solidFill>
          </c:spPr>
          <c:dLbls>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Sheet1!$B$3:$J$3</c:f>
              <c:numCache>
                <c:formatCode>General</c:formatCode>
                <c:ptCount val="9"/>
                <c:pt idx="0">
                  <c:v>27</c:v>
                </c:pt>
                <c:pt idx="1">
                  <c:v>70</c:v>
                </c:pt>
                <c:pt idx="2">
                  <c:v>81</c:v>
                </c:pt>
                <c:pt idx="3">
                  <c:v>69</c:v>
                </c:pt>
                <c:pt idx="4">
                  <c:v>69</c:v>
                </c:pt>
                <c:pt idx="5">
                  <c:v>104</c:v>
                </c:pt>
                <c:pt idx="6">
                  <c:v>183</c:v>
                </c:pt>
                <c:pt idx="7">
                  <c:v>247</c:v>
                </c:pt>
                <c:pt idx="8">
                  <c:v>254</c:v>
                </c:pt>
              </c:numCache>
            </c:numRef>
          </c:val>
        </c:ser>
        <c:gapWidth val="92"/>
        <c:overlap val="-14"/>
        <c:axId val="9693056"/>
        <c:axId val="9694592"/>
      </c:barChart>
      <c:catAx>
        <c:axId val="9693056"/>
        <c:scaling>
          <c:orientation val="minMax"/>
        </c:scaling>
        <c:axPos val="b"/>
        <c:tickLblPos val="nextTo"/>
        <c:spPr>
          <a:noFill/>
          <a:ln w="38100">
            <a:solidFill>
              <a:schemeClr val="accent1"/>
            </a:solidFill>
          </a:ln>
          <a:effectLst>
            <a:outerShdw blurRad="50800" dist="50800" dir="5400000" algn="ctr" rotWithShape="0">
              <a:schemeClr val="bg1">
                <a:lumMod val="75000"/>
              </a:schemeClr>
            </a:outerShdw>
          </a:effectLst>
        </c:spPr>
        <c:crossAx val="9694592"/>
        <c:crosses val="autoZero"/>
        <c:auto val="1"/>
        <c:lblAlgn val="ctr"/>
        <c:lblOffset val="100"/>
      </c:catAx>
      <c:valAx>
        <c:axId val="9694592"/>
        <c:scaling>
          <c:orientation val="minMax"/>
        </c:scaling>
        <c:delete val="1"/>
        <c:axPos val="l"/>
        <c:numFmt formatCode="General" sourceLinked="1"/>
        <c:majorTickMark val="none"/>
        <c:tickLblPos val="nextTo"/>
        <c:crossAx val="9693056"/>
        <c:crosses val="autoZero"/>
        <c:crossBetween val="between"/>
      </c:valAx>
    </c:plotArea>
    <c:legend>
      <c:legendPos val="b"/>
      <c:layout/>
      <c:txPr>
        <a:bodyPr/>
        <a:lstStyle/>
        <a:p>
          <a:pPr>
            <a:defRPr sz="1600"/>
          </a:pPr>
          <a:endParaRPr lang="lv-LV"/>
        </a:p>
      </c:txPr>
    </c:legend>
    <c:plotVisOnly val="1"/>
  </c:chart>
  <c:txPr>
    <a:bodyPr/>
    <a:lstStyle/>
    <a:p>
      <a:pPr>
        <a:defRPr sz="1800"/>
      </a:pPr>
      <a:endParaRPr lang="lv-LV"/>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barChart>
        <c:barDir val="col"/>
        <c:grouping val="clustered"/>
        <c:varyColors val="1"/>
        <c:ser>
          <c:idx val="0"/>
          <c:order val="0"/>
          <c:tx>
            <c:strRef>
              <c:f>Sheet1!$A$2</c:f>
              <c:strCache>
                <c:ptCount val="1"/>
                <c:pt idx="0">
                  <c:v>Asylum Seekers</c:v>
                </c:pt>
              </c:strCache>
            </c:strRef>
          </c:tx>
          <c:dLbls>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Sheet1!$B$2:$J$2</c:f>
              <c:numCache>
                <c:formatCode>General</c:formatCode>
                <c:ptCount val="9"/>
                <c:pt idx="0">
                  <c:v>20</c:v>
                </c:pt>
                <c:pt idx="1">
                  <c:v>8</c:v>
                </c:pt>
                <c:pt idx="2">
                  <c:v>34</c:v>
                </c:pt>
                <c:pt idx="3">
                  <c:v>51</c:v>
                </c:pt>
                <c:pt idx="4">
                  <c:v>52</c:v>
                </c:pt>
                <c:pt idx="5">
                  <c:v>61</c:v>
                </c:pt>
                <c:pt idx="6">
                  <c:v>335</c:v>
                </c:pt>
                <c:pt idx="7">
                  <c:v>189</c:v>
                </c:pt>
                <c:pt idx="8">
                  <c:v>185</c:v>
                </c:pt>
              </c:numCache>
            </c:numRef>
          </c:val>
        </c:ser>
        <c:gapWidth val="55"/>
        <c:axId val="116203520"/>
        <c:axId val="116205056"/>
      </c:barChart>
      <c:catAx>
        <c:axId val="11620352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6205056"/>
        <c:crosses val="autoZero"/>
        <c:auto val="1"/>
        <c:lblAlgn val="ctr"/>
        <c:lblOffset val="100"/>
      </c:catAx>
      <c:valAx>
        <c:axId val="116205056"/>
        <c:scaling>
          <c:orientation val="minMax"/>
        </c:scaling>
        <c:delete val="1"/>
        <c:axPos val="l"/>
        <c:numFmt formatCode="General" sourceLinked="1"/>
        <c:tickLblPos val="none"/>
        <c:crossAx val="116203520"/>
        <c:crosses val="autoZero"/>
        <c:crossBetween val="between"/>
      </c:valAx>
    </c:plotArea>
    <c:plotVisOnly val="1"/>
  </c:chart>
  <c:txPr>
    <a:bodyPr/>
    <a:lstStyle/>
    <a:p>
      <a:pPr>
        <a:defRPr sz="1800"/>
      </a:pPr>
      <a:endParaRPr lang="lv-LV"/>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smtClean="0"/>
              <a:t>Refugee and </a:t>
            </a:r>
            <a:r>
              <a:rPr lang="lv-LV" dirty="0" err="1" smtClean="0"/>
              <a:t>Alternative</a:t>
            </a:r>
            <a:r>
              <a:rPr lang="lv-LV" dirty="0" smtClean="0"/>
              <a:t> </a:t>
            </a:r>
            <a:r>
              <a:rPr lang="en-US" dirty="0" smtClean="0"/>
              <a:t>Status Granted</a:t>
            </a:r>
            <a:endParaRPr lang="lv-LV" dirty="0"/>
          </a:p>
        </c:rich>
      </c:tx>
      <c:layout/>
    </c:title>
    <c:plotArea>
      <c:layout/>
      <c:barChart>
        <c:barDir val="col"/>
        <c:grouping val="clustered"/>
        <c:ser>
          <c:idx val="0"/>
          <c:order val="0"/>
          <c:tx>
            <c:strRef>
              <c:f>Sheet1!$A$2</c:f>
              <c:strCache>
                <c:ptCount val="1"/>
                <c:pt idx="0">
                  <c:v>refugee status granted</c:v>
                </c:pt>
              </c:strCache>
            </c:strRef>
          </c:tx>
          <c:dLbls>
            <c:showVal val="1"/>
          </c:dLbls>
          <c:cat>
            <c:strRef>
              <c:f>Sheet1!$B$1:$H$1</c:f>
              <c:strCache>
                <c:ptCount val="7"/>
                <c:pt idx="0">
                  <c:v>2007</c:v>
                </c:pt>
                <c:pt idx="1">
                  <c:v>2008</c:v>
                </c:pt>
                <c:pt idx="2">
                  <c:v>2009</c:v>
                </c:pt>
                <c:pt idx="3">
                  <c:v>2010</c:v>
                </c:pt>
                <c:pt idx="4">
                  <c:v>2011</c:v>
                </c:pt>
                <c:pt idx="5">
                  <c:v>2012</c:v>
                </c:pt>
                <c:pt idx="6">
                  <c:v>2013</c:v>
                </c:pt>
              </c:strCache>
            </c:strRef>
          </c:cat>
          <c:val>
            <c:numRef>
              <c:f>Sheet1!$B$2:$H$2</c:f>
              <c:numCache>
                <c:formatCode>General</c:formatCode>
                <c:ptCount val="7"/>
                <c:pt idx="0">
                  <c:v>5</c:v>
                </c:pt>
                <c:pt idx="1">
                  <c:v>2</c:v>
                </c:pt>
                <c:pt idx="2">
                  <c:v>5</c:v>
                </c:pt>
                <c:pt idx="3">
                  <c:v>7</c:v>
                </c:pt>
                <c:pt idx="4">
                  <c:v>9</c:v>
                </c:pt>
                <c:pt idx="5">
                  <c:v>10</c:v>
                </c:pt>
                <c:pt idx="6">
                  <c:v>14</c:v>
                </c:pt>
              </c:numCache>
            </c:numRef>
          </c:val>
        </c:ser>
        <c:ser>
          <c:idx val="1"/>
          <c:order val="1"/>
          <c:tx>
            <c:strRef>
              <c:f>Sheet1!$A$3</c:f>
              <c:strCache>
                <c:ptCount val="1"/>
                <c:pt idx="0">
                  <c:v>alternative status granted</c:v>
                </c:pt>
              </c:strCache>
            </c:strRef>
          </c:tx>
          <c:spPr>
            <a:solidFill>
              <a:srgbClr val="F79646">
                <a:lumMod val="75000"/>
              </a:srgbClr>
            </a:solidFill>
          </c:spPr>
          <c:dLbls>
            <c:showVal val="1"/>
          </c:dLbls>
          <c:cat>
            <c:strRef>
              <c:f>Sheet1!$B$1:$H$1</c:f>
              <c:strCache>
                <c:ptCount val="7"/>
                <c:pt idx="0">
                  <c:v>2007</c:v>
                </c:pt>
                <c:pt idx="1">
                  <c:v>2008</c:v>
                </c:pt>
                <c:pt idx="2">
                  <c:v>2009</c:v>
                </c:pt>
                <c:pt idx="3">
                  <c:v>2010</c:v>
                </c:pt>
                <c:pt idx="4">
                  <c:v>2011</c:v>
                </c:pt>
                <c:pt idx="5">
                  <c:v>2012</c:v>
                </c:pt>
                <c:pt idx="6">
                  <c:v>2013</c:v>
                </c:pt>
              </c:strCache>
            </c:strRef>
          </c:cat>
          <c:val>
            <c:numRef>
              <c:f>Sheet1!$B$3:$H$3</c:f>
              <c:numCache>
                <c:formatCode>General</c:formatCode>
                <c:ptCount val="7"/>
                <c:pt idx="0">
                  <c:v>3</c:v>
                </c:pt>
                <c:pt idx="1">
                  <c:v>1</c:v>
                </c:pt>
                <c:pt idx="2">
                  <c:v>6</c:v>
                </c:pt>
                <c:pt idx="3">
                  <c:v>18</c:v>
                </c:pt>
                <c:pt idx="4">
                  <c:v>18</c:v>
                </c:pt>
                <c:pt idx="5">
                  <c:v>22</c:v>
                </c:pt>
                <c:pt idx="6">
                  <c:v>21</c:v>
                </c:pt>
              </c:numCache>
            </c:numRef>
          </c:val>
        </c:ser>
        <c:gapWidth val="55"/>
        <c:overlap val="-11"/>
        <c:axId val="116222592"/>
        <c:axId val="116240768"/>
      </c:barChart>
      <c:catAx>
        <c:axId val="116222592"/>
        <c:scaling>
          <c:orientation val="minMax"/>
        </c:scaling>
        <c:axPos val="b"/>
        <c:tickLblPos val="nextTo"/>
        <c:spPr>
          <a:noFill/>
          <a:ln w="38100">
            <a:solidFill>
              <a:srgbClr val="0070C0"/>
            </a:solidFill>
          </a:ln>
          <a:effectLst>
            <a:outerShdw blurRad="50800" dist="50800" dir="5400000" algn="ctr" rotWithShape="0">
              <a:schemeClr val="bg1">
                <a:lumMod val="75000"/>
              </a:schemeClr>
            </a:outerShdw>
          </a:effectLst>
        </c:spPr>
        <c:crossAx val="116240768"/>
        <c:crosses val="autoZero"/>
        <c:auto val="1"/>
        <c:lblAlgn val="ctr"/>
        <c:lblOffset val="100"/>
      </c:catAx>
      <c:valAx>
        <c:axId val="116240768"/>
        <c:scaling>
          <c:orientation val="minMax"/>
        </c:scaling>
        <c:delete val="1"/>
        <c:axPos val="l"/>
        <c:numFmt formatCode="General" sourceLinked="1"/>
        <c:majorTickMark val="none"/>
        <c:tickLblPos val="none"/>
        <c:crossAx val="116222592"/>
        <c:crosses val="autoZero"/>
        <c:crossBetween val="between"/>
      </c:valAx>
    </c:plotArea>
    <c:legend>
      <c:legendPos val="b"/>
      <c:layout/>
    </c:legend>
    <c:plotVisOnly val="1"/>
  </c:chart>
  <c:txPr>
    <a:bodyPr/>
    <a:lstStyle/>
    <a:p>
      <a:pPr>
        <a:defRPr sz="1800"/>
      </a:pPr>
      <a:endParaRPr lang="lv-LV"/>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manualLayout>
          <c:layoutTarget val="inner"/>
          <c:xMode val="edge"/>
          <c:yMode val="edge"/>
          <c:x val="0.17060962865752888"/>
          <c:y val="0.1102811842859967"/>
          <c:w val="0.82145898489865687"/>
          <c:h val="0.83524674444566149"/>
        </c:manualLayout>
      </c:layout>
      <c:barChart>
        <c:barDir val="bar"/>
        <c:grouping val="clustered"/>
        <c:varyColors val="1"/>
        <c:ser>
          <c:idx val="0"/>
          <c:order val="0"/>
          <c:tx>
            <c:strRef>
              <c:f>Sheet1!$B$1</c:f>
              <c:strCache>
                <c:ptCount val="1"/>
                <c:pt idx="0">
                  <c:v>Asylum Seekers' Source Countries in 2013</c:v>
                </c:pt>
              </c:strCache>
            </c:strRef>
          </c:tx>
          <c:dLbls>
            <c:showVal val="1"/>
          </c:dLbls>
          <c:cat>
            <c:strRef>
              <c:f>Sheet1!$A$2:$A$19</c:f>
              <c:strCache>
                <c:ptCount val="18"/>
                <c:pt idx="0">
                  <c:v>Georgia</c:v>
                </c:pt>
                <c:pt idx="1">
                  <c:v>Syria</c:v>
                </c:pt>
                <c:pt idx="2">
                  <c:v>Russia</c:v>
                </c:pt>
                <c:pt idx="3">
                  <c:v>Egypt</c:v>
                </c:pt>
                <c:pt idx="4">
                  <c:v>Afghanistan</c:v>
                </c:pt>
                <c:pt idx="5">
                  <c:v>Uzbekistan</c:v>
                </c:pt>
                <c:pt idx="6">
                  <c:v>Belarus</c:v>
                </c:pt>
                <c:pt idx="7">
                  <c:v>Iraq</c:v>
                </c:pt>
                <c:pt idx="8">
                  <c:v>Turkey</c:v>
                </c:pt>
                <c:pt idx="9">
                  <c:v>Somali</c:v>
                </c:pt>
                <c:pt idx="10">
                  <c:v>Guinea</c:v>
                </c:pt>
                <c:pt idx="11">
                  <c:v>Sri Lanka</c:v>
                </c:pt>
                <c:pt idx="12">
                  <c:v>Eritrea</c:v>
                </c:pt>
                <c:pt idx="13">
                  <c:v>Iran</c:v>
                </c:pt>
                <c:pt idx="14">
                  <c:v>Morocco</c:v>
                </c:pt>
                <c:pt idx="15">
                  <c:v>Palestine</c:v>
                </c:pt>
                <c:pt idx="16">
                  <c:v>Nigeria</c:v>
                </c:pt>
                <c:pt idx="17">
                  <c:v>Kazakhstan</c:v>
                </c:pt>
              </c:strCache>
            </c:strRef>
          </c:cat>
          <c:val>
            <c:numRef>
              <c:f>Sheet1!$B$2:$B$19</c:f>
              <c:numCache>
                <c:formatCode>General</c:formatCode>
                <c:ptCount val="18"/>
                <c:pt idx="0">
                  <c:v>146</c:v>
                </c:pt>
                <c:pt idx="1">
                  <c:v>15</c:v>
                </c:pt>
                <c:pt idx="2">
                  <c:v>6</c:v>
                </c:pt>
                <c:pt idx="3">
                  <c:v>5</c:v>
                </c:pt>
                <c:pt idx="4">
                  <c:v>4</c:v>
                </c:pt>
                <c:pt idx="5">
                  <c:v>3</c:v>
                </c:pt>
                <c:pt idx="6">
                  <c:v>2</c:v>
                </c:pt>
                <c:pt idx="7">
                  <c:v>2</c:v>
                </c:pt>
                <c:pt idx="8">
                  <c:v>1</c:v>
                </c:pt>
                <c:pt idx="9">
                  <c:v>1</c:v>
                </c:pt>
                <c:pt idx="10">
                  <c:v>1</c:v>
                </c:pt>
                <c:pt idx="11">
                  <c:v>1</c:v>
                </c:pt>
                <c:pt idx="12">
                  <c:v>1</c:v>
                </c:pt>
                <c:pt idx="13">
                  <c:v>1</c:v>
                </c:pt>
                <c:pt idx="14">
                  <c:v>1</c:v>
                </c:pt>
                <c:pt idx="15">
                  <c:v>1</c:v>
                </c:pt>
                <c:pt idx="16">
                  <c:v>1</c:v>
                </c:pt>
                <c:pt idx="17">
                  <c:v>1</c:v>
                </c:pt>
              </c:numCache>
            </c:numRef>
          </c:val>
        </c:ser>
        <c:gapWidth val="33"/>
        <c:axId val="119108352"/>
        <c:axId val="119109888"/>
      </c:barChart>
      <c:catAx>
        <c:axId val="119108352"/>
        <c:scaling>
          <c:orientation val="minMax"/>
        </c:scaling>
        <c:axPos val="l"/>
        <c:tickLblPos val="nextTo"/>
        <c:spPr>
          <a:ln w="38100">
            <a:solidFill>
              <a:srgbClr val="0070C0"/>
            </a:solidFill>
          </a:ln>
          <a:effectLst>
            <a:outerShdw blurRad="50800" dist="38100" dir="10800000" algn="r" rotWithShape="0">
              <a:schemeClr val="bg1">
                <a:lumMod val="75000"/>
                <a:alpha val="40000"/>
              </a:schemeClr>
            </a:outerShdw>
          </a:effectLst>
        </c:spPr>
        <c:txPr>
          <a:bodyPr/>
          <a:lstStyle/>
          <a:p>
            <a:pPr>
              <a:defRPr sz="1600"/>
            </a:pPr>
            <a:endParaRPr lang="lv-LV"/>
          </a:p>
        </c:txPr>
        <c:crossAx val="119109888"/>
        <c:crosses val="autoZero"/>
        <c:auto val="1"/>
        <c:lblAlgn val="ctr"/>
        <c:lblOffset val="100"/>
      </c:catAx>
      <c:valAx>
        <c:axId val="119109888"/>
        <c:scaling>
          <c:orientation val="minMax"/>
        </c:scaling>
        <c:delete val="1"/>
        <c:axPos val="b"/>
        <c:numFmt formatCode="General" sourceLinked="1"/>
        <c:tickLblPos val="none"/>
        <c:crossAx val="119108352"/>
        <c:crosses val="autoZero"/>
        <c:crossBetween val="between"/>
      </c:valAx>
    </c:plotArea>
    <c:plotVisOnly val="1"/>
  </c:chart>
  <c:txPr>
    <a:bodyPr/>
    <a:lstStyle/>
    <a:p>
      <a:pPr>
        <a:defRPr sz="1800"/>
      </a:pPr>
      <a:endParaRPr lang="lv-LV"/>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lineChart>
        <c:grouping val="standard"/>
        <c:ser>
          <c:idx val="0"/>
          <c:order val="0"/>
          <c:tx>
            <c:strRef>
              <c:f>Sheet1!$A$2</c:f>
              <c:strCache>
                <c:ptCount val="1"/>
                <c:pt idx="0">
                  <c:v>Applications in Dublin Regulation Context</c:v>
                </c:pt>
              </c:strCache>
            </c:strRef>
          </c:tx>
          <c:spPr>
            <a:ln w="76200"/>
          </c:spPr>
          <c:marker>
            <c:spPr>
              <a:solidFill>
                <a:srgbClr val="0070C0"/>
              </a:solidFill>
            </c:spPr>
          </c:marker>
          <c:dLbls>
            <c:dLblPos val="t"/>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Sheet1!$B$2:$I$2</c:f>
              <c:numCache>
                <c:formatCode>General</c:formatCode>
                <c:ptCount val="8"/>
                <c:pt idx="0">
                  <c:v>11</c:v>
                </c:pt>
                <c:pt idx="1">
                  <c:v>38</c:v>
                </c:pt>
                <c:pt idx="2">
                  <c:v>170</c:v>
                </c:pt>
                <c:pt idx="3">
                  <c:v>150</c:v>
                </c:pt>
                <c:pt idx="4">
                  <c:v>250</c:v>
                </c:pt>
                <c:pt idx="5" formatCode="#,##0">
                  <c:v>323</c:v>
                </c:pt>
                <c:pt idx="6" formatCode="#,##0">
                  <c:v>386</c:v>
                </c:pt>
                <c:pt idx="7" formatCode="#,##0">
                  <c:v>199</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21367936"/>
        <c:axId val="121836672"/>
      </c:lineChart>
      <c:catAx>
        <c:axId val="121367936"/>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21836672"/>
        <c:crosses val="autoZero"/>
        <c:auto val="1"/>
        <c:lblAlgn val="ctr"/>
        <c:lblOffset val="100"/>
      </c:catAx>
      <c:valAx>
        <c:axId val="121836672"/>
        <c:scaling>
          <c:orientation val="minMax"/>
        </c:scaling>
        <c:delete val="1"/>
        <c:axPos val="l"/>
        <c:numFmt formatCode="General" sourceLinked="1"/>
        <c:tickLblPos val="none"/>
        <c:crossAx val="121367936"/>
        <c:crosses val="autoZero"/>
        <c:crossBetween val="between"/>
      </c:valAx>
    </c:plotArea>
    <c:plotVisOnly val="1"/>
  </c:chart>
  <c:txPr>
    <a:bodyPr/>
    <a:lstStyle/>
    <a:p>
      <a:pPr>
        <a:defRPr sz="1800"/>
      </a:pPr>
      <a:endParaRPr lang="lv-LV"/>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lineChart>
        <c:grouping val="standard"/>
        <c:ser>
          <c:idx val="0"/>
          <c:order val="0"/>
          <c:tx>
            <c:strRef>
              <c:f>Sheet1!$A$2</c:f>
              <c:strCache>
                <c:ptCount val="1"/>
                <c:pt idx="0">
                  <c:v>Determination of Legal Status</c:v>
                </c:pt>
              </c:strCache>
            </c:strRef>
          </c:tx>
          <c:spPr>
            <a:ln w="76200"/>
          </c:spPr>
          <c:marker>
            <c:symbol val="diamond"/>
            <c:size val="13"/>
            <c:spPr>
              <a:solidFill>
                <a:srgbClr val="0070C0"/>
              </a:solidFill>
            </c:spPr>
          </c:marker>
          <c:dLbls>
            <c:dLblPos val="t"/>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Sheet1!$B$2:$I$2</c:f>
              <c:numCache>
                <c:formatCode>#,##0</c:formatCode>
                <c:ptCount val="8"/>
                <c:pt idx="0">
                  <c:v>1471</c:v>
                </c:pt>
                <c:pt idx="1">
                  <c:v>2296</c:v>
                </c:pt>
                <c:pt idx="2">
                  <c:v>2719</c:v>
                </c:pt>
                <c:pt idx="3">
                  <c:v>2489</c:v>
                </c:pt>
                <c:pt idx="4">
                  <c:v>4137</c:v>
                </c:pt>
                <c:pt idx="5">
                  <c:v>5758</c:v>
                </c:pt>
                <c:pt idx="6">
                  <c:v>6040</c:v>
                </c:pt>
                <c:pt idx="7">
                  <c:v>6826</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28423808"/>
        <c:axId val="128425344"/>
      </c:lineChart>
      <c:catAx>
        <c:axId val="12842380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28425344"/>
        <c:crosses val="autoZero"/>
        <c:auto val="1"/>
        <c:lblAlgn val="ctr"/>
        <c:lblOffset val="100"/>
      </c:catAx>
      <c:valAx>
        <c:axId val="128425344"/>
        <c:scaling>
          <c:orientation val="minMax"/>
        </c:scaling>
        <c:delete val="1"/>
        <c:axPos val="l"/>
        <c:numFmt formatCode="#,##0" sourceLinked="1"/>
        <c:majorTickMark val="none"/>
        <c:tickLblPos val="none"/>
        <c:crossAx val="128423808"/>
        <c:crosses val="autoZero"/>
        <c:crossBetween val="between"/>
      </c:valAx>
    </c:plotArea>
    <c:plotVisOnly val="1"/>
  </c:chart>
  <c:txPr>
    <a:bodyPr/>
    <a:lstStyle/>
    <a:p>
      <a:pPr>
        <a:defRPr sz="1800"/>
      </a:pPr>
      <a:endParaRPr lang="lv-LV"/>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manualLayout>
          <c:layoutTarget val="inner"/>
          <c:xMode val="edge"/>
          <c:yMode val="edge"/>
          <c:x val="0.1032074538354546"/>
          <c:y val="0.22262810417928527"/>
          <c:w val="0.80245403914311164"/>
          <c:h val="0.69597456087219867"/>
        </c:manualLayout>
      </c:layout>
      <c:pieChart>
        <c:varyColors val="1"/>
        <c:ser>
          <c:idx val="0"/>
          <c:order val="0"/>
          <c:tx>
            <c:strRef>
              <c:f>Sheet1!$B$1</c:f>
              <c:strCache>
                <c:ptCount val="1"/>
                <c:pt idx="0">
                  <c:v>Employees by Gender in 2013</c:v>
                </c:pt>
              </c:strCache>
            </c:strRef>
          </c:tx>
          <c:explosion val="25"/>
          <c:dLbls>
            <c:dLbl>
              <c:idx val="0"/>
              <c:layout>
                <c:manualLayout>
                  <c:x val="9.4229683553706714E-2"/>
                  <c:y val="0.29391479911165247"/>
                </c:manualLayout>
              </c:layout>
              <c:showVal val="1"/>
              <c:showCatName val="1"/>
              <c:showPercent val="1"/>
              <c:separator>
</c:separator>
            </c:dLbl>
            <c:dLbl>
              <c:idx val="1"/>
              <c:layout>
                <c:manualLayout>
                  <c:x val="5.0223766375101118E-3"/>
                  <c:y val="-7.5213002220876519E-3"/>
                </c:manualLayout>
              </c:layout>
              <c:spPr/>
              <c:txPr>
                <a:bodyPr/>
                <a:lstStyle/>
                <a:p>
                  <a:pPr>
                    <a:defRPr sz="1300"/>
                  </a:pPr>
                  <a:endParaRPr lang="lv-LV"/>
                </a:p>
              </c:txPr>
              <c:showVal val="1"/>
              <c:showCatName val="1"/>
              <c:showPercent val="1"/>
              <c:separator>
</c:separator>
            </c:dLbl>
            <c:txPr>
              <a:bodyPr/>
              <a:lstStyle/>
              <a:p>
                <a:pPr>
                  <a:defRPr sz="1400"/>
                </a:pPr>
                <a:endParaRPr lang="lv-LV"/>
              </a:p>
            </c:txPr>
            <c:showVal val="1"/>
            <c:showCatName val="1"/>
            <c:showPercent val="1"/>
            <c:separator>
</c:separator>
            <c:showLeaderLines val="1"/>
          </c:dLbls>
          <c:cat>
            <c:strRef>
              <c:f>Sheet1!$A$2:$A$3</c:f>
              <c:strCache>
                <c:ptCount val="2"/>
                <c:pt idx="0">
                  <c:v>Female</c:v>
                </c:pt>
                <c:pt idx="1">
                  <c:v>Male</c:v>
                </c:pt>
              </c:strCache>
            </c:strRef>
          </c:cat>
          <c:val>
            <c:numRef>
              <c:f>Sheet1!$B$2:$B$3</c:f>
              <c:numCache>
                <c:formatCode>General</c:formatCode>
                <c:ptCount val="2"/>
                <c:pt idx="0">
                  <c:v>556</c:v>
                </c:pt>
                <c:pt idx="1">
                  <c:v>73</c:v>
                </c:pt>
              </c:numCache>
            </c:numRef>
          </c:val>
        </c:ser>
        <c:firstSliceAng val="111"/>
      </c:pieChart>
    </c:plotArea>
    <c:plotVisOnly val="1"/>
  </c:chart>
  <c:txPr>
    <a:bodyPr/>
    <a:lstStyle/>
    <a:p>
      <a:pPr>
        <a:defRPr sz="1800"/>
      </a:pPr>
      <a:endParaRPr lang="lv-LV"/>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800"/>
            </a:pPr>
            <a:r>
              <a:rPr lang="lv-LV" sz="1800" dirty="0" err="1" smtClean="0"/>
              <a:t>Naturalisation</a:t>
            </a:r>
            <a:r>
              <a:rPr lang="lv-LV" sz="1800" dirty="0" smtClean="0"/>
              <a:t> </a:t>
            </a:r>
            <a:r>
              <a:rPr lang="lv-LV" sz="1800" dirty="0" err="1" smtClean="0"/>
              <a:t>Applicants</a:t>
            </a:r>
            <a:r>
              <a:rPr lang="lv-LV" sz="1800" dirty="0" smtClean="0"/>
              <a:t> </a:t>
            </a:r>
            <a:r>
              <a:rPr lang="lv-LV" sz="1800" dirty="0" err="1" smtClean="0"/>
              <a:t>and</a:t>
            </a:r>
            <a:r>
              <a:rPr lang="lv-LV" sz="1800" dirty="0" smtClean="0"/>
              <a:t> </a:t>
            </a:r>
            <a:r>
              <a:rPr lang="lv-LV" sz="1800" dirty="0" err="1" smtClean="0"/>
              <a:t>Persons</a:t>
            </a:r>
            <a:r>
              <a:rPr lang="lv-LV" sz="1800" dirty="0" smtClean="0"/>
              <a:t> </a:t>
            </a:r>
            <a:r>
              <a:rPr lang="lv-LV" sz="1800" dirty="0" err="1" smtClean="0"/>
              <a:t>Naturalised</a:t>
            </a:r>
            <a:endParaRPr lang="lv-LV" sz="1800" dirty="0"/>
          </a:p>
        </c:rich>
      </c:tx>
      <c:layout/>
    </c:title>
    <c:plotArea>
      <c:layout/>
      <c:barChart>
        <c:barDir val="col"/>
        <c:grouping val="clustered"/>
        <c:ser>
          <c:idx val="0"/>
          <c:order val="0"/>
          <c:tx>
            <c:strRef>
              <c:f>Sheet1!$A$2</c:f>
              <c:strCache>
                <c:ptCount val="1"/>
                <c:pt idx="0">
                  <c:v>naturalisation applicants</c:v>
                </c:pt>
              </c:strCache>
            </c:strRef>
          </c:tx>
          <c:dLbls>
            <c:dLbl>
              <c:idx val="0"/>
              <c:layout>
                <c:manualLayout>
                  <c:x val="-2.0061728395061731E-2"/>
                  <c:y val="0"/>
                </c:manualLayout>
              </c:layout>
              <c:showVal val="1"/>
            </c:dLbl>
            <c:txPr>
              <a:bodyPr/>
              <a:lstStyle/>
              <a:p>
                <a:pPr>
                  <a:defRPr sz="1600"/>
                </a:pPr>
                <a:endParaRPr lang="lv-LV"/>
              </a:p>
            </c:txPr>
            <c:showVal val="1"/>
          </c:dLbls>
          <c:cat>
            <c:strRef>
              <c:f>Sheet1!$B$1:$H$1</c:f>
              <c:strCache>
                <c:ptCount val="7"/>
                <c:pt idx="0">
                  <c:v>2007</c:v>
                </c:pt>
                <c:pt idx="1">
                  <c:v>2008</c:v>
                </c:pt>
                <c:pt idx="2">
                  <c:v>2009</c:v>
                </c:pt>
                <c:pt idx="3">
                  <c:v>2010</c:v>
                </c:pt>
                <c:pt idx="4">
                  <c:v>2011</c:v>
                </c:pt>
                <c:pt idx="5">
                  <c:v>2012</c:v>
                </c:pt>
                <c:pt idx="6">
                  <c:v>2013</c:v>
                </c:pt>
              </c:strCache>
            </c:strRef>
          </c:cat>
          <c:val>
            <c:numRef>
              <c:f>Sheet1!$B$2:$H$2</c:f>
              <c:numCache>
                <c:formatCode>#,##0</c:formatCode>
                <c:ptCount val="7"/>
                <c:pt idx="0">
                  <c:v>3438</c:v>
                </c:pt>
                <c:pt idx="1">
                  <c:v>2649</c:v>
                </c:pt>
                <c:pt idx="2">
                  <c:v>3470</c:v>
                </c:pt>
                <c:pt idx="3">
                  <c:v>3182</c:v>
                </c:pt>
                <c:pt idx="4">
                  <c:v>2771</c:v>
                </c:pt>
                <c:pt idx="5">
                  <c:v>2121</c:v>
                </c:pt>
                <c:pt idx="6">
                  <c:v>1976</c:v>
                </c:pt>
              </c:numCache>
            </c:numRef>
          </c:val>
        </c:ser>
        <c:ser>
          <c:idx val="1"/>
          <c:order val="1"/>
          <c:tx>
            <c:strRef>
              <c:f>Sheet1!$A$3</c:f>
              <c:strCache>
                <c:ptCount val="1"/>
                <c:pt idx="0">
                  <c:v>persons naturalised</c:v>
                </c:pt>
              </c:strCache>
            </c:strRef>
          </c:tx>
          <c:spPr>
            <a:solidFill>
              <a:srgbClr val="F79646">
                <a:lumMod val="75000"/>
              </a:srgbClr>
            </a:solidFill>
          </c:spPr>
          <c:dLbls>
            <c:txPr>
              <a:bodyPr/>
              <a:lstStyle/>
              <a:p>
                <a:pPr>
                  <a:defRPr sz="1600"/>
                </a:pPr>
                <a:endParaRPr lang="lv-LV"/>
              </a:p>
            </c:txPr>
            <c:dLblPos val="ctr"/>
            <c:showVal val="1"/>
          </c:dLbls>
          <c:cat>
            <c:strRef>
              <c:f>Sheet1!$B$1:$H$1</c:f>
              <c:strCache>
                <c:ptCount val="7"/>
                <c:pt idx="0">
                  <c:v>2007</c:v>
                </c:pt>
                <c:pt idx="1">
                  <c:v>2008</c:v>
                </c:pt>
                <c:pt idx="2">
                  <c:v>2009</c:v>
                </c:pt>
                <c:pt idx="3">
                  <c:v>2010</c:v>
                </c:pt>
                <c:pt idx="4">
                  <c:v>2011</c:v>
                </c:pt>
                <c:pt idx="5">
                  <c:v>2012</c:v>
                </c:pt>
                <c:pt idx="6">
                  <c:v>2013</c:v>
                </c:pt>
              </c:strCache>
            </c:strRef>
          </c:cat>
          <c:val>
            <c:numRef>
              <c:f>Sheet1!$B$3:$H$3</c:f>
              <c:numCache>
                <c:formatCode>#,##0</c:formatCode>
                <c:ptCount val="7"/>
                <c:pt idx="0">
                  <c:v>6826</c:v>
                </c:pt>
                <c:pt idx="1">
                  <c:v>3004</c:v>
                </c:pt>
                <c:pt idx="2">
                  <c:v>2080</c:v>
                </c:pt>
                <c:pt idx="3">
                  <c:v>2336</c:v>
                </c:pt>
                <c:pt idx="4">
                  <c:v>2467</c:v>
                </c:pt>
                <c:pt idx="5">
                  <c:v>2213</c:v>
                </c:pt>
                <c:pt idx="6">
                  <c:v>1732</c:v>
                </c:pt>
              </c:numCache>
            </c:numRef>
          </c:val>
        </c:ser>
        <c:gapWidth val="55"/>
        <c:overlap val="37"/>
        <c:axId val="128340736"/>
        <c:axId val="128342272"/>
      </c:barChart>
      <c:catAx>
        <c:axId val="128340736"/>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28342272"/>
        <c:crosses val="autoZero"/>
        <c:auto val="1"/>
        <c:lblAlgn val="ctr"/>
        <c:lblOffset val="100"/>
      </c:catAx>
      <c:valAx>
        <c:axId val="128342272"/>
        <c:scaling>
          <c:orientation val="minMax"/>
        </c:scaling>
        <c:delete val="1"/>
        <c:axPos val="l"/>
        <c:numFmt formatCode="#,##0" sourceLinked="1"/>
        <c:majorTickMark val="none"/>
        <c:tickLblPos val="none"/>
        <c:crossAx val="128340736"/>
        <c:crosses val="autoZero"/>
        <c:crossBetween val="between"/>
      </c:valAx>
    </c:plotArea>
    <c:legend>
      <c:legendPos val="b"/>
      <c:layout/>
      <c:txPr>
        <a:bodyPr/>
        <a:lstStyle/>
        <a:p>
          <a:pPr>
            <a:defRPr sz="1600"/>
          </a:pPr>
          <a:endParaRPr lang="lv-LV"/>
        </a:p>
      </c:txPr>
    </c:legend>
    <c:plotVisOnly val="1"/>
  </c:chart>
  <c:txPr>
    <a:bodyPr/>
    <a:lstStyle/>
    <a:p>
      <a:pPr>
        <a:defRPr sz="1800"/>
      </a:pPr>
      <a:endParaRPr lang="lv-LV"/>
    </a:p>
  </c:txPr>
  <c:externalData r:id="rId1"/>
</c:chartSpace>
</file>

<file path=ppt/charts/chart31.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Naturalisation</a:t>
            </a:r>
            <a:r>
              <a:rPr lang="lv-LV" dirty="0" smtClean="0"/>
              <a:t> </a:t>
            </a:r>
            <a:r>
              <a:rPr lang="lv-LV" dirty="0" err="1"/>
              <a:t>Applicants</a:t>
            </a:r>
            <a:endParaRPr lang="lv-LV" dirty="0"/>
          </a:p>
        </c:rich>
      </c:tx>
      <c:layout/>
    </c:title>
    <c:plotArea>
      <c:layout/>
      <c:barChart>
        <c:barDir val="col"/>
        <c:grouping val="clustered"/>
        <c:ser>
          <c:idx val="0"/>
          <c:order val="0"/>
          <c:tx>
            <c:strRef>
              <c:f>Sheet1!$A$2</c:f>
              <c:strCache>
                <c:ptCount val="1"/>
                <c:pt idx="0">
                  <c:v>children under 15, represented by their parents</c:v>
                </c:pt>
              </c:strCache>
            </c:strRef>
          </c:tx>
          <c:dLbls>
            <c:dLbl>
              <c:idx val="0"/>
              <c:layout>
                <c:manualLayout>
                  <c:x val="-2.0061728395061731E-2"/>
                  <c:y val="0"/>
                </c:manualLayout>
              </c:layout>
              <c:showVal val="1"/>
            </c:dLbl>
            <c:showVal val="1"/>
          </c:dLbls>
          <c:cat>
            <c:strRef>
              <c:f>Sheet1!$B$1:$E$1</c:f>
              <c:strCache>
                <c:ptCount val="4"/>
                <c:pt idx="0">
                  <c:v>2010</c:v>
                </c:pt>
                <c:pt idx="1">
                  <c:v>2011</c:v>
                </c:pt>
                <c:pt idx="2">
                  <c:v>2012</c:v>
                </c:pt>
                <c:pt idx="3">
                  <c:v>2013</c:v>
                </c:pt>
              </c:strCache>
            </c:strRef>
          </c:cat>
          <c:val>
            <c:numRef>
              <c:f>Sheet1!$B$2:$E$2</c:f>
              <c:numCache>
                <c:formatCode>#,##0</c:formatCode>
                <c:ptCount val="4"/>
                <c:pt idx="0">
                  <c:v>140</c:v>
                </c:pt>
                <c:pt idx="1">
                  <c:v>126</c:v>
                </c:pt>
                <c:pt idx="2">
                  <c:v>130</c:v>
                </c:pt>
                <c:pt idx="3">
                  <c:v>127</c:v>
                </c:pt>
              </c:numCache>
            </c:numRef>
          </c:val>
        </c:ser>
        <c:ser>
          <c:idx val="1"/>
          <c:order val="1"/>
          <c:tx>
            <c:strRef>
              <c:f>Sheet1!$A$3</c:f>
              <c:strCache>
                <c:ptCount val="1"/>
                <c:pt idx="0">
                  <c:v>persons (aged at least 15) representing themselves</c:v>
                </c:pt>
              </c:strCache>
            </c:strRef>
          </c:tx>
          <c:spPr>
            <a:solidFill>
              <a:srgbClr val="F79646">
                <a:lumMod val="75000"/>
              </a:srgbClr>
            </a:solidFill>
          </c:spPr>
          <c:dLbls>
            <c:dLblPos val="outEnd"/>
            <c:showVal val="1"/>
          </c:dLbls>
          <c:cat>
            <c:strRef>
              <c:f>Sheet1!$B$1:$E$1</c:f>
              <c:strCache>
                <c:ptCount val="4"/>
                <c:pt idx="0">
                  <c:v>2010</c:v>
                </c:pt>
                <c:pt idx="1">
                  <c:v>2011</c:v>
                </c:pt>
                <c:pt idx="2">
                  <c:v>2012</c:v>
                </c:pt>
                <c:pt idx="3">
                  <c:v>2013</c:v>
                </c:pt>
              </c:strCache>
            </c:strRef>
          </c:cat>
          <c:val>
            <c:numRef>
              <c:f>Sheet1!$B$3:$E$3</c:f>
              <c:numCache>
                <c:formatCode>#,##0</c:formatCode>
                <c:ptCount val="4"/>
                <c:pt idx="0">
                  <c:v>3098</c:v>
                </c:pt>
                <c:pt idx="1">
                  <c:v>2685</c:v>
                </c:pt>
                <c:pt idx="2">
                  <c:v>2008</c:v>
                </c:pt>
                <c:pt idx="3">
                  <c:v>1849</c:v>
                </c:pt>
              </c:numCache>
            </c:numRef>
          </c:val>
        </c:ser>
        <c:gapWidth val="55"/>
        <c:overlap val="-15"/>
        <c:axId val="128438272"/>
        <c:axId val="128439808"/>
      </c:barChart>
      <c:catAx>
        <c:axId val="128438272"/>
        <c:scaling>
          <c:orientation val="minMax"/>
        </c:scaling>
        <c:axPos val="b"/>
        <c:tickLblPos val="nextTo"/>
        <c:spPr>
          <a:ln w="38100">
            <a:solidFill>
              <a:schemeClr val="accent1"/>
            </a:solidFill>
          </a:ln>
          <a:effectLst>
            <a:outerShdw blurRad="50800" dist="50800" dir="5400000" algn="ctr" rotWithShape="0">
              <a:schemeClr val="bg1">
                <a:lumMod val="75000"/>
              </a:schemeClr>
            </a:outerShdw>
          </a:effectLst>
        </c:spPr>
        <c:crossAx val="128439808"/>
        <c:crosses val="autoZero"/>
        <c:auto val="1"/>
        <c:lblAlgn val="ctr"/>
        <c:lblOffset val="100"/>
      </c:catAx>
      <c:valAx>
        <c:axId val="128439808"/>
        <c:scaling>
          <c:orientation val="minMax"/>
        </c:scaling>
        <c:delete val="1"/>
        <c:axPos val="l"/>
        <c:numFmt formatCode="#,##0" sourceLinked="1"/>
        <c:majorTickMark val="none"/>
        <c:tickLblPos val="none"/>
        <c:crossAx val="128438272"/>
        <c:crosses val="autoZero"/>
        <c:crossBetween val="between"/>
      </c:valAx>
    </c:plotArea>
    <c:legend>
      <c:legendPos val="b"/>
      <c:layout/>
      <c:txPr>
        <a:bodyPr/>
        <a:lstStyle/>
        <a:p>
          <a:pPr>
            <a:defRPr sz="1600"/>
          </a:pPr>
          <a:endParaRPr lang="lv-LV"/>
        </a:p>
      </c:txPr>
    </c:legend>
    <c:plotVisOnly val="1"/>
    <c:dispBlanksAs val="gap"/>
  </c:chart>
  <c:txPr>
    <a:bodyPr/>
    <a:lstStyle/>
    <a:p>
      <a:pPr>
        <a:defRPr sz="1800"/>
      </a:pPr>
      <a:endParaRPr lang="lv-LV"/>
    </a:p>
  </c:txPr>
  <c:externalData r:id="rId1"/>
</c:chartSpace>
</file>

<file path=ppt/charts/chart32.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Naturalisation</a:t>
            </a:r>
            <a:r>
              <a:rPr lang="lv-LV" dirty="0" smtClean="0"/>
              <a:t> </a:t>
            </a:r>
            <a:r>
              <a:rPr lang="lv-LV" dirty="0" err="1" smtClean="0"/>
              <a:t>Applicants</a:t>
            </a:r>
            <a:r>
              <a:rPr lang="lv-LV" dirty="0" smtClean="0"/>
              <a:t> </a:t>
            </a:r>
            <a:r>
              <a:rPr lang="lv-LV" dirty="0" err="1" smtClean="0"/>
              <a:t>by</a:t>
            </a:r>
            <a:r>
              <a:rPr lang="lv-LV" dirty="0" smtClean="0"/>
              <a:t> </a:t>
            </a:r>
            <a:r>
              <a:rPr lang="lv-LV" dirty="0" err="1" smtClean="0"/>
              <a:t>Age</a:t>
            </a:r>
            <a:r>
              <a:rPr lang="lv-LV" dirty="0" smtClean="0"/>
              <a:t> </a:t>
            </a:r>
            <a:r>
              <a:rPr lang="lv-LV" dirty="0" err="1" smtClean="0"/>
              <a:t>Group</a:t>
            </a:r>
            <a:endParaRPr lang="lv-LV" dirty="0"/>
          </a:p>
        </c:rich>
      </c:tx>
      <c:layout>
        <c:manualLayout>
          <c:xMode val="edge"/>
          <c:yMode val="edge"/>
          <c:x val="0.25667055506950531"/>
          <c:y val="2.5730814058860092E-2"/>
        </c:manualLayout>
      </c:layout>
    </c:title>
    <c:plotArea>
      <c:layout>
        <c:manualLayout>
          <c:layoutTarget val="inner"/>
          <c:xMode val="edge"/>
          <c:yMode val="edge"/>
          <c:x val="0.10280353844658377"/>
          <c:y val="5.2724777171518834E-2"/>
          <c:w val="0.74346177213960041"/>
          <c:h val="0.93324023334183603"/>
        </c:manualLayout>
      </c:layout>
      <c:barChart>
        <c:barDir val="bar"/>
        <c:grouping val="clustered"/>
        <c:ser>
          <c:idx val="0"/>
          <c:order val="0"/>
          <c:tx>
            <c:strRef>
              <c:f>Sheet1!$A$2</c:f>
              <c:strCache>
                <c:ptCount val="1"/>
                <c:pt idx="0">
                  <c:v>&lt;15</c:v>
                </c:pt>
              </c:strCache>
            </c:strRef>
          </c:tx>
          <c:dLbls>
            <c:txPr>
              <a:bodyPr/>
              <a:lstStyle/>
              <a:p>
                <a:pPr>
                  <a:defRPr sz="1600"/>
                </a:pPr>
                <a:endParaRPr lang="lv-LV"/>
              </a:p>
            </c:txPr>
            <c:dLblPos val="outEnd"/>
            <c:showVal val="1"/>
          </c:dLbls>
          <c:cat>
            <c:strRef>
              <c:f>Sheet1!$B$1:$E$1</c:f>
              <c:strCache>
                <c:ptCount val="4"/>
                <c:pt idx="0">
                  <c:v>2010</c:v>
                </c:pt>
                <c:pt idx="1">
                  <c:v>2011</c:v>
                </c:pt>
                <c:pt idx="2">
                  <c:v>2012</c:v>
                </c:pt>
                <c:pt idx="3">
                  <c:v>2013</c:v>
                </c:pt>
              </c:strCache>
            </c:strRef>
          </c:cat>
          <c:val>
            <c:numRef>
              <c:f>Sheet1!$B$2:$E$2</c:f>
              <c:numCache>
                <c:formatCode>#,##0</c:formatCode>
                <c:ptCount val="4"/>
                <c:pt idx="0">
                  <c:v>140</c:v>
                </c:pt>
                <c:pt idx="1">
                  <c:v>126</c:v>
                </c:pt>
                <c:pt idx="2">
                  <c:v>130</c:v>
                </c:pt>
                <c:pt idx="3">
                  <c:v>127</c:v>
                </c:pt>
              </c:numCache>
            </c:numRef>
          </c:val>
        </c:ser>
        <c:ser>
          <c:idx val="1"/>
          <c:order val="1"/>
          <c:tx>
            <c:strRef>
              <c:f>Sheet1!$A$3</c:f>
              <c:strCache>
                <c:ptCount val="1"/>
                <c:pt idx="0">
                  <c:v>15 - 17 </c:v>
                </c:pt>
              </c:strCache>
            </c:strRef>
          </c:tx>
          <c:dLbls>
            <c:txPr>
              <a:bodyPr/>
              <a:lstStyle/>
              <a:p>
                <a:pPr>
                  <a:defRPr sz="1600"/>
                </a:pPr>
                <a:endParaRPr lang="lv-LV"/>
              </a:p>
            </c:txPr>
            <c:dLblPos val="outEnd"/>
            <c:showVal val="1"/>
          </c:dLbls>
          <c:cat>
            <c:strRef>
              <c:f>Sheet1!$B$1:$E$1</c:f>
              <c:strCache>
                <c:ptCount val="4"/>
                <c:pt idx="0">
                  <c:v>2010</c:v>
                </c:pt>
                <c:pt idx="1">
                  <c:v>2011</c:v>
                </c:pt>
                <c:pt idx="2">
                  <c:v>2012</c:v>
                </c:pt>
                <c:pt idx="3">
                  <c:v>2013</c:v>
                </c:pt>
              </c:strCache>
            </c:strRef>
          </c:cat>
          <c:val>
            <c:numRef>
              <c:f>Sheet1!$B$3:$E$3</c:f>
              <c:numCache>
                <c:formatCode>#,##0</c:formatCode>
                <c:ptCount val="4"/>
                <c:pt idx="0">
                  <c:v>55</c:v>
                </c:pt>
                <c:pt idx="1">
                  <c:v>69</c:v>
                </c:pt>
                <c:pt idx="2">
                  <c:v>37</c:v>
                </c:pt>
                <c:pt idx="3">
                  <c:v>34</c:v>
                </c:pt>
              </c:numCache>
            </c:numRef>
          </c:val>
        </c:ser>
        <c:ser>
          <c:idx val="2"/>
          <c:order val="2"/>
          <c:tx>
            <c:strRef>
              <c:f>Sheet1!$A$4</c:f>
              <c:strCache>
                <c:ptCount val="1"/>
                <c:pt idx="0">
                  <c:v>18 - 30</c:v>
                </c:pt>
              </c:strCache>
            </c:strRef>
          </c:tx>
          <c:spPr>
            <a:solidFill>
              <a:srgbClr val="0070C0"/>
            </a:solidFill>
          </c:spPr>
          <c:dLbls>
            <c:txPr>
              <a:bodyPr/>
              <a:lstStyle/>
              <a:p>
                <a:pPr>
                  <a:defRPr sz="1600"/>
                </a:pPr>
                <a:endParaRPr lang="lv-LV"/>
              </a:p>
            </c:txPr>
            <c:dLblPos val="outEnd"/>
            <c:showVal val="1"/>
          </c:dLbls>
          <c:cat>
            <c:strRef>
              <c:f>Sheet1!$B$1:$E$1</c:f>
              <c:strCache>
                <c:ptCount val="4"/>
                <c:pt idx="0">
                  <c:v>2010</c:v>
                </c:pt>
                <c:pt idx="1">
                  <c:v>2011</c:v>
                </c:pt>
                <c:pt idx="2">
                  <c:v>2012</c:v>
                </c:pt>
                <c:pt idx="3">
                  <c:v>2013</c:v>
                </c:pt>
              </c:strCache>
            </c:strRef>
          </c:cat>
          <c:val>
            <c:numRef>
              <c:f>Sheet1!$B$4:$E$4</c:f>
              <c:numCache>
                <c:formatCode>#,##0</c:formatCode>
                <c:ptCount val="4"/>
                <c:pt idx="0">
                  <c:v>1720</c:v>
                </c:pt>
                <c:pt idx="1">
                  <c:v>1303</c:v>
                </c:pt>
                <c:pt idx="2">
                  <c:v>882</c:v>
                </c:pt>
                <c:pt idx="3">
                  <c:v>730</c:v>
                </c:pt>
              </c:numCache>
            </c:numRef>
          </c:val>
        </c:ser>
        <c:ser>
          <c:idx val="3"/>
          <c:order val="3"/>
          <c:tx>
            <c:strRef>
              <c:f>Sheet1!$A$5</c:f>
              <c:strCache>
                <c:ptCount val="1"/>
                <c:pt idx="0">
                  <c:v>31 - 40</c:v>
                </c:pt>
              </c:strCache>
            </c:strRef>
          </c:tx>
          <c:dLbls>
            <c:txPr>
              <a:bodyPr/>
              <a:lstStyle/>
              <a:p>
                <a:pPr>
                  <a:defRPr sz="1600"/>
                </a:pPr>
                <a:endParaRPr lang="lv-LV"/>
              </a:p>
            </c:txPr>
            <c:dLblPos val="outEnd"/>
            <c:showVal val="1"/>
          </c:dLbls>
          <c:cat>
            <c:strRef>
              <c:f>Sheet1!$B$1:$E$1</c:f>
              <c:strCache>
                <c:ptCount val="4"/>
                <c:pt idx="0">
                  <c:v>2010</c:v>
                </c:pt>
                <c:pt idx="1">
                  <c:v>2011</c:v>
                </c:pt>
                <c:pt idx="2">
                  <c:v>2012</c:v>
                </c:pt>
                <c:pt idx="3">
                  <c:v>2013</c:v>
                </c:pt>
              </c:strCache>
            </c:strRef>
          </c:cat>
          <c:val>
            <c:numRef>
              <c:f>Sheet1!$B$5:$E$5</c:f>
              <c:numCache>
                <c:formatCode>#,##0</c:formatCode>
                <c:ptCount val="4"/>
                <c:pt idx="0">
                  <c:v>587</c:v>
                </c:pt>
                <c:pt idx="1">
                  <c:v>541</c:v>
                </c:pt>
                <c:pt idx="2">
                  <c:v>448</c:v>
                </c:pt>
                <c:pt idx="3">
                  <c:v>426</c:v>
                </c:pt>
              </c:numCache>
            </c:numRef>
          </c:val>
        </c:ser>
        <c:ser>
          <c:idx val="4"/>
          <c:order val="4"/>
          <c:tx>
            <c:strRef>
              <c:f>Sheet1!$A$6</c:f>
              <c:strCache>
                <c:ptCount val="1"/>
                <c:pt idx="0">
                  <c:v>41 - 50 </c:v>
                </c:pt>
              </c:strCache>
            </c:strRef>
          </c:tx>
          <c:dLbls>
            <c:txPr>
              <a:bodyPr/>
              <a:lstStyle/>
              <a:p>
                <a:pPr>
                  <a:defRPr sz="1600"/>
                </a:pPr>
                <a:endParaRPr lang="lv-LV"/>
              </a:p>
            </c:txPr>
            <c:dLblPos val="outEnd"/>
            <c:showVal val="1"/>
          </c:dLbls>
          <c:cat>
            <c:strRef>
              <c:f>Sheet1!$B$1:$E$1</c:f>
              <c:strCache>
                <c:ptCount val="4"/>
                <c:pt idx="0">
                  <c:v>2010</c:v>
                </c:pt>
                <c:pt idx="1">
                  <c:v>2011</c:v>
                </c:pt>
                <c:pt idx="2">
                  <c:v>2012</c:v>
                </c:pt>
                <c:pt idx="3">
                  <c:v>2013</c:v>
                </c:pt>
              </c:strCache>
            </c:strRef>
          </c:cat>
          <c:val>
            <c:numRef>
              <c:f>Sheet1!$B$6:$E$6</c:f>
              <c:numCache>
                <c:formatCode>#,##0</c:formatCode>
                <c:ptCount val="4"/>
                <c:pt idx="0">
                  <c:v>361</c:v>
                </c:pt>
                <c:pt idx="1">
                  <c:v>364</c:v>
                </c:pt>
                <c:pt idx="2">
                  <c:v>290</c:v>
                </c:pt>
                <c:pt idx="3">
                  <c:v>283</c:v>
                </c:pt>
              </c:numCache>
            </c:numRef>
          </c:val>
        </c:ser>
        <c:ser>
          <c:idx val="5"/>
          <c:order val="5"/>
          <c:tx>
            <c:strRef>
              <c:f>Sheet1!$A$7</c:f>
              <c:strCache>
                <c:ptCount val="1"/>
                <c:pt idx="0">
                  <c:v>51 - 60</c:v>
                </c:pt>
              </c:strCache>
            </c:strRef>
          </c:tx>
          <c:dLbls>
            <c:txPr>
              <a:bodyPr/>
              <a:lstStyle/>
              <a:p>
                <a:pPr>
                  <a:defRPr sz="1600"/>
                </a:pPr>
                <a:endParaRPr lang="lv-LV"/>
              </a:p>
            </c:txPr>
            <c:dLblPos val="outEnd"/>
            <c:showVal val="1"/>
          </c:dLbls>
          <c:cat>
            <c:strRef>
              <c:f>Sheet1!$B$1:$E$1</c:f>
              <c:strCache>
                <c:ptCount val="4"/>
                <c:pt idx="0">
                  <c:v>2010</c:v>
                </c:pt>
                <c:pt idx="1">
                  <c:v>2011</c:v>
                </c:pt>
                <c:pt idx="2">
                  <c:v>2012</c:v>
                </c:pt>
                <c:pt idx="3">
                  <c:v>2013</c:v>
                </c:pt>
              </c:strCache>
            </c:strRef>
          </c:cat>
          <c:val>
            <c:numRef>
              <c:f>Sheet1!$B$7:$E$7</c:f>
              <c:numCache>
                <c:formatCode>#,##0</c:formatCode>
                <c:ptCount val="4"/>
                <c:pt idx="0">
                  <c:v>242</c:v>
                </c:pt>
                <c:pt idx="1">
                  <c:v>249</c:v>
                </c:pt>
                <c:pt idx="2">
                  <c:v>219</c:v>
                </c:pt>
                <c:pt idx="3">
                  <c:v>234</c:v>
                </c:pt>
              </c:numCache>
            </c:numRef>
          </c:val>
        </c:ser>
        <c:ser>
          <c:idx val="6"/>
          <c:order val="6"/>
          <c:tx>
            <c:strRef>
              <c:f>Sheet1!$A$8</c:f>
              <c:strCache>
                <c:ptCount val="1"/>
                <c:pt idx="0">
                  <c:v>&gt; 60</c:v>
                </c:pt>
              </c:strCache>
            </c:strRef>
          </c:tx>
          <c:dLbls>
            <c:txPr>
              <a:bodyPr/>
              <a:lstStyle/>
              <a:p>
                <a:pPr>
                  <a:defRPr sz="1600"/>
                </a:pPr>
                <a:endParaRPr lang="lv-LV"/>
              </a:p>
            </c:txPr>
            <c:dLblPos val="outEnd"/>
            <c:showVal val="1"/>
          </c:dLbls>
          <c:cat>
            <c:strRef>
              <c:f>Sheet1!$B$1:$E$1</c:f>
              <c:strCache>
                <c:ptCount val="4"/>
                <c:pt idx="0">
                  <c:v>2010</c:v>
                </c:pt>
                <c:pt idx="1">
                  <c:v>2011</c:v>
                </c:pt>
                <c:pt idx="2">
                  <c:v>2012</c:v>
                </c:pt>
                <c:pt idx="3">
                  <c:v>2013</c:v>
                </c:pt>
              </c:strCache>
            </c:strRef>
          </c:cat>
          <c:val>
            <c:numRef>
              <c:f>Sheet1!$B$8:$E$8</c:f>
              <c:numCache>
                <c:formatCode>#,##0</c:formatCode>
                <c:ptCount val="4"/>
                <c:pt idx="0">
                  <c:v>133</c:v>
                </c:pt>
                <c:pt idx="1">
                  <c:v>159</c:v>
                </c:pt>
                <c:pt idx="2">
                  <c:v>132</c:v>
                </c:pt>
                <c:pt idx="3">
                  <c:v>142</c:v>
                </c:pt>
              </c:numCache>
            </c:numRef>
          </c:val>
        </c:ser>
        <c:dLbls>
          <c:showVal val="1"/>
        </c:dLbls>
        <c:overlap val="-25"/>
        <c:axId val="128726144"/>
        <c:axId val="128727680"/>
      </c:barChart>
      <c:catAx>
        <c:axId val="128726144"/>
        <c:scaling>
          <c:orientation val="minMax"/>
        </c:scaling>
        <c:axPos val="l"/>
        <c:tickLblPos val="nextTo"/>
        <c:spPr>
          <a:ln w="38100">
            <a:solidFill>
              <a:srgbClr val="0070C0"/>
            </a:solidFill>
          </a:ln>
          <a:effectLst>
            <a:outerShdw blurRad="50800" dist="38100" dir="8100000" algn="tr" rotWithShape="0">
              <a:prstClr val="black">
                <a:alpha val="40000"/>
              </a:prstClr>
            </a:outerShdw>
          </a:effectLst>
        </c:spPr>
        <c:crossAx val="128727680"/>
        <c:crosses val="autoZero"/>
        <c:auto val="1"/>
        <c:lblAlgn val="ctr"/>
        <c:lblOffset val="100"/>
      </c:catAx>
      <c:valAx>
        <c:axId val="128727680"/>
        <c:scaling>
          <c:orientation val="minMax"/>
        </c:scaling>
        <c:delete val="1"/>
        <c:axPos val="b"/>
        <c:numFmt formatCode="#,##0" sourceLinked="1"/>
        <c:tickLblPos val="none"/>
        <c:crossAx val="128726144"/>
        <c:crosses val="autoZero"/>
        <c:crossBetween val="between"/>
      </c:valAx>
    </c:plotArea>
    <c:legend>
      <c:legendPos val="r"/>
      <c:layout/>
    </c:legend>
    <c:plotVisOnly val="1"/>
  </c:chart>
  <c:txPr>
    <a:bodyPr/>
    <a:lstStyle/>
    <a:p>
      <a:pPr>
        <a:defRPr sz="1800"/>
      </a:pPr>
      <a:endParaRPr lang="lv-LV"/>
    </a:p>
  </c:txPr>
  <c:externalData r:id="rId1"/>
</c:chartSpace>
</file>

<file path=ppt/charts/chart33.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err="1" smtClean="0"/>
              <a:t>Naturali</a:t>
            </a:r>
            <a:r>
              <a:rPr lang="lv-LV" dirty="0" smtClean="0"/>
              <a:t>s</a:t>
            </a:r>
            <a:r>
              <a:rPr lang="en-US" dirty="0" err="1" smtClean="0"/>
              <a:t>ation</a:t>
            </a:r>
            <a:r>
              <a:rPr lang="en-US" dirty="0" smtClean="0"/>
              <a:t> </a:t>
            </a:r>
            <a:r>
              <a:rPr lang="en-US" dirty="0" err="1"/>
              <a:t>Applican</a:t>
            </a:r>
            <a:r>
              <a:rPr lang="lv-LV" dirty="0"/>
              <a:t>t</a:t>
            </a:r>
            <a:r>
              <a:rPr lang="en-US" dirty="0"/>
              <a:t>s</a:t>
            </a:r>
            <a:r>
              <a:rPr lang="lv-LV" dirty="0"/>
              <a:t> </a:t>
            </a:r>
            <a:r>
              <a:rPr lang="lv-LV" dirty="0" err="1"/>
              <a:t>by</a:t>
            </a:r>
            <a:r>
              <a:rPr lang="en-US" dirty="0"/>
              <a:t> Age Group</a:t>
            </a:r>
            <a:r>
              <a:rPr lang="lv-LV" dirty="0"/>
              <a:t> </a:t>
            </a:r>
            <a:r>
              <a:rPr lang="lv-LV" sz="2400" b="0" dirty="0"/>
              <a:t>(2010-2013)</a:t>
            </a:r>
            <a:endParaRPr lang="en-US" b="0" dirty="0"/>
          </a:p>
        </c:rich>
      </c:tx>
      <c:layout/>
    </c:title>
    <c:plotArea>
      <c:layout>
        <c:manualLayout>
          <c:layoutTarget val="inner"/>
          <c:xMode val="edge"/>
          <c:yMode val="edge"/>
          <c:x val="0.30522370467580584"/>
          <c:y val="0.30724348879467134"/>
          <c:w val="0.41424394867308229"/>
          <c:h val="0.68828225317989389"/>
        </c:manualLayout>
      </c:layout>
      <c:pieChart>
        <c:varyColors val="1"/>
        <c:ser>
          <c:idx val="0"/>
          <c:order val="0"/>
          <c:tx>
            <c:strRef>
              <c:f>Sheet1!$B$1</c:f>
              <c:strCache>
                <c:ptCount val="1"/>
                <c:pt idx="0">
                  <c:v>Naturalisation Applications Age Groups</c:v>
                </c:pt>
              </c:strCache>
            </c:strRef>
          </c:tx>
          <c:explosion val="25"/>
          <c:dPt>
            <c:idx val="2"/>
            <c:spPr>
              <a:solidFill>
                <a:srgbClr val="0070C0"/>
              </a:solidFill>
            </c:spPr>
          </c:dPt>
          <c:dLbls>
            <c:dLbl>
              <c:idx val="0"/>
              <c:layout>
                <c:manualLayout>
                  <c:x val="1.6132497326723047E-2"/>
                  <c:y val="-1.5862507571169002E-2"/>
                </c:manualLayout>
              </c:layout>
              <c:showCatName val="1"/>
              <c:showPercent val="1"/>
            </c:dLbl>
            <c:dLbl>
              <c:idx val="1"/>
              <c:layout>
                <c:manualLayout>
                  <c:x val="4.5065738310488983E-2"/>
                  <c:y val="-3.640419947506579E-2"/>
                </c:manualLayout>
              </c:layout>
              <c:showCatName val="1"/>
              <c:showPercent val="1"/>
            </c:dLbl>
            <c:dLbl>
              <c:idx val="2"/>
              <c:layout>
                <c:manualLayout>
                  <c:x val="3.1870564790512299E-2"/>
                  <c:y val="0.11222955784373109"/>
                </c:manualLayout>
              </c:layout>
              <c:showCatName val="1"/>
              <c:showPercent val="1"/>
            </c:dLbl>
            <c:dLbl>
              <c:idx val="3"/>
              <c:layout>
                <c:manualLayout>
                  <c:x val="-8.4466316710411202E-2"/>
                  <c:y val="-6.0512820512820524E-2"/>
                </c:manualLayout>
              </c:layout>
              <c:showCatName val="1"/>
              <c:showPercent val="1"/>
            </c:dLbl>
            <c:dLbl>
              <c:idx val="4"/>
              <c:layout>
                <c:manualLayout>
                  <c:x val="-3.3436011470788382E-2"/>
                  <c:y val="-2.031697960831819E-2"/>
                </c:manualLayout>
              </c:layout>
              <c:showCatName val="1"/>
              <c:showPercent val="1"/>
            </c:dLbl>
            <c:dLbl>
              <c:idx val="5"/>
              <c:layout>
                <c:manualLayout>
                  <c:x val="-0.11281228735296975"/>
                  <c:y val="-7.5475671310317002E-2"/>
                </c:manualLayout>
              </c:layout>
              <c:showCatName val="1"/>
              <c:showPercent val="1"/>
            </c:dLbl>
            <c:dLbl>
              <c:idx val="6"/>
              <c:layout>
                <c:manualLayout>
                  <c:x val="1.8298216195197819E-2"/>
                  <c:y val="-2.2422572178477835E-2"/>
                </c:manualLayout>
              </c:layout>
              <c:showCatName val="1"/>
              <c:showPercent val="1"/>
            </c:dLbl>
            <c:showCatName val="1"/>
            <c:showPercent val="1"/>
            <c:showLeaderLines val="1"/>
          </c:dLbls>
          <c:cat>
            <c:strRef>
              <c:f>Sheet1!$A$2:$A$8</c:f>
              <c:strCache>
                <c:ptCount val="7"/>
                <c:pt idx="0">
                  <c:v>&lt;15</c:v>
                </c:pt>
                <c:pt idx="1">
                  <c:v>15 - 17 </c:v>
                </c:pt>
                <c:pt idx="2">
                  <c:v>18 - 30</c:v>
                </c:pt>
                <c:pt idx="3">
                  <c:v>31 - 40</c:v>
                </c:pt>
                <c:pt idx="4">
                  <c:v>41 - 50 </c:v>
                </c:pt>
                <c:pt idx="5">
                  <c:v>51 - 60</c:v>
                </c:pt>
                <c:pt idx="6">
                  <c:v>&gt; 60</c:v>
                </c:pt>
              </c:strCache>
            </c:strRef>
          </c:cat>
          <c:val>
            <c:numRef>
              <c:f>Sheet1!$B$2:$B$8</c:f>
              <c:numCache>
                <c:formatCode>#,##0</c:formatCode>
                <c:ptCount val="7"/>
                <c:pt idx="0">
                  <c:v>523</c:v>
                </c:pt>
                <c:pt idx="1">
                  <c:v>195</c:v>
                </c:pt>
                <c:pt idx="2">
                  <c:v>4635</c:v>
                </c:pt>
                <c:pt idx="3">
                  <c:v>2002</c:v>
                </c:pt>
                <c:pt idx="4">
                  <c:v>1298</c:v>
                </c:pt>
                <c:pt idx="5">
                  <c:v>944</c:v>
                </c:pt>
                <c:pt idx="6">
                  <c:v>566</c:v>
                </c:pt>
              </c:numCache>
            </c:numRef>
          </c:val>
        </c:ser>
        <c:dLbls>
          <c:showPercent val="1"/>
        </c:dLbls>
        <c:firstSliceAng val="0"/>
      </c:pieChart>
    </c:plotArea>
    <c:plotVisOnly val="1"/>
  </c:chart>
  <c:txPr>
    <a:bodyPr/>
    <a:lstStyle/>
    <a:p>
      <a:pPr>
        <a:defRPr sz="1800"/>
      </a:pPr>
      <a:endParaRPr lang="lv-LV"/>
    </a:p>
  </c:txPr>
  <c:externalData r:id="rId1"/>
</c:chartSpace>
</file>

<file path=ppt/charts/chart3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a:t>Ethnic Groups of </a:t>
            </a:r>
            <a:r>
              <a:rPr lang="en-US" dirty="0" err="1" smtClean="0"/>
              <a:t>Naturali</a:t>
            </a:r>
            <a:r>
              <a:rPr lang="lv-LV" dirty="0" smtClean="0"/>
              <a:t>s</a:t>
            </a:r>
            <a:r>
              <a:rPr lang="en-US" dirty="0" err="1" smtClean="0"/>
              <a:t>ation</a:t>
            </a:r>
            <a:r>
              <a:rPr lang="en-US" dirty="0" smtClean="0"/>
              <a:t> </a:t>
            </a:r>
            <a:r>
              <a:rPr lang="en-US" dirty="0"/>
              <a:t>Applicants </a:t>
            </a:r>
            <a:r>
              <a:rPr lang="en-US" sz="1500" b="0" dirty="0"/>
              <a:t>(aged at least 15) </a:t>
            </a:r>
            <a:r>
              <a:rPr lang="en-US" dirty="0"/>
              <a:t>2010-2013</a:t>
            </a:r>
          </a:p>
        </c:rich>
      </c:tx>
      <c:layout>
        <c:manualLayout>
          <c:xMode val="edge"/>
          <c:yMode val="edge"/>
          <c:x val="0.12944444444444581"/>
          <c:y val="1.282051282051282E-2"/>
        </c:manualLayout>
      </c:layout>
    </c:title>
    <c:plotArea>
      <c:layout>
        <c:manualLayout>
          <c:layoutTarget val="inner"/>
          <c:xMode val="edge"/>
          <c:yMode val="edge"/>
          <c:x val="0.21556078059687131"/>
          <c:y val="0.31401130627902452"/>
          <c:w val="0.39758214250996643"/>
          <c:h val="0.66059802140117496"/>
        </c:manualLayout>
      </c:layout>
      <c:pieChart>
        <c:varyColors val="1"/>
        <c:ser>
          <c:idx val="0"/>
          <c:order val="0"/>
          <c:tx>
            <c:strRef>
              <c:f>Sheet1!$B$1</c:f>
              <c:strCache>
                <c:ptCount val="1"/>
                <c:pt idx="0">
                  <c:v>Ethnic Groups of Naturalisation Applicants (aged at least 15) 2010-2013</c:v>
                </c:pt>
              </c:strCache>
            </c:strRef>
          </c:tx>
          <c:explosion val="25"/>
          <c:dLbls>
            <c:dLbl>
              <c:idx val="0"/>
              <c:layout>
                <c:manualLayout>
                  <c:x val="8.3393968115097653E-2"/>
                  <c:y val="3.3760145366444581E-2"/>
                </c:manualLayout>
              </c:layout>
              <c:showCatName val="1"/>
              <c:showPercent val="1"/>
            </c:dLbl>
            <c:dLbl>
              <c:idx val="1"/>
              <c:layout>
                <c:manualLayout>
                  <c:x val="6.0209852240691975E-2"/>
                  <c:y val="0.14526044821320441"/>
                </c:manualLayout>
              </c:layout>
              <c:showCatName val="1"/>
              <c:showPercent val="1"/>
            </c:dLbl>
            <c:dLbl>
              <c:idx val="2"/>
              <c:layout>
                <c:manualLayout>
                  <c:x val="-4.8190556041605902E-2"/>
                  <c:y val="4.3179794833338482E-2"/>
                </c:manualLayout>
              </c:layout>
              <c:showCatName val="1"/>
              <c:showPercent val="1"/>
            </c:dLbl>
            <c:dLbl>
              <c:idx val="3"/>
              <c:layout>
                <c:manualLayout>
                  <c:x val="-1.0348862642169741E-2"/>
                  <c:y val="-2.073692711488E-2"/>
                </c:manualLayout>
              </c:layout>
              <c:showCatName val="1"/>
              <c:showPercent val="1"/>
            </c:dLbl>
            <c:dLbl>
              <c:idx val="4"/>
              <c:layout>
                <c:manualLayout>
                  <c:x val="-4.3955963837853714E-3"/>
                  <c:y val="-6.5764587118918236E-2"/>
                </c:manualLayout>
              </c:layout>
              <c:showCatName val="1"/>
              <c:showPercent val="1"/>
            </c:dLbl>
            <c:dLbl>
              <c:idx val="5"/>
              <c:layout>
                <c:manualLayout>
                  <c:x val="0.11898840769903692"/>
                  <c:y val="-0.2433262669089441"/>
                </c:manualLayout>
              </c:layout>
              <c:showCatName val="1"/>
              <c:showPercent val="1"/>
            </c:dLbl>
            <c:dLbl>
              <c:idx val="6"/>
              <c:layout>
                <c:manualLayout>
                  <c:x val="0.11249441042092002"/>
                  <c:y val="-0.18581546537452143"/>
                </c:manualLayout>
              </c:layout>
              <c:showCatName val="1"/>
              <c:showPercent val="1"/>
            </c:dLbl>
            <c:dLbl>
              <c:idx val="7"/>
              <c:layout>
                <c:manualLayout>
                  <c:x val="0.14988274035190091"/>
                  <c:y val="-8.7167979002624713E-2"/>
                </c:manualLayout>
              </c:layout>
              <c:showCatName val="1"/>
              <c:showPercent val="1"/>
            </c:dLbl>
            <c:numFmt formatCode="0.0%" sourceLinked="0"/>
            <c:txPr>
              <a:bodyPr/>
              <a:lstStyle/>
              <a:p>
                <a:pPr>
                  <a:defRPr sz="1400"/>
                </a:pPr>
                <a:endParaRPr lang="lv-LV"/>
              </a:p>
            </c:txPr>
            <c:showCatName val="1"/>
            <c:showPercent val="1"/>
            <c:showLeaderLines val="1"/>
          </c:dLbls>
          <c:cat>
            <c:strRef>
              <c:f>Sheet1!$A$2:$A$9</c:f>
              <c:strCache>
                <c:ptCount val="8"/>
                <c:pt idx="0">
                  <c:v>Latvians and Livonians</c:v>
                </c:pt>
                <c:pt idx="1">
                  <c:v>Lithuanians and Estonians</c:v>
                </c:pt>
                <c:pt idx="2">
                  <c:v>Russians</c:v>
                </c:pt>
                <c:pt idx="3">
                  <c:v>Poles</c:v>
                </c:pt>
                <c:pt idx="4">
                  <c:v>Belorussians</c:v>
                </c:pt>
                <c:pt idx="5">
                  <c:v>Ukrainians</c:v>
                </c:pt>
                <c:pt idx="6">
                  <c:v>Not given</c:v>
                </c:pt>
                <c:pt idx="7">
                  <c:v>Other</c:v>
                </c:pt>
              </c:strCache>
            </c:strRef>
          </c:cat>
          <c:val>
            <c:numRef>
              <c:f>Sheet1!$B$2:$B$9</c:f>
              <c:numCache>
                <c:formatCode>#,##0</c:formatCode>
                <c:ptCount val="8"/>
                <c:pt idx="0">
                  <c:v>73</c:v>
                </c:pt>
                <c:pt idx="1">
                  <c:v>4940</c:v>
                </c:pt>
                <c:pt idx="2">
                  <c:v>92510</c:v>
                </c:pt>
                <c:pt idx="3">
                  <c:v>5537</c:v>
                </c:pt>
                <c:pt idx="4">
                  <c:v>14103</c:v>
                </c:pt>
                <c:pt idx="5">
                  <c:v>12701</c:v>
                </c:pt>
                <c:pt idx="6">
                  <c:v>98</c:v>
                </c:pt>
                <c:pt idx="7">
                  <c:v>5871</c:v>
                </c:pt>
              </c:numCache>
            </c:numRef>
          </c:val>
        </c:ser>
        <c:dLbls>
          <c:showPercent val="1"/>
        </c:dLbls>
        <c:firstSliceAng val="100"/>
      </c:pieChart>
    </c:plotArea>
    <c:plotVisOnly val="1"/>
  </c:chart>
  <c:txPr>
    <a:bodyPr/>
    <a:lstStyle/>
    <a:p>
      <a:pPr>
        <a:defRPr sz="1800"/>
      </a:pPr>
      <a:endParaRPr lang="lv-LV"/>
    </a:p>
  </c:txPr>
  <c:externalData r:id="rId1"/>
</c:chartSpace>
</file>

<file path=ppt/charts/chart3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Naturalisation</a:t>
            </a:r>
            <a:r>
              <a:rPr lang="lv-LV" dirty="0" smtClean="0"/>
              <a:t> </a:t>
            </a:r>
            <a:r>
              <a:rPr lang="lv-LV" dirty="0" err="1" smtClean="0"/>
              <a:t>Applicants</a:t>
            </a:r>
            <a:r>
              <a:rPr lang="lv-LV" dirty="0" smtClean="0"/>
              <a:t> </a:t>
            </a:r>
            <a:r>
              <a:rPr lang="lv-LV" b="0" dirty="0" smtClean="0"/>
              <a:t>(</a:t>
            </a:r>
            <a:r>
              <a:rPr lang="lv-LV" sz="1800" b="0" dirty="0" err="1" smtClean="0"/>
              <a:t>aged</a:t>
            </a:r>
            <a:r>
              <a:rPr lang="lv-LV" sz="1800" b="0" dirty="0" smtClean="0"/>
              <a:t> </a:t>
            </a:r>
            <a:r>
              <a:rPr lang="lv-LV" sz="1800" b="0" dirty="0" err="1" smtClean="0"/>
              <a:t>at</a:t>
            </a:r>
            <a:r>
              <a:rPr lang="lv-LV" sz="1800" b="0" dirty="0" smtClean="0"/>
              <a:t> </a:t>
            </a:r>
            <a:r>
              <a:rPr lang="lv-LV" sz="1800" b="0" dirty="0" err="1" smtClean="0"/>
              <a:t>least</a:t>
            </a:r>
            <a:r>
              <a:rPr lang="lv-LV" sz="1800" b="0" dirty="0" smtClean="0"/>
              <a:t> 15</a:t>
            </a:r>
            <a:r>
              <a:rPr lang="lv-LV" b="0" dirty="0" smtClean="0"/>
              <a:t>) </a:t>
            </a:r>
            <a:r>
              <a:rPr lang="lv-LV" dirty="0" err="1" smtClean="0"/>
              <a:t>by</a:t>
            </a:r>
            <a:r>
              <a:rPr lang="lv-LV" dirty="0" smtClean="0"/>
              <a:t> </a:t>
            </a:r>
            <a:r>
              <a:rPr lang="lv-LV" dirty="0" err="1" smtClean="0"/>
              <a:t>Gender</a:t>
            </a:r>
            <a:endParaRPr lang="lv-LV" dirty="0"/>
          </a:p>
        </c:rich>
      </c:tx>
      <c:layout/>
      <c:overlay val="1"/>
    </c:title>
    <c:plotArea>
      <c:layout>
        <c:manualLayout>
          <c:layoutTarget val="inner"/>
          <c:xMode val="edge"/>
          <c:yMode val="edge"/>
          <c:x val="1.6975308641975464E-2"/>
          <c:y val="0.11282051282051282"/>
          <c:w val="0.96604938271604934"/>
          <c:h val="0.70795274149186849"/>
        </c:manualLayout>
      </c:layout>
      <c:barChart>
        <c:barDir val="col"/>
        <c:grouping val="clustered"/>
        <c:ser>
          <c:idx val="0"/>
          <c:order val="0"/>
          <c:tx>
            <c:strRef>
              <c:f>Sheet1!$A$2</c:f>
              <c:strCache>
                <c:ptCount val="1"/>
                <c:pt idx="0">
                  <c:v>female</c:v>
                </c:pt>
              </c:strCache>
            </c:strRef>
          </c:tx>
          <c:dLbls>
            <c:showVal val="1"/>
          </c:dLbls>
          <c:cat>
            <c:strRef>
              <c:f>Sheet1!$B$1:$E$1</c:f>
              <c:strCache>
                <c:ptCount val="4"/>
                <c:pt idx="0">
                  <c:v>2010</c:v>
                </c:pt>
                <c:pt idx="1">
                  <c:v>2011</c:v>
                </c:pt>
                <c:pt idx="2">
                  <c:v>2012</c:v>
                </c:pt>
                <c:pt idx="3">
                  <c:v>2013</c:v>
                </c:pt>
              </c:strCache>
            </c:strRef>
          </c:cat>
          <c:val>
            <c:numRef>
              <c:f>Sheet1!$B$2:$E$2</c:f>
              <c:numCache>
                <c:formatCode>#,##0</c:formatCode>
                <c:ptCount val="4"/>
                <c:pt idx="0">
                  <c:v>1421</c:v>
                </c:pt>
                <c:pt idx="1">
                  <c:v>1341</c:v>
                </c:pt>
                <c:pt idx="2">
                  <c:v>1029</c:v>
                </c:pt>
                <c:pt idx="3">
                  <c:v>1011</c:v>
                </c:pt>
              </c:numCache>
            </c:numRef>
          </c:val>
        </c:ser>
        <c:ser>
          <c:idx val="1"/>
          <c:order val="1"/>
          <c:tx>
            <c:strRef>
              <c:f>Sheet1!$A$3</c:f>
              <c:strCache>
                <c:ptCount val="1"/>
                <c:pt idx="0">
                  <c:v>male</c:v>
                </c:pt>
              </c:strCache>
            </c:strRef>
          </c:tx>
          <c:spPr>
            <a:solidFill>
              <a:schemeClr val="accent6">
                <a:lumMod val="75000"/>
              </a:schemeClr>
            </a:solidFill>
          </c:spPr>
          <c:dLbls>
            <c:dLblPos val="outEnd"/>
            <c:showVal val="1"/>
          </c:dLbls>
          <c:cat>
            <c:strRef>
              <c:f>Sheet1!$B$1:$E$1</c:f>
              <c:strCache>
                <c:ptCount val="4"/>
                <c:pt idx="0">
                  <c:v>2010</c:v>
                </c:pt>
                <c:pt idx="1">
                  <c:v>2011</c:v>
                </c:pt>
                <c:pt idx="2">
                  <c:v>2012</c:v>
                </c:pt>
                <c:pt idx="3">
                  <c:v>2013</c:v>
                </c:pt>
              </c:strCache>
            </c:strRef>
          </c:cat>
          <c:val>
            <c:numRef>
              <c:f>Sheet1!$B$3:$E$3</c:f>
              <c:numCache>
                <c:formatCode>#,##0</c:formatCode>
                <c:ptCount val="4"/>
                <c:pt idx="0">
                  <c:v>1677</c:v>
                </c:pt>
                <c:pt idx="1">
                  <c:v>1344</c:v>
                </c:pt>
                <c:pt idx="2">
                  <c:v>979</c:v>
                </c:pt>
                <c:pt idx="3">
                  <c:v>838</c:v>
                </c:pt>
              </c:numCache>
            </c:numRef>
          </c:val>
        </c:ser>
        <c:overlap val="-8"/>
        <c:axId val="128752640"/>
        <c:axId val="128890368"/>
      </c:barChart>
      <c:lineChart>
        <c:grouping val="standard"/>
        <c:ser>
          <c:idx val="2"/>
          <c:order val="2"/>
          <c:tx>
            <c:strRef>
              <c:f>Sheet1!$A$4</c:f>
              <c:strCache>
                <c:ptCount val="1"/>
                <c:pt idx="0">
                  <c:v>in total</c:v>
                </c:pt>
              </c:strCache>
            </c:strRef>
          </c:tx>
          <c:spPr>
            <a:ln w="76200">
              <a:solidFill>
                <a:srgbClr val="0070C0"/>
              </a:solidFill>
            </a:ln>
          </c:spPr>
          <c:marker>
            <c:symbol val="diamond"/>
            <c:size val="13"/>
            <c:spPr>
              <a:solidFill>
                <a:srgbClr val="F79646">
                  <a:lumMod val="75000"/>
                </a:srgbClr>
              </a:solidFill>
              <a:ln>
                <a:solidFill>
                  <a:srgbClr val="0070C0"/>
                </a:solidFill>
              </a:ln>
            </c:spPr>
          </c:marker>
          <c:dLbls>
            <c:dLblPos val="t"/>
            <c:showVal val="1"/>
          </c:dLbls>
          <c:cat>
            <c:strRef>
              <c:f>Sheet1!$B$1:$E$1</c:f>
              <c:strCache>
                <c:ptCount val="4"/>
                <c:pt idx="0">
                  <c:v>2010</c:v>
                </c:pt>
                <c:pt idx="1">
                  <c:v>2011</c:v>
                </c:pt>
                <c:pt idx="2">
                  <c:v>2012</c:v>
                </c:pt>
                <c:pt idx="3">
                  <c:v>2013</c:v>
                </c:pt>
              </c:strCache>
            </c:strRef>
          </c:cat>
          <c:val>
            <c:numRef>
              <c:f>Sheet1!$B$4:$E$4</c:f>
              <c:numCache>
                <c:formatCode>#,##0</c:formatCode>
                <c:ptCount val="4"/>
                <c:pt idx="0">
                  <c:v>3098</c:v>
                </c:pt>
                <c:pt idx="1">
                  <c:v>2685</c:v>
                </c:pt>
                <c:pt idx="2">
                  <c:v>2008</c:v>
                </c:pt>
                <c:pt idx="3">
                  <c:v>1849</c:v>
                </c:pt>
              </c:numCache>
            </c:numRef>
          </c:val>
          <c:smooth val="1"/>
        </c:ser>
        <c:marker val="1"/>
        <c:axId val="128752640"/>
        <c:axId val="128890368"/>
      </c:lineChart>
      <c:catAx>
        <c:axId val="128752640"/>
        <c:scaling>
          <c:orientation val="minMax"/>
        </c:scaling>
        <c:axPos val="b"/>
        <c:tickLblPos val="nextTo"/>
        <c:spPr>
          <a:ln w="38100">
            <a:solidFill>
              <a:srgbClr val="0070C0"/>
            </a:solidFill>
            <a:prstDash val="solid"/>
          </a:ln>
          <a:effectLst>
            <a:outerShdw blurRad="50800" dist="50800" dir="5400000" algn="ctr" rotWithShape="0">
              <a:schemeClr val="bg1">
                <a:lumMod val="75000"/>
              </a:schemeClr>
            </a:outerShdw>
          </a:effectLst>
        </c:spPr>
        <c:crossAx val="128890368"/>
        <c:crosses val="autoZero"/>
        <c:auto val="1"/>
        <c:lblAlgn val="ctr"/>
        <c:lblOffset val="100"/>
      </c:catAx>
      <c:valAx>
        <c:axId val="128890368"/>
        <c:scaling>
          <c:orientation val="minMax"/>
        </c:scaling>
        <c:delete val="1"/>
        <c:axPos val="l"/>
        <c:numFmt formatCode="#,##0" sourceLinked="1"/>
        <c:tickLblPos val="none"/>
        <c:crossAx val="128752640"/>
        <c:crosses val="autoZero"/>
        <c:crossBetween val="between"/>
      </c:valAx>
    </c:plotArea>
    <c:legend>
      <c:legendPos val="b"/>
      <c:layout>
        <c:manualLayout>
          <c:xMode val="edge"/>
          <c:yMode val="edge"/>
          <c:x val="2.3874914941187878E-2"/>
          <c:y val="0.92674485143459273"/>
          <c:w val="0.9152131330805876"/>
          <c:h val="5.8603195894684379E-2"/>
        </c:manualLayout>
      </c:layout>
      <c:txPr>
        <a:bodyPr/>
        <a:lstStyle/>
        <a:p>
          <a:pPr>
            <a:defRPr sz="1600"/>
          </a:pPr>
          <a:endParaRPr lang="lv-LV"/>
        </a:p>
      </c:txPr>
    </c:legend>
    <c:plotVisOnly val="1"/>
    <c:dispBlanksAs val="gap"/>
  </c:chart>
  <c:txPr>
    <a:bodyPr/>
    <a:lstStyle/>
    <a:p>
      <a:pPr>
        <a:defRPr sz="1800"/>
      </a:pPr>
      <a:endParaRPr lang="lv-LV"/>
    </a:p>
  </c:txPr>
  <c:externalData r:id="rId1"/>
</c:chartSpace>
</file>

<file path=ppt/charts/chart3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a:t>Nationality of </a:t>
            </a:r>
            <a:r>
              <a:rPr lang="en-US" sz="2000" dirty="0" err="1" smtClean="0"/>
              <a:t>Naturali</a:t>
            </a:r>
            <a:r>
              <a:rPr lang="lv-LV" sz="2000" dirty="0" smtClean="0"/>
              <a:t>s</a:t>
            </a:r>
            <a:r>
              <a:rPr lang="en-US" sz="2000" dirty="0" err="1" smtClean="0"/>
              <a:t>ed</a:t>
            </a:r>
            <a:r>
              <a:rPr lang="en-US" sz="2000" dirty="0" smtClean="0"/>
              <a:t> </a:t>
            </a:r>
            <a:r>
              <a:rPr lang="en-US" sz="2000" dirty="0"/>
              <a:t>Persons (2006-2013)</a:t>
            </a:r>
          </a:p>
        </c:rich>
      </c:tx>
      <c:layout>
        <c:manualLayout>
          <c:xMode val="edge"/>
          <c:yMode val="edge"/>
          <c:x val="0.12944444444444592"/>
          <c:y val="1.282051282051282E-2"/>
        </c:manualLayout>
      </c:layout>
    </c:title>
    <c:plotArea>
      <c:layout>
        <c:manualLayout>
          <c:layoutTarget val="inner"/>
          <c:xMode val="edge"/>
          <c:yMode val="edge"/>
          <c:x val="0.13068423738699395"/>
          <c:y val="0.13926355359426312"/>
          <c:w val="0.51795251288033439"/>
          <c:h val="0.81961716323921052"/>
        </c:manualLayout>
      </c:layout>
      <c:ofPieChart>
        <c:ofPieType val="bar"/>
        <c:varyColors val="1"/>
        <c:ser>
          <c:idx val="0"/>
          <c:order val="0"/>
          <c:tx>
            <c:strRef>
              <c:f>Sheet1!$B$1</c:f>
              <c:strCache>
                <c:ptCount val="1"/>
                <c:pt idx="0">
                  <c:v>Nationality of Naturalised Persons (2006-2013)</c:v>
                </c:pt>
              </c:strCache>
            </c:strRef>
          </c:tx>
          <c:explosion val="23"/>
          <c:dPt>
            <c:idx val="0"/>
            <c:explosion val="33"/>
          </c:dPt>
          <c:dPt>
            <c:idx val="17"/>
            <c:explosion val="32"/>
          </c:dPt>
          <c:dLbls>
            <c:dLbl>
              <c:idx val="0"/>
              <c:layout>
                <c:manualLayout>
                  <c:x val="0.1729001409546029"/>
                  <c:y val="-8.3455914164575595E-2"/>
                </c:manualLayout>
              </c:layout>
              <c:numFmt formatCode="0.00%" sourceLinked="0"/>
              <c:spPr/>
              <c:txPr>
                <a:bodyPr/>
                <a:lstStyle/>
                <a:p>
                  <a:pPr>
                    <a:defRPr sz="1000">
                      <a:solidFill>
                        <a:schemeClr val="bg1"/>
                      </a:solidFill>
                    </a:defRPr>
                  </a:pPr>
                  <a:endParaRPr lang="lv-LV"/>
                </a:p>
              </c:txPr>
              <c:showCatName val="1"/>
              <c:showPercent val="1"/>
            </c:dLbl>
            <c:dLbl>
              <c:idx val="1"/>
              <c:layout>
                <c:manualLayout>
                  <c:x val="-0.10645681442597453"/>
                  <c:y val="-4.5215694192072164E-2"/>
                </c:manualLayout>
              </c:layout>
              <c:numFmt formatCode="0.00%" sourceLinked="0"/>
              <c:spPr/>
              <c:txPr>
                <a:bodyPr/>
                <a:lstStyle/>
                <a:p>
                  <a:pPr>
                    <a:defRPr sz="1000">
                      <a:solidFill>
                        <a:schemeClr val="bg1"/>
                      </a:solidFill>
                    </a:defRPr>
                  </a:pPr>
                  <a:endParaRPr lang="lv-LV"/>
                </a:p>
              </c:txPr>
              <c:showCatName val="1"/>
              <c:showPercent val="1"/>
            </c:dLbl>
            <c:dLbl>
              <c:idx val="2"/>
              <c:layout>
                <c:manualLayout>
                  <c:x val="-0.10837574122679174"/>
                  <c:y val="-5.6604462903675499E-3"/>
                </c:manualLayout>
              </c:layout>
              <c:numFmt formatCode="0.00%" sourceLinked="0"/>
              <c:spPr/>
              <c:txPr>
                <a:bodyPr/>
                <a:lstStyle/>
                <a:p>
                  <a:pPr>
                    <a:defRPr sz="1000">
                      <a:solidFill>
                        <a:schemeClr val="bg1"/>
                      </a:solidFill>
                    </a:defRPr>
                  </a:pPr>
                  <a:endParaRPr lang="lv-LV"/>
                </a:p>
              </c:txPr>
              <c:showCatName val="1"/>
              <c:showPercent val="1"/>
            </c:dLbl>
            <c:dLbl>
              <c:idx val="3"/>
              <c:layout>
                <c:manualLayout>
                  <c:x val="-0.10448466511130551"/>
                  <c:y val="-3.6428138790343652E-3"/>
                </c:manualLayout>
              </c:layout>
              <c:numFmt formatCode="0.00%" sourceLinked="0"/>
              <c:spPr/>
              <c:txPr>
                <a:bodyPr/>
                <a:lstStyle/>
                <a:p>
                  <a:pPr>
                    <a:defRPr sz="1000">
                      <a:solidFill>
                        <a:schemeClr val="bg1"/>
                      </a:solidFill>
                    </a:defRPr>
                  </a:pPr>
                  <a:endParaRPr lang="lv-LV"/>
                </a:p>
              </c:txPr>
              <c:showCatName val="1"/>
              <c:showPercent val="1"/>
            </c:dLbl>
            <c:dLbl>
              <c:idx val="4"/>
              <c:layout>
                <c:manualLayout>
                  <c:x val="0.10208588509769605"/>
                  <c:y val="-0.56637516464288162"/>
                </c:manualLayout>
              </c:layout>
              <c:showCatName val="1"/>
              <c:showPercent val="1"/>
            </c:dLbl>
            <c:dLbl>
              <c:idx val="5"/>
              <c:layout>
                <c:manualLayout>
                  <c:x val="0.10201309905706231"/>
                  <c:y val="-0.43868670262371195"/>
                </c:manualLayout>
              </c:layout>
              <c:showCatName val="1"/>
              <c:showPercent val="1"/>
            </c:dLbl>
            <c:dLbl>
              <c:idx val="6"/>
              <c:layout>
                <c:manualLayout>
                  <c:x val="0.11558083017400585"/>
                  <c:y val="-0.31279955390191611"/>
                </c:manualLayout>
              </c:layout>
              <c:showCatName val="1"/>
              <c:showPercent val="1"/>
            </c:dLbl>
            <c:dLbl>
              <c:idx val="7"/>
              <c:layout>
                <c:manualLayout>
                  <c:x val="0.10975928356177712"/>
                  <c:y val="-0.38265024564237182"/>
                </c:manualLayout>
              </c:layout>
              <c:showCatName val="1"/>
              <c:showPercent val="1"/>
            </c:dLbl>
            <c:dLbl>
              <c:idx val="8"/>
              <c:layout>
                <c:manualLayout>
                  <c:x val="0.11419753086419751"/>
                  <c:y val="0.18803418803418875"/>
                </c:manualLayout>
              </c:layout>
              <c:showCatName val="1"/>
              <c:showPercent val="1"/>
            </c:dLbl>
            <c:dLbl>
              <c:idx val="9"/>
              <c:layout>
                <c:manualLayout>
                  <c:x val="9.7222222222222224E-2"/>
                  <c:y val="0.12210012210012212"/>
                </c:manualLayout>
              </c:layout>
              <c:showCatName val="1"/>
              <c:showPercent val="1"/>
            </c:dLbl>
            <c:dLbl>
              <c:idx val="10"/>
              <c:layout>
                <c:manualLayout>
                  <c:x val="0.1095679012345679"/>
                  <c:y val="5.3724053724053727E-2"/>
                </c:manualLayout>
              </c:layout>
              <c:showCatName val="1"/>
              <c:showPercent val="1"/>
            </c:dLbl>
            <c:dLbl>
              <c:idx val="11"/>
              <c:layout>
                <c:manualLayout>
                  <c:x val="0.10339506172839506"/>
                  <c:y val="-9.7680097680097697E-3"/>
                </c:manualLayout>
              </c:layout>
              <c:showCatName val="1"/>
              <c:showPercent val="1"/>
            </c:dLbl>
            <c:dLbl>
              <c:idx val="12"/>
              <c:layout>
                <c:manualLayout>
                  <c:x val="0.12037037037037036"/>
                  <c:y val="-7.3260073260073263E-2"/>
                </c:manualLayout>
              </c:layout>
              <c:showCatName val="1"/>
              <c:showPercent val="1"/>
            </c:dLbl>
            <c:dLbl>
              <c:idx val="13"/>
              <c:layout>
                <c:manualLayout>
                  <c:x val="0.11265432098765468"/>
                  <c:y val="-0.13675213675213782"/>
                </c:manualLayout>
              </c:layout>
              <c:showCatName val="1"/>
              <c:showPercent val="1"/>
            </c:dLbl>
            <c:dLbl>
              <c:idx val="14"/>
              <c:layout>
                <c:manualLayout>
                  <c:x val="0.11728395061728412"/>
                  <c:y val="-0.20024420024420095"/>
                </c:manualLayout>
              </c:layout>
              <c:showCatName val="1"/>
              <c:showPercent val="1"/>
            </c:dLbl>
            <c:dLbl>
              <c:idx val="15"/>
              <c:layout>
                <c:manualLayout>
                  <c:x val="0.10185185185185186"/>
                  <c:y val="-0.26617826617826762"/>
                </c:manualLayout>
              </c:layout>
              <c:showCatName val="1"/>
              <c:showPercent val="1"/>
            </c:dLbl>
            <c:dLbl>
              <c:idx val="16"/>
              <c:layout>
                <c:manualLayout>
                  <c:x val="7.5617283950617745E-2"/>
                  <c:y val="-0.5445665445665413"/>
                </c:manualLayout>
              </c:layout>
              <c:showCatName val="1"/>
              <c:showPercent val="1"/>
            </c:dLbl>
            <c:dLbl>
              <c:idx val="17"/>
              <c:layout/>
              <c:showPercent val="1"/>
            </c:dLbl>
            <c:numFmt formatCode="0.00%" sourceLinked="0"/>
            <c:txPr>
              <a:bodyPr/>
              <a:lstStyle/>
              <a:p>
                <a:pPr>
                  <a:defRPr sz="1000"/>
                </a:pPr>
                <a:endParaRPr lang="lv-LV"/>
              </a:p>
            </c:txPr>
            <c:showCatName val="1"/>
            <c:showPercent val="1"/>
            <c:showLeaderLines val="1"/>
          </c:dLbls>
          <c:cat>
            <c:strRef>
              <c:f>Sheet1!$A$2:$A$18</c:f>
              <c:strCache>
                <c:ptCount val="17"/>
                <c:pt idx="0">
                  <c:v>Non-citizens of LR</c:v>
                </c:pt>
                <c:pt idx="1">
                  <c:v>Russia</c:v>
                </c:pt>
                <c:pt idx="2">
                  <c:v>Ukraine</c:v>
                </c:pt>
                <c:pt idx="3">
                  <c:v>Belarus</c:v>
                </c:pt>
                <c:pt idx="4">
                  <c:v>Armenia</c:v>
                </c:pt>
                <c:pt idx="5">
                  <c:v>Lithuania</c:v>
                </c:pt>
                <c:pt idx="6">
                  <c:v>Israel</c:v>
                </c:pt>
                <c:pt idx="7">
                  <c:v>Lebanon</c:v>
                </c:pt>
                <c:pt idx="8">
                  <c:v>Georgia</c:v>
                </c:pt>
                <c:pt idx="9">
                  <c:v>Kazakhstan</c:v>
                </c:pt>
                <c:pt idx="10">
                  <c:v>Moldova</c:v>
                </c:pt>
                <c:pt idx="11">
                  <c:v>Azerbaijan</c:v>
                </c:pt>
                <c:pt idx="12">
                  <c:v>India</c:v>
                </c:pt>
                <c:pt idx="13">
                  <c:v>Pakistan</c:v>
                </c:pt>
                <c:pt idx="14">
                  <c:v>Estonia</c:v>
                </c:pt>
                <c:pt idx="15">
                  <c:v>Kyrgyzstan</c:v>
                </c:pt>
                <c:pt idx="16">
                  <c:v>other (1 for each)</c:v>
                </c:pt>
              </c:strCache>
            </c:strRef>
          </c:cat>
          <c:val>
            <c:numRef>
              <c:f>Sheet1!$B$2:$B$18</c:f>
              <c:numCache>
                <c:formatCode>#,##0</c:formatCode>
                <c:ptCount val="17"/>
                <c:pt idx="0">
                  <c:v>36328</c:v>
                </c:pt>
                <c:pt idx="1">
                  <c:v>477</c:v>
                </c:pt>
                <c:pt idx="2">
                  <c:v>129</c:v>
                </c:pt>
                <c:pt idx="3">
                  <c:v>73</c:v>
                </c:pt>
                <c:pt idx="4">
                  <c:v>17</c:v>
                </c:pt>
                <c:pt idx="5">
                  <c:v>16</c:v>
                </c:pt>
                <c:pt idx="6">
                  <c:v>9</c:v>
                </c:pt>
                <c:pt idx="7">
                  <c:v>6</c:v>
                </c:pt>
                <c:pt idx="8">
                  <c:v>5</c:v>
                </c:pt>
                <c:pt idx="9">
                  <c:v>5</c:v>
                </c:pt>
                <c:pt idx="10">
                  <c:v>5</c:v>
                </c:pt>
                <c:pt idx="11">
                  <c:v>4</c:v>
                </c:pt>
                <c:pt idx="12">
                  <c:v>3</c:v>
                </c:pt>
                <c:pt idx="13">
                  <c:v>3</c:v>
                </c:pt>
                <c:pt idx="14">
                  <c:v>2</c:v>
                </c:pt>
                <c:pt idx="15">
                  <c:v>2</c:v>
                </c:pt>
                <c:pt idx="16">
                  <c:v>13</c:v>
                </c:pt>
              </c:numCache>
            </c:numRef>
          </c:val>
        </c:ser>
        <c:dLbls>
          <c:showPercent val="1"/>
        </c:dLbls>
        <c:gapWidth val="100"/>
        <c:splitType val="percent"/>
        <c:splitPos val="5"/>
        <c:secondPieSize val="103"/>
        <c:serLines/>
      </c:ofPieChart>
    </c:plotArea>
    <c:plotVisOnly val="1"/>
  </c:chart>
  <c:txPr>
    <a:bodyPr/>
    <a:lstStyle/>
    <a:p>
      <a:pPr>
        <a:defRPr sz="1800"/>
      </a:pPr>
      <a:endParaRPr lang="lv-LV"/>
    </a:p>
  </c:txPr>
  <c:externalData r:id="rId1"/>
</c:chartSpace>
</file>

<file path=ppt/charts/chart37.xml><?xml version="1.0" encoding="utf-8"?>
<c:chartSpace xmlns:c="http://schemas.openxmlformats.org/drawingml/2006/chart" xmlns:a="http://schemas.openxmlformats.org/drawingml/2006/main" xmlns:r="http://schemas.openxmlformats.org/officeDocument/2006/relationships">
  <c:date1904 val="1"/>
  <c:lang val="lv-LV"/>
  <c:style val="32"/>
  <c:chart>
    <c:autoTitleDeleted val="1"/>
    <c:plotArea>
      <c:layout/>
      <c:barChart>
        <c:barDir val="col"/>
        <c:grouping val="clustered"/>
        <c:varyColors val="1"/>
        <c:ser>
          <c:idx val="0"/>
          <c:order val="0"/>
          <c:tx>
            <c:strRef>
              <c:f>Sheet1!$B$1</c:f>
              <c:strCache>
                <c:ptCount val="1"/>
                <c:pt idx="0">
                  <c:v>Recognition as a Latvian Citizen of a Child of Stateless Persons or Non-citizens Born in Latvia after 21 August 19912</c:v>
                </c:pt>
              </c:strCache>
            </c:strRef>
          </c:tx>
          <c:dLbls>
            <c:showVal val="1"/>
          </c:dLbls>
          <c:cat>
            <c:numRef>
              <c:f>Sheet1!$A$2:$A$9</c:f>
              <c:numCache>
                <c:formatCode>General</c:formatCode>
                <c:ptCount val="8"/>
                <c:pt idx="0">
                  <c:v>2006</c:v>
                </c:pt>
                <c:pt idx="1">
                  <c:v>2007</c:v>
                </c:pt>
                <c:pt idx="2">
                  <c:v>2008</c:v>
                </c:pt>
                <c:pt idx="3">
                  <c:v>2009</c:v>
                </c:pt>
                <c:pt idx="4">
                  <c:v>2010</c:v>
                </c:pt>
                <c:pt idx="5">
                  <c:v>2011</c:v>
                </c:pt>
                <c:pt idx="6">
                  <c:v>2012</c:v>
                </c:pt>
                <c:pt idx="7">
                  <c:v>2013</c:v>
                </c:pt>
              </c:numCache>
            </c:numRef>
          </c:cat>
          <c:val>
            <c:numRef>
              <c:f>Sheet1!$B$2:$B$9</c:f>
              <c:numCache>
                <c:formatCode>General</c:formatCode>
                <c:ptCount val="8"/>
                <c:pt idx="0">
                  <c:v>1573</c:v>
                </c:pt>
                <c:pt idx="1">
                  <c:v>918</c:v>
                </c:pt>
                <c:pt idx="2">
                  <c:v>625</c:v>
                </c:pt>
                <c:pt idx="3">
                  <c:v>419</c:v>
                </c:pt>
                <c:pt idx="4">
                  <c:v>390</c:v>
                </c:pt>
                <c:pt idx="5">
                  <c:v>637</c:v>
                </c:pt>
                <c:pt idx="6">
                  <c:v>718</c:v>
                </c:pt>
                <c:pt idx="7">
                  <c:v>637</c:v>
                </c:pt>
              </c:numCache>
            </c:numRef>
          </c:val>
        </c:ser>
        <c:gapWidth val="31"/>
        <c:axId val="129531904"/>
        <c:axId val="129533440"/>
      </c:barChart>
      <c:catAx>
        <c:axId val="129531904"/>
        <c:scaling>
          <c:orientation val="minMax"/>
        </c:scaling>
        <c:axPos val="b"/>
        <c:numFmt formatCode="#,##0" sourceLinked="0"/>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600"/>
            </a:pPr>
            <a:endParaRPr lang="lv-LV"/>
          </a:p>
        </c:txPr>
        <c:crossAx val="129533440"/>
        <c:crosses val="autoZero"/>
        <c:auto val="1"/>
        <c:lblAlgn val="ctr"/>
        <c:lblOffset val="100"/>
      </c:catAx>
      <c:valAx>
        <c:axId val="129533440"/>
        <c:scaling>
          <c:orientation val="minMax"/>
        </c:scaling>
        <c:delete val="1"/>
        <c:axPos val="l"/>
        <c:numFmt formatCode="General" sourceLinked="1"/>
        <c:tickLblPos val="nextTo"/>
        <c:crossAx val="129531904"/>
        <c:crosses val="autoZero"/>
        <c:crossBetween val="between"/>
      </c:valAx>
    </c:plotArea>
    <c:plotVisOnly val="1"/>
  </c:chart>
  <c:txPr>
    <a:bodyPr/>
    <a:lstStyle/>
    <a:p>
      <a:pPr>
        <a:defRPr sz="1800"/>
      </a:pPr>
      <a:endParaRPr lang="lv-LV"/>
    </a:p>
  </c:txPr>
  <c:externalData r:id="rId1"/>
</c:chartSpace>
</file>

<file path=ppt/charts/chart38.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Loss</a:t>
            </a:r>
            <a:r>
              <a:rPr lang="lv-LV" dirty="0" smtClean="0"/>
              <a:t> </a:t>
            </a:r>
            <a:r>
              <a:rPr lang="lv-LV" dirty="0" err="1" smtClean="0"/>
              <a:t>of</a:t>
            </a:r>
            <a:r>
              <a:rPr lang="lv-LV" dirty="0" smtClean="0"/>
              <a:t> </a:t>
            </a:r>
            <a:r>
              <a:rPr lang="lv-LV" dirty="0" err="1" smtClean="0"/>
              <a:t>Latvian</a:t>
            </a:r>
            <a:r>
              <a:rPr lang="lv-LV" dirty="0" smtClean="0"/>
              <a:t> </a:t>
            </a:r>
            <a:r>
              <a:rPr lang="lv-LV" dirty="0" err="1" smtClean="0"/>
              <a:t>Citizenship</a:t>
            </a:r>
            <a:endParaRPr lang="lv-LV" dirty="0"/>
          </a:p>
        </c:rich>
      </c:tx>
      <c:layout/>
    </c:title>
    <c:plotArea>
      <c:layout>
        <c:manualLayout>
          <c:layoutTarget val="inner"/>
          <c:xMode val="edge"/>
          <c:yMode val="edge"/>
          <c:x val="1.6975308641975367E-2"/>
          <c:y val="0.10114590019732295"/>
          <c:w val="0.96604938271604934"/>
          <c:h val="0.67745003079098765"/>
        </c:manualLayout>
      </c:layout>
      <c:barChart>
        <c:barDir val="col"/>
        <c:grouping val="clustered"/>
        <c:ser>
          <c:idx val="0"/>
          <c:order val="0"/>
          <c:tx>
            <c:strRef>
              <c:f>Sheet1!$A$2</c:f>
              <c:strCache>
                <c:ptCount val="1"/>
                <c:pt idx="0">
                  <c:v>Decisions made on renunciation of LR citizenship</c:v>
                </c:pt>
              </c:strCache>
            </c:strRef>
          </c:tx>
          <c:dLbls>
            <c:dLblPos val="inEnd"/>
            <c:showVal val="1"/>
          </c:dLbls>
          <c:cat>
            <c:strRef>
              <c:f>Sheet1!$B$1:$K$1</c:f>
              <c:strCache>
                <c:ptCount val="10"/>
                <c:pt idx="0">
                  <c:v>2004</c:v>
                </c:pt>
                <c:pt idx="1">
                  <c:v>2005</c:v>
                </c:pt>
                <c:pt idx="2">
                  <c:v>2006</c:v>
                </c:pt>
                <c:pt idx="3">
                  <c:v>2007</c:v>
                </c:pt>
                <c:pt idx="4">
                  <c:v>2008</c:v>
                </c:pt>
                <c:pt idx="5">
                  <c:v>2009</c:v>
                </c:pt>
                <c:pt idx="6">
                  <c:v>2010</c:v>
                </c:pt>
                <c:pt idx="7">
                  <c:v>2011</c:v>
                </c:pt>
                <c:pt idx="8">
                  <c:v>2012</c:v>
                </c:pt>
                <c:pt idx="9">
                  <c:v>2013</c:v>
                </c:pt>
              </c:strCache>
            </c:strRef>
          </c:cat>
          <c:val>
            <c:numRef>
              <c:f>Sheet1!$B$2:$K$2</c:f>
              <c:numCache>
                <c:formatCode>General</c:formatCode>
                <c:ptCount val="10"/>
                <c:pt idx="0">
                  <c:v>423</c:v>
                </c:pt>
                <c:pt idx="1">
                  <c:v>344</c:v>
                </c:pt>
                <c:pt idx="2">
                  <c:v>350</c:v>
                </c:pt>
                <c:pt idx="3">
                  <c:v>329</c:v>
                </c:pt>
                <c:pt idx="4">
                  <c:v>278</c:v>
                </c:pt>
                <c:pt idx="5">
                  <c:v>273</c:v>
                </c:pt>
                <c:pt idx="6">
                  <c:v>245</c:v>
                </c:pt>
                <c:pt idx="7">
                  <c:v>294</c:v>
                </c:pt>
                <c:pt idx="8">
                  <c:v>287</c:v>
                </c:pt>
                <c:pt idx="9">
                  <c:v>220</c:v>
                </c:pt>
              </c:numCache>
            </c:numRef>
          </c:val>
        </c:ser>
        <c:ser>
          <c:idx val="1"/>
          <c:order val="1"/>
          <c:tx>
            <c:strRef>
              <c:f>Sheet1!$A$3</c:f>
              <c:strCache>
                <c:ptCount val="1"/>
                <c:pt idx="0">
                  <c:v>Decisions made on revoking of LR citizenship</c:v>
                </c:pt>
              </c:strCache>
            </c:strRef>
          </c:tx>
          <c:spPr>
            <a:solidFill>
              <a:schemeClr val="accent6">
                <a:lumMod val="75000"/>
              </a:schemeClr>
            </a:solidFill>
          </c:spPr>
          <c:dLbls>
            <c:showVal val="1"/>
          </c:dLbls>
          <c:cat>
            <c:strRef>
              <c:f>Sheet1!$B$1:$K$1</c:f>
              <c:strCache>
                <c:ptCount val="10"/>
                <c:pt idx="0">
                  <c:v>2004</c:v>
                </c:pt>
                <c:pt idx="1">
                  <c:v>2005</c:v>
                </c:pt>
                <c:pt idx="2">
                  <c:v>2006</c:v>
                </c:pt>
                <c:pt idx="3">
                  <c:v>2007</c:v>
                </c:pt>
                <c:pt idx="4">
                  <c:v>2008</c:v>
                </c:pt>
                <c:pt idx="5">
                  <c:v>2009</c:v>
                </c:pt>
                <c:pt idx="6">
                  <c:v>2010</c:v>
                </c:pt>
                <c:pt idx="7">
                  <c:v>2011</c:v>
                </c:pt>
                <c:pt idx="8">
                  <c:v>2012</c:v>
                </c:pt>
                <c:pt idx="9">
                  <c:v>2013</c:v>
                </c:pt>
              </c:strCache>
            </c:strRef>
          </c:cat>
          <c:val>
            <c:numRef>
              <c:f>Sheet1!$B$3:$K$3</c:f>
              <c:numCache>
                <c:formatCode>General</c:formatCode>
                <c:ptCount val="10"/>
                <c:pt idx="0">
                  <c:v>88</c:v>
                </c:pt>
                <c:pt idx="1">
                  <c:v>90</c:v>
                </c:pt>
                <c:pt idx="2">
                  <c:v>64</c:v>
                </c:pt>
                <c:pt idx="3">
                  <c:v>72</c:v>
                </c:pt>
                <c:pt idx="4">
                  <c:v>102</c:v>
                </c:pt>
                <c:pt idx="5">
                  <c:v>90</c:v>
                </c:pt>
                <c:pt idx="6">
                  <c:v>40</c:v>
                </c:pt>
                <c:pt idx="7">
                  <c:v>84</c:v>
                </c:pt>
                <c:pt idx="8">
                  <c:v>54</c:v>
                </c:pt>
                <c:pt idx="9">
                  <c:v>50</c:v>
                </c:pt>
              </c:numCache>
            </c:numRef>
          </c:val>
        </c:ser>
        <c:gapWidth val="55"/>
        <c:overlap val="-25"/>
        <c:axId val="131818240"/>
        <c:axId val="131819776"/>
      </c:barChart>
      <c:lineChart>
        <c:grouping val="standard"/>
        <c:ser>
          <c:idx val="2"/>
          <c:order val="2"/>
          <c:tx>
            <c:strRef>
              <c:f>Sheet1!$A$4</c:f>
              <c:strCache>
                <c:ptCount val="1"/>
                <c:pt idx="0">
                  <c:v>In total</c:v>
                </c:pt>
              </c:strCache>
            </c:strRef>
          </c:tx>
          <c:spPr>
            <a:ln w="76200">
              <a:solidFill>
                <a:srgbClr val="0070C0"/>
              </a:solidFill>
            </a:ln>
          </c:spPr>
          <c:marker>
            <c:symbol val="diamond"/>
            <c:size val="13"/>
            <c:spPr>
              <a:solidFill>
                <a:srgbClr val="F79646">
                  <a:lumMod val="75000"/>
                </a:srgbClr>
              </a:solidFill>
              <a:ln>
                <a:solidFill>
                  <a:srgbClr val="0070C0"/>
                </a:solidFill>
              </a:ln>
            </c:spPr>
          </c:marker>
          <c:dLbls>
            <c:dLblPos val="t"/>
            <c:showVal val="1"/>
          </c:dLbls>
          <c:cat>
            <c:strRef>
              <c:f>Sheet1!$B$1:$K$1</c:f>
              <c:strCache>
                <c:ptCount val="10"/>
                <c:pt idx="0">
                  <c:v>2004</c:v>
                </c:pt>
                <c:pt idx="1">
                  <c:v>2005</c:v>
                </c:pt>
                <c:pt idx="2">
                  <c:v>2006</c:v>
                </c:pt>
                <c:pt idx="3">
                  <c:v>2007</c:v>
                </c:pt>
                <c:pt idx="4">
                  <c:v>2008</c:v>
                </c:pt>
                <c:pt idx="5">
                  <c:v>2009</c:v>
                </c:pt>
                <c:pt idx="6">
                  <c:v>2010</c:v>
                </c:pt>
                <c:pt idx="7">
                  <c:v>2011</c:v>
                </c:pt>
                <c:pt idx="8">
                  <c:v>2012</c:v>
                </c:pt>
                <c:pt idx="9">
                  <c:v>2013</c:v>
                </c:pt>
              </c:strCache>
            </c:strRef>
          </c:cat>
          <c:val>
            <c:numRef>
              <c:f>Sheet1!$B$4:$K$4</c:f>
              <c:numCache>
                <c:formatCode>General</c:formatCode>
                <c:ptCount val="10"/>
                <c:pt idx="0">
                  <c:v>511</c:v>
                </c:pt>
                <c:pt idx="1">
                  <c:v>434</c:v>
                </c:pt>
                <c:pt idx="2">
                  <c:v>414</c:v>
                </c:pt>
                <c:pt idx="3">
                  <c:v>401</c:v>
                </c:pt>
                <c:pt idx="4">
                  <c:v>380</c:v>
                </c:pt>
                <c:pt idx="5">
                  <c:v>363</c:v>
                </c:pt>
                <c:pt idx="6">
                  <c:v>285</c:v>
                </c:pt>
                <c:pt idx="7">
                  <c:v>378</c:v>
                </c:pt>
                <c:pt idx="8">
                  <c:v>341</c:v>
                </c:pt>
                <c:pt idx="9">
                  <c:v>270</c:v>
                </c:pt>
              </c:numCache>
            </c:numRef>
          </c:val>
          <c:smooth val="1"/>
        </c:ser>
        <c:marker val="1"/>
        <c:axId val="131818240"/>
        <c:axId val="131819776"/>
      </c:lineChart>
      <c:catAx>
        <c:axId val="13181824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1819776"/>
        <c:crosses val="autoZero"/>
        <c:auto val="1"/>
        <c:lblAlgn val="ctr"/>
        <c:lblOffset val="100"/>
      </c:catAx>
      <c:valAx>
        <c:axId val="131819776"/>
        <c:scaling>
          <c:orientation val="minMax"/>
        </c:scaling>
        <c:delete val="1"/>
        <c:axPos val="l"/>
        <c:numFmt formatCode="General" sourceLinked="1"/>
        <c:majorTickMark val="none"/>
        <c:tickLblPos val="none"/>
        <c:crossAx val="131818240"/>
        <c:crosses val="autoZero"/>
        <c:crossBetween val="between"/>
      </c:valAx>
    </c:plotArea>
    <c:legend>
      <c:legendPos val="b"/>
      <c:layout>
        <c:manualLayout>
          <c:xMode val="edge"/>
          <c:yMode val="edge"/>
          <c:x val="0.22222222222222221"/>
          <c:y val="0.87999241537080231"/>
          <c:w val="0.63425925925925963"/>
          <c:h val="0.10705794467999193"/>
        </c:manualLayout>
      </c:layout>
      <c:txPr>
        <a:bodyPr/>
        <a:lstStyle/>
        <a:p>
          <a:pPr>
            <a:defRPr sz="1400"/>
          </a:pPr>
          <a:endParaRPr lang="lv-LV"/>
        </a:p>
      </c:txPr>
    </c:legend>
    <c:plotVisOnly val="1"/>
    <c:dispBlanksAs val="gap"/>
  </c:chart>
  <c:txPr>
    <a:bodyPr/>
    <a:lstStyle/>
    <a:p>
      <a:pPr>
        <a:defRPr sz="1800"/>
      </a:pPr>
      <a:endParaRPr lang="lv-LV"/>
    </a:p>
  </c:txPr>
  <c:externalData r:id="rId1"/>
</c:chartSpace>
</file>

<file path=ppt/charts/chart39.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Loss</a:t>
            </a:r>
            <a:r>
              <a:rPr lang="lv-LV" dirty="0" smtClean="0"/>
              <a:t> </a:t>
            </a:r>
            <a:r>
              <a:rPr lang="lv-LV" dirty="0" err="1" smtClean="0"/>
              <a:t>of</a:t>
            </a:r>
            <a:r>
              <a:rPr lang="lv-LV" baseline="0" dirty="0" smtClean="0"/>
              <a:t> </a:t>
            </a:r>
            <a:r>
              <a:rPr lang="lv-LV" baseline="0" dirty="0" err="1" smtClean="0"/>
              <a:t>Non-citizen</a:t>
            </a:r>
            <a:r>
              <a:rPr lang="lv-LV" baseline="0" dirty="0" smtClean="0"/>
              <a:t> Status (</a:t>
            </a:r>
            <a:r>
              <a:rPr lang="lv-LV" baseline="0" dirty="0" err="1" smtClean="0"/>
              <a:t>in</a:t>
            </a:r>
            <a:r>
              <a:rPr lang="lv-LV" baseline="0" dirty="0" smtClean="0"/>
              <a:t> </a:t>
            </a:r>
            <a:r>
              <a:rPr lang="lv-LV" baseline="0" dirty="0" err="1" smtClean="0"/>
              <a:t>Total</a:t>
            </a:r>
            <a:r>
              <a:rPr lang="lv-LV" baseline="0" dirty="0" smtClean="0"/>
              <a:t>)</a:t>
            </a:r>
            <a:endParaRPr lang="lv-LV" dirty="0"/>
          </a:p>
        </c:rich>
      </c:tx>
      <c:layout/>
    </c:title>
    <c:plotArea>
      <c:layout/>
      <c:lineChart>
        <c:grouping val="standard"/>
        <c:ser>
          <c:idx val="3"/>
          <c:order val="0"/>
          <c:tx>
            <c:strRef>
              <c:f>Sheet1!$A$5</c:f>
              <c:strCache>
                <c:ptCount val="1"/>
                <c:pt idx="0">
                  <c:v>in total</c:v>
                </c:pt>
              </c:strCache>
            </c:strRef>
          </c:tx>
          <c:spPr>
            <a:ln>
              <a:solidFill>
                <a:schemeClr val="accent6">
                  <a:lumMod val="75000"/>
                </a:schemeClr>
              </a:solidFill>
            </a:ln>
          </c:spPr>
          <c:marker>
            <c:symbol val="diamond"/>
            <c:size val="13"/>
            <c:spPr>
              <a:solidFill>
                <a:srgbClr val="0070C0"/>
              </a:solidFill>
              <a:ln>
                <a:solidFill>
                  <a:schemeClr val="accent6">
                    <a:lumMod val="75000"/>
                  </a:schemeClr>
                </a:solidFill>
              </a:ln>
            </c:spPr>
          </c:marker>
          <c:dLbls>
            <c:dLblPos val="t"/>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Sheet1!$B$5:$I$5</c:f>
              <c:numCache>
                <c:formatCode>#,##0</c:formatCode>
                <c:ptCount val="8"/>
                <c:pt idx="0">
                  <c:v>19470</c:v>
                </c:pt>
                <c:pt idx="1">
                  <c:v>9877</c:v>
                </c:pt>
                <c:pt idx="2">
                  <c:v>5234</c:v>
                </c:pt>
                <c:pt idx="3">
                  <c:v>5050</c:v>
                </c:pt>
                <c:pt idx="4">
                  <c:v>8308</c:v>
                </c:pt>
                <c:pt idx="5">
                  <c:v>5656</c:v>
                </c:pt>
                <c:pt idx="6">
                  <c:v>5244</c:v>
                </c:pt>
                <c:pt idx="7">
                  <c:v>5085</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32727552"/>
        <c:axId val="132729088"/>
      </c:lineChart>
      <c:catAx>
        <c:axId val="132727552"/>
        <c:scaling>
          <c:orientation val="minMax"/>
        </c:scaling>
        <c:axPos val="b"/>
        <c:tickLblPos val="nextTo"/>
        <c:spPr>
          <a:ln w="38100">
            <a:solidFill>
              <a:srgbClr val="4F81BD"/>
            </a:solidFill>
          </a:ln>
          <a:effectLst>
            <a:outerShdw blurRad="50800" dist="50800" dir="5400000" algn="ctr" rotWithShape="0">
              <a:schemeClr val="bg1">
                <a:lumMod val="75000"/>
              </a:schemeClr>
            </a:outerShdw>
          </a:effectLst>
        </c:spPr>
        <c:crossAx val="132729088"/>
        <c:crosses val="autoZero"/>
        <c:auto val="1"/>
        <c:lblAlgn val="ctr"/>
        <c:lblOffset val="100"/>
      </c:catAx>
      <c:valAx>
        <c:axId val="132729088"/>
        <c:scaling>
          <c:orientation val="minMax"/>
        </c:scaling>
        <c:delete val="1"/>
        <c:axPos val="l"/>
        <c:numFmt formatCode="#,##0" sourceLinked="1"/>
        <c:majorTickMark val="none"/>
        <c:tickLblPos val="nextTo"/>
        <c:crossAx val="132727552"/>
        <c:crosses val="autoZero"/>
        <c:crossBetween val="between"/>
      </c:valAx>
    </c:plotArea>
    <c:plotVisOnly val="1"/>
    <c:dispBlanksAs val="gap"/>
  </c:chart>
  <c:txPr>
    <a:bodyPr/>
    <a:lstStyle/>
    <a:p>
      <a:pPr>
        <a:defRPr sz="1800"/>
      </a:pPr>
      <a:endParaRPr lang="lv-LV"/>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a:t>Number</a:t>
            </a:r>
            <a:r>
              <a:rPr lang="lv-LV" dirty="0"/>
              <a:t> </a:t>
            </a:r>
            <a:r>
              <a:rPr lang="lv-LV" dirty="0" err="1"/>
              <a:t>of</a:t>
            </a:r>
            <a:r>
              <a:rPr lang="lv-LV" dirty="0"/>
              <a:t> </a:t>
            </a:r>
            <a:r>
              <a:rPr lang="lv-LV" dirty="0" err="1" smtClean="0"/>
              <a:t>Employees</a:t>
            </a:r>
            <a:r>
              <a:rPr lang="lv-LV" dirty="0" smtClean="0"/>
              <a:t> </a:t>
            </a:r>
            <a:r>
              <a:rPr lang="lv-LV" dirty="0" err="1" smtClean="0"/>
              <a:t>in</a:t>
            </a:r>
            <a:r>
              <a:rPr lang="lv-LV" dirty="0" smtClean="0"/>
              <a:t> 2013</a:t>
            </a:r>
            <a:endParaRPr lang="lv-LV" dirty="0"/>
          </a:p>
        </c:rich>
      </c:tx>
      <c:layout/>
    </c:title>
    <c:plotArea>
      <c:layout>
        <c:manualLayout>
          <c:layoutTarget val="inner"/>
          <c:xMode val="edge"/>
          <c:yMode val="edge"/>
          <c:x val="0.10686252661813522"/>
          <c:y val="0.13140460327074488"/>
          <c:w val="0.75482840588322764"/>
          <c:h val="0.61547546941248155"/>
        </c:manualLayout>
      </c:layout>
      <c:pieChart>
        <c:varyColors val="1"/>
        <c:ser>
          <c:idx val="0"/>
          <c:order val="0"/>
          <c:tx>
            <c:strRef>
              <c:f>Sheet1!$B$1</c:f>
              <c:strCache>
                <c:ptCount val="1"/>
                <c:pt idx="0">
                  <c:v>Number of Employees</c:v>
                </c:pt>
              </c:strCache>
            </c:strRef>
          </c:tx>
          <c:explosion val="10"/>
          <c:dLbls>
            <c:dLbl>
              <c:idx val="0"/>
              <c:layout>
                <c:manualLayout>
                  <c:x val="-0.23754688538106442"/>
                  <c:y val="0.33885066892145993"/>
                </c:manualLayout>
              </c:layout>
              <c:showVal val="1"/>
              <c:showCatName val="1"/>
              <c:showPercent val="1"/>
              <c:separator>
</c:separator>
            </c:dLbl>
            <c:dLbl>
              <c:idx val="1"/>
              <c:layout>
                <c:manualLayout>
                  <c:x val="0.29660912390372302"/>
                  <c:y val="0.50560873987444888"/>
                </c:manualLayout>
              </c:layout>
              <c:showVal val="1"/>
              <c:showCatName val="1"/>
              <c:showPercent val="1"/>
              <c:separator>
</c:separator>
            </c:dLbl>
            <c:txPr>
              <a:bodyPr/>
              <a:lstStyle/>
              <a:p>
                <a:pPr>
                  <a:defRPr sz="1400"/>
                </a:pPr>
                <a:endParaRPr lang="lv-LV"/>
              </a:p>
            </c:txPr>
            <c:showVal val="1"/>
            <c:showCatName val="1"/>
            <c:showPercent val="1"/>
            <c:separator>
</c:separator>
            <c:showLeaderLines val="1"/>
          </c:dLbls>
          <c:cat>
            <c:strRef>
              <c:f>Sheet1!$A$2:$A$3</c:f>
              <c:strCache>
                <c:ptCount val="2"/>
                <c:pt idx="0">
                  <c:v>Central divisions</c:v>
                </c:pt>
                <c:pt idx="1">
                  <c:v>Regional divisions</c:v>
                </c:pt>
              </c:strCache>
            </c:strRef>
          </c:cat>
          <c:val>
            <c:numRef>
              <c:f>Sheet1!$B$2:$B$3</c:f>
              <c:numCache>
                <c:formatCode>General</c:formatCode>
                <c:ptCount val="2"/>
                <c:pt idx="0">
                  <c:v>253</c:v>
                </c:pt>
                <c:pt idx="1">
                  <c:v>376</c:v>
                </c:pt>
              </c:numCache>
            </c:numRef>
          </c:val>
        </c:ser>
        <c:dLbls>
          <c:showPercent val="1"/>
        </c:dLbls>
        <c:firstSliceAng val="30"/>
      </c:pieChart>
    </c:plotArea>
    <c:plotVisOnly val="1"/>
  </c:chart>
  <c:txPr>
    <a:bodyPr/>
    <a:lstStyle/>
    <a:p>
      <a:pPr>
        <a:defRPr sz="1800"/>
      </a:pPr>
      <a:endParaRPr lang="lv-LV"/>
    </a:p>
  </c:txPr>
  <c:externalData r:id="rId1"/>
</c:chartSpace>
</file>

<file path=ppt/charts/chart40.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Loss</a:t>
            </a:r>
            <a:r>
              <a:rPr lang="lv-LV" dirty="0" smtClean="0"/>
              <a:t> </a:t>
            </a:r>
            <a:r>
              <a:rPr lang="lv-LV" dirty="0" err="1" smtClean="0"/>
              <a:t>of</a:t>
            </a:r>
            <a:r>
              <a:rPr lang="lv-LV" dirty="0" smtClean="0"/>
              <a:t> </a:t>
            </a:r>
            <a:r>
              <a:rPr lang="lv-LV" dirty="0" err="1" smtClean="0"/>
              <a:t>Non-citizen</a:t>
            </a:r>
            <a:r>
              <a:rPr lang="lv-LV" dirty="0" smtClean="0"/>
              <a:t> Status (</a:t>
            </a:r>
            <a:r>
              <a:rPr lang="lv-LV" dirty="0" err="1" smtClean="0"/>
              <a:t>Naturalised</a:t>
            </a:r>
            <a:r>
              <a:rPr lang="lv-LV" dirty="0" smtClean="0"/>
              <a:t>)</a:t>
            </a:r>
            <a:endParaRPr lang="lv-LV" dirty="0"/>
          </a:p>
        </c:rich>
      </c:tx>
      <c:layout/>
    </c:title>
    <c:plotArea>
      <c:layout/>
      <c:barChart>
        <c:barDir val="col"/>
        <c:grouping val="clustered"/>
        <c:varyColors val="1"/>
        <c:ser>
          <c:idx val="1"/>
          <c:order val="0"/>
          <c:tx>
            <c:strRef>
              <c:f>Sheet1!$A$3</c:f>
              <c:strCache>
                <c:ptCount val="1"/>
                <c:pt idx="0">
                  <c:v>persons naturalised</c:v>
                </c:pt>
              </c:strCache>
            </c:strRef>
          </c:tx>
          <c:dLbls>
            <c:txPr>
              <a:bodyPr/>
              <a:lstStyle/>
              <a:p>
                <a:pPr>
                  <a:defRPr sz="1600"/>
                </a:pPr>
                <a:endParaRPr lang="lv-LV"/>
              </a:p>
            </c:txPr>
            <c:dLblPos val="outEnd"/>
            <c:showVal val="1"/>
          </c:dLbls>
          <c:cat>
            <c:strRef>
              <c:f>Sheet1!$B$1:$H$1</c:f>
              <c:strCache>
                <c:ptCount val="7"/>
                <c:pt idx="0">
                  <c:v>2007</c:v>
                </c:pt>
                <c:pt idx="1">
                  <c:v>2008</c:v>
                </c:pt>
                <c:pt idx="2">
                  <c:v>2009</c:v>
                </c:pt>
                <c:pt idx="3">
                  <c:v>2010</c:v>
                </c:pt>
                <c:pt idx="4">
                  <c:v>2011</c:v>
                </c:pt>
                <c:pt idx="5">
                  <c:v>2012</c:v>
                </c:pt>
                <c:pt idx="6">
                  <c:v>2013</c:v>
                </c:pt>
              </c:strCache>
            </c:strRef>
          </c:cat>
          <c:val>
            <c:numRef>
              <c:f>Sheet1!$B$3:$H$3</c:f>
              <c:numCache>
                <c:formatCode>#,##0</c:formatCode>
                <c:ptCount val="7"/>
                <c:pt idx="0">
                  <c:v>6826</c:v>
                </c:pt>
                <c:pt idx="1">
                  <c:v>3004</c:v>
                </c:pt>
                <c:pt idx="2">
                  <c:v>2080</c:v>
                </c:pt>
                <c:pt idx="3">
                  <c:v>2336</c:v>
                </c:pt>
                <c:pt idx="4">
                  <c:v>2467</c:v>
                </c:pt>
                <c:pt idx="5">
                  <c:v>2213</c:v>
                </c:pt>
                <c:pt idx="6">
                  <c:v>1732</c:v>
                </c:pt>
              </c:numCache>
            </c:numRef>
          </c:val>
        </c:ser>
        <c:gapWidth val="55"/>
        <c:overlap val="37"/>
        <c:axId val="132770048"/>
        <c:axId val="132771840"/>
      </c:barChart>
      <c:catAx>
        <c:axId val="13277004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2771840"/>
        <c:crosses val="autoZero"/>
        <c:auto val="1"/>
        <c:lblAlgn val="ctr"/>
        <c:lblOffset val="100"/>
      </c:catAx>
      <c:valAx>
        <c:axId val="132771840"/>
        <c:scaling>
          <c:orientation val="minMax"/>
        </c:scaling>
        <c:delete val="1"/>
        <c:axPos val="l"/>
        <c:numFmt formatCode="#,##0" sourceLinked="1"/>
        <c:majorTickMark val="none"/>
        <c:tickLblPos val="none"/>
        <c:crossAx val="132770048"/>
        <c:crosses val="autoZero"/>
        <c:crossBetween val="between"/>
      </c:valAx>
    </c:plotArea>
    <c:plotVisOnly val="1"/>
  </c:chart>
  <c:txPr>
    <a:bodyPr/>
    <a:lstStyle/>
    <a:p>
      <a:pPr>
        <a:defRPr sz="1800"/>
      </a:pPr>
      <a:endParaRPr lang="lv-LV"/>
    </a:p>
  </c:txPr>
  <c:externalData r:id="rId1"/>
</c:chartSpace>
</file>

<file path=ppt/charts/chart41.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800"/>
            </a:pPr>
            <a:r>
              <a:rPr lang="en-US" sz="1800" dirty="0" smtClean="0"/>
              <a:t>Los</a:t>
            </a:r>
            <a:r>
              <a:rPr lang="lv-LV" sz="1800" dirty="0" smtClean="0"/>
              <a:t>s</a:t>
            </a:r>
            <a:r>
              <a:rPr lang="en-US" sz="1800" dirty="0" smtClean="0"/>
              <a:t> of </a:t>
            </a:r>
            <a:r>
              <a:rPr lang="lv-LV" sz="1800" dirty="0" smtClean="0"/>
              <a:t>N</a:t>
            </a:r>
            <a:r>
              <a:rPr lang="en-US" sz="1800" dirty="0" smtClean="0"/>
              <a:t>on-</a:t>
            </a:r>
            <a:r>
              <a:rPr lang="lv-LV" sz="1800" dirty="0" smtClean="0"/>
              <a:t>c</a:t>
            </a:r>
            <a:r>
              <a:rPr lang="en-US" sz="1800" dirty="0" err="1" smtClean="0"/>
              <a:t>itizen</a:t>
            </a:r>
            <a:r>
              <a:rPr lang="lv-LV" sz="1800" dirty="0" smtClean="0"/>
              <a:t> Status (</a:t>
            </a:r>
            <a:r>
              <a:rPr lang="lv-LV" sz="1800" dirty="0" err="1" smtClean="0"/>
              <a:t>Renunciation</a:t>
            </a:r>
            <a:r>
              <a:rPr lang="lv-LV" sz="1800" baseline="0" dirty="0" smtClean="0"/>
              <a:t> </a:t>
            </a:r>
            <a:r>
              <a:rPr lang="lv-LV" sz="1800" baseline="0" dirty="0" err="1" smtClean="0"/>
              <a:t>and</a:t>
            </a:r>
            <a:r>
              <a:rPr lang="lv-LV" sz="1800" baseline="0" dirty="0" smtClean="0"/>
              <a:t> </a:t>
            </a:r>
            <a:r>
              <a:rPr lang="lv-LV" sz="1800" baseline="0" dirty="0" err="1" smtClean="0"/>
              <a:t>Revocation</a:t>
            </a:r>
            <a:r>
              <a:rPr lang="lv-LV" sz="1800" baseline="0" dirty="0" smtClean="0"/>
              <a:t>)</a:t>
            </a:r>
            <a:endParaRPr lang="lv-LV" sz="1800" dirty="0"/>
          </a:p>
        </c:rich>
      </c:tx>
      <c:layout/>
    </c:title>
    <c:plotArea>
      <c:layout>
        <c:manualLayout>
          <c:layoutTarget val="inner"/>
          <c:xMode val="edge"/>
          <c:yMode val="edge"/>
          <c:x val="1.6975308641975464E-2"/>
          <c:y val="8.5612401865666723E-2"/>
          <c:w val="0.96604938271604934"/>
          <c:h val="0.72366889158230763"/>
        </c:manualLayout>
      </c:layout>
      <c:barChart>
        <c:barDir val="col"/>
        <c:grouping val="clustered"/>
        <c:ser>
          <c:idx val="0"/>
          <c:order val="0"/>
          <c:tx>
            <c:strRef>
              <c:f>Sheet1!$A$2</c:f>
              <c:strCache>
                <c:ptCount val="1"/>
                <c:pt idx="0">
                  <c:v>decisions made on renunciation</c:v>
                </c:pt>
              </c:strCache>
            </c:strRef>
          </c:tx>
          <c:dLbls>
            <c:dLblPos val="ctr"/>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Sheet1!$B$2:$I$2</c:f>
              <c:numCache>
                <c:formatCode>#,##0</c:formatCode>
                <c:ptCount val="8"/>
                <c:pt idx="0">
                  <c:v>2913</c:v>
                </c:pt>
                <c:pt idx="1">
                  <c:v>2865</c:v>
                </c:pt>
                <c:pt idx="2">
                  <c:v>2097</c:v>
                </c:pt>
                <c:pt idx="3">
                  <c:v>2853</c:v>
                </c:pt>
                <c:pt idx="4">
                  <c:v>5889</c:v>
                </c:pt>
                <c:pt idx="5">
                  <c:v>3134</c:v>
                </c:pt>
                <c:pt idx="6">
                  <c:v>2964</c:v>
                </c:pt>
                <c:pt idx="7">
                  <c:v>3243</c:v>
                </c:pt>
              </c:numCache>
            </c:numRef>
          </c:val>
        </c:ser>
        <c:ser>
          <c:idx val="1"/>
          <c:order val="1"/>
          <c:tx>
            <c:strRef>
              <c:f>Sheet1!$A$3</c:f>
              <c:strCache>
                <c:ptCount val="1"/>
                <c:pt idx="0">
                  <c:v>decisions made on revocation</c:v>
                </c:pt>
              </c:strCache>
            </c:strRef>
          </c:tx>
          <c:spPr>
            <a:solidFill>
              <a:schemeClr val="accent6">
                <a:lumMod val="75000"/>
              </a:schemeClr>
            </a:solidFill>
          </c:spPr>
          <c:dLbls>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Sheet1!$B$3:$I$3</c:f>
              <c:numCache>
                <c:formatCode>#,##0</c:formatCode>
                <c:ptCount val="8"/>
                <c:pt idx="0">
                  <c:v>118</c:v>
                </c:pt>
                <c:pt idx="1">
                  <c:v>186</c:v>
                </c:pt>
                <c:pt idx="2">
                  <c:v>133</c:v>
                </c:pt>
                <c:pt idx="3">
                  <c:v>117</c:v>
                </c:pt>
                <c:pt idx="4">
                  <c:v>83</c:v>
                </c:pt>
                <c:pt idx="5">
                  <c:v>55</c:v>
                </c:pt>
                <c:pt idx="6">
                  <c:v>67</c:v>
                </c:pt>
                <c:pt idx="7">
                  <c:v>110</c:v>
                </c:pt>
              </c:numCache>
            </c:numRef>
          </c:val>
        </c:ser>
        <c:gapWidth val="75"/>
        <c:overlap val="-25"/>
        <c:axId val="132950656"/>
        <c:axId val="132956544"/>
      </c:barChart>
      <c:lineChart>
        <c:grouping val="standard"/>
        <c:ser>
          <c:idx val="2"/>
          <c:order val="2"/>
          <c:tx>
            <c:strRef>
              <c:f>Sheet1!$A$4</c:f>
              <c:strCache>
                <c:ptCount val="1"/>
                <c:pt idx="0">
                  <c:v>in total</c:v>
                </c:pt>
              </c:strCache>
            </c:strRef>
          </c:tx>
          <c:spPr>
            <a:ln w="76200">
              <a:solidFill>
                <a:srgbClr val="0070C0"/>
              </a:solidFill>
            </a:ln>
          </c:spPr>
          <c:marker>
            <c:symbol val="diamond"/>
            <c:size val="15"/>
            <c:spPr>
              <a:solidFill>
                <a:srgbClr val="F79646">
                  <a:lumMod val="75000"/>
                </a:srgbClr>
              </a:solidFill>
              <a:ln>
                <a:solidFill>
                  <a:srgbClr val="0070C0"/>
                </a:solidFill>
              </a:ln>
            </c:spPr>
          </c:marker>
          <c:dLbls>
            <c:dLblPos val="t"/>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Sheet1!$B$4:$I$4</c:f>
              <c:numCache>
                <c:formatCode>#,##0</c:formatCode>
                <c:ptCount val="8"/>
                <c:pt idx="0">
                  <c:v>3031</c:v>
                </c:pt>
                <c:pt idx="1">
                  <c:v>3051</c:v>
                </c:pt>
                <c:pt idx="2">
                  <c:v>2230</c:v>
                </c:pt>
                <c:pt idx="3">
                  <c:v>2970</c:v>
                </c:pt>
                <c:pt idx="4">
                  <c:v>5972</c:v>
                </c:pt>
                <c:pt idx="5">
                  <c:v>3189</c:v>
                </c:pt>
                <c:pt idx="6">
                  <c:v>3031</c:v>
                </c:pt>
                <c:pt idx="7">
                  <c:v>3353</c:v>
                </c:pt>
              </c:numCache>
            </c:numRef>
          </c:val>
          <c:smooth val="1"/>
        </c:ser>
        <c:marker val="1"/>
        <c:axId val="132950656"/>
        <c:axId val="132956544"/>
      </c:lineChart>
      <c:catAx>
        <c:axId val="132950656"/>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2956544"/>
        <c:crosses val="autoZero"/>
        <c:auto val="1"/>
        <c:lblAlgn val="ctr"/>
        <c:lblOffset val="100"/>
      </c:catAx>
      <c:valAx>
        <c:axId val="132956544"/>
        <c:scaling>
          <c:orientation val="minMax"/>
        </c:scaling>
        <c:delete val="1"/>
        <c:axPos val="l"/>
        <c:numFmt formatCode="#,##0" sourceLinked="1"/>
        <c:majorTickMark val="none"/>
        <c:tickLblPos val="none"/>
        <c:crossAx val="132950656"/>
        <c:crosses val="autoZero"/>
        <c:crossBetween val="between"/>
      </c:valAx>
    </c:plotArea>
    <c:legend>
      <c:legendPos val="b"/>
      <c:layout>
        <c:manualLayout>
          <c:xMode val="edge"/>
          <c:yMode val="edge"/>
          <c:x val="0.19000386163902389"/>
          <c:y val="0.92651158644261811"/>
          <c:w val="0.76639328236771964"/>
          <c:h val="7.105580118775974E-2"/>
        </c:manualLayout>
      </c:layout>
      <c:txPr>
        <a:bodyPr/>
        <a:lstStyle/>
        <a:p>
          <a:pPr>
            <a:defRPr sz="1200"/>
          </a:pPr>
          <a:endParaRPr lang="lv-LV"/>
        </a:p>
      </c:txPr>
    </c:legend>
    <c:plotVisOnly val="1"/>
    <c:dispBlanksAs val="gap"/>
  </c:chart>
  <c:txPr>
    <a:bodyPr/>
    <a:lstStyle/>
    <a:p>
      <a:pPr>
        <a:defRPr sz="1800"/>
      </a:pPr>
      <a:endParaRPr lang="lv-LV"/>
    </a:p>
  </c:txPr>
  <c:externalData r:id="rId1"/>
</c:chartSpace>
</file>

<file path=ppt/charts/chart42.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smtClean="0"/>
              <a:t>I</a:t>
            </a:r>
            <a:r>
              <a:rPr lang="lv-LV" dirty="0" err="1" smtClean="0"/>
              <a:t>dentity</a:t>
            </a:r>
            <a:r>
              <a:rPr lang="en-US" dirty="0" smtClean="0"/>
              <a:t> Documents </a:t>
            </a:r>
            <a:r>
              <a:rPr lang="en-US" dirty="0"/>
              <a:t>Issued</a:t>
            </a:r>
          </a:p>
        </c:rich>
      </c:tx>
      <c:layout/>
    </c:title>
    <c:plotArea>
      <c:layout/>
      <c:lineChart>
        <c:grouping val="standard"/>
        <c:ser>
          <c:idx val="0"/>
          <c:order val="0"/>
          <c:tx>
            <c:strRef>
              <c:f>Sheet1!$A$2</c:f>
              <c:strCache>
                <c:ptCount val="1"/>
                <c:pt idx="0">
                  <c:v>ID Documents Issued</c:v>
                </c:pt>
              </c:strCache>
            </c:strRef>
          </c:tx>
          <c:spPr>
            <a:ln w="76200"/>
          </c:spPr>
          <c:marker>
            <c:spPr>
              <a:solidFill>
                <a:srgbClr val="0070C0"/>
              </a:solidFill>
            </c:spPr>
          </c:marker>
          <c:dLbls>
            <c:dLblPos val="t"/>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Sheet1!$B$2:$J$2</c:f>
              <c:numCache>
                <c:formatCode>#,##0</c:formatCode>
                <c:ptCount val="9"/>
                <c:pt idx="0">
                  <c:v>265676</c:v>
                </c:pt>
                <c:pt idx="1">
                  <c:v>258657</c:v>
                </c:pt>
                <c:pt idx="2">
                  <c:v>293497</c:v>
                </c:pt>
                <c:pt idx="3">
                  <c:v>416617</c:v>
                </c:pt>
                <c:pt idx="4">
                  <c:v>265743</c:v>
                </c:pt>
                <c:pt idx="5">
                  <c:v>217424</c:v>
                </c:pt>
                <c:pt idx="6">
                  <c:v>189172</c:v>
                </c:pt>
                <c:pt idx="7">
                  <c:v>342414</c:v>
                </c:pt>
                <c:pt idx="8">
                  <c:v>760646</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33560960"/>
        <c:axId val="133276416"/>
      </c:lineChart>
      <c:catAx>
        <c:axId val="13356096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3276416"/>
        <c:crosses val="autoZero"/>
        <c:auto val="1"/>
        <c:lblAlgn val="ctr"/>
        <c:lblOffset val="100"/>
      </c:catAx>
      <c:valAx>
        <c:axId val="133276416"/>
        <c:scaling>
          <c:orientation val="minMax"/>
        </c:scaling>
        <c:delete val="1"/>
        <c:axPos val="l"/>
        <c:numFmt formatCode="#,##0" sourceLinked="1"/>
        <c:tickLblPos val="none"/>
        <c:crossAx val="133560960"/>
        <c:crosses val="autoZero"/>
        <c:crossBetween val="between"/>
      </c:valAx>
    </c:plotArea>
    <c:plotVisOnly val="1"/>
  </c:chart>
  <c:txPr>
    <a:bodyPr/>
    <a:lstStyle/>
    <a:p>
      <a:pPr>
        <a:defRPr sz="1800"/>
      </a:pPr>
      <a:endParaRPr lang="lv-LV"/>
    </a:p>
  </c:txPr>
  <c:externalData r:id="rId1"/>
</c:chartSpace>
</file>

<file path=ppt/charts/chart43.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600"/>
            </a:pPr>
            <a:r>
              <a:rPr lang="en-US" dirty="0" smtClean="0"/>
              <a:t>I</a:t>
            </a:r>
            <a:r>
              <a:rPr lang="lv-LV" dirty="0" err="1" smtClean="0"/>
              <a:t>dentity</a:t>
            </a:r>
            <a:r>
              <a:rPr lang="en-US" dirty="0" smtClean="0"/>
              <a:t> </a:t>
            </a:r>
            <a:r>
              <a:rPr lang="en-US" dirty="0"/>
              <a:t>Documents Issued in the Diplomatic Representation Offices of Latvia Abroad</a:t>
            </a:r>
          </a:p>
        </c:rich>
      </c:tx>
      <c:layout/>
    </c:title>
    <c:plotArea>
      <c:layout/>
      <c:lineChart>
        <c:grouping val="standard"/>
        <c:ser>
          <c:idx val="0"/>
          <c:order val="0"/>
          <c:tx>
            <c:strRef>
              <c:f>Sheet1!$B$1</c:f>
              <c:strCache>
                <c:ptCount val="1"/>
                <c:pt idx="0">
                  <c:v>ID Documents Issued in the Diplomatic Representation Offices of Latvia Abroad</c:v>
                </c:pt>
              </c:strCache>
            </c:strRef>
          </c:tx>
          <c:spPr>
            <a:ln w="50800"/>
          </c:spPr>
          <c:marker>
            <c:symbol val="diamond"/>
            <c:size val="11"/>
            <c:spPr>
              <a:solidFill>
                <a:schemeClr val="accent1"/>
              </a:solidFill>
            </c:spPr>
          </c:marker>
          <c:dLbls>
            <c:txPr>
              <a:bodyPr/>
              <a:lstStyle/>
              <a:p>
                <a:pPr>
                  <a:defRPr sz="1400"/>
                </a:pPr>
                <a:endParaRPr lang="lv-LV"/>
              </a:p>
            </c:txPr>
            <c:dLblPos val="t"/>
            <c:showVal val="1"/>
          </c:dLbls>
          <c:cat>
            <c:numRef>
              <c:f>Sheet1!$A$2:$A$5</c:f>
              <c:numCache>
                <c:formatCode>General</c:formatCode>
                <c:ptCount val="4"/>
                <c:pt idx="0">
                  <c:v>2010</c:v>
                </c:pt>
                <c:pt idx="1">
                  <c:v>2011</c:v>
                </c:pt>
                <c:pt idx="2">
                  <c:v>2012</c:v>
                </c:pt>
                <c:pt idx="3">
                  <c:v>2013</c:v>
                </c:pt>
              </c:numCache>
            </c:numRef>
          </c:cat>
          <c:val>
            <c:numRef>
              <c:f>Sheet1!$B$2:$B$5</c:f>
              <c:numCache>
                <c:formatCode>#,##0</c:formatCode>
                <c:ptCount val="4"/>
                <c:pt idx="0">
                  <c:v>7322</c:v>
                </c:pt>
                <c:pt idx="1">
                  <c:v>6716</c:v>
                </c:pt>
                <c:pt idx="2">
                  <c:v>9575</c:v>
                </c:pt>
                <c:pt idx="3">
                  <c:v>31252</c:v>
                </c:pt>
              </c:numCache>
            </c:numRef>
          </c:val>
          <c:smooth val="1"/>
        </c:ser>
        <c:dropLines>
          <c:spPr>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prstDash val="dash"/>
            </a:ln>
          </c:spPr>
        </c:dropLines>
        <c:marker val="1"/>
        <c:axId val="133714304"/>
        <c:axId val="133715840"/>
      </c:lineChart>
      <c:catAx>
        <c:axId val="133714304"/>
        <c:scaling>
          <c:orientation val="minMax"/>
        </c:scaling>
        <c:axPos val="b"/>
        <c:numFmt formatCode="General" sourceLinked="1"/>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3715840"/>
        <c:crosses val="autoZero"/>
        <c:auto val="1"/>
        <c:lblAlgn val="ctr"/>
        <c:lblOffset val="100"/>
      </c:catAx>
      <c:valAx>
        <c:axId val="133715840"/>
        <c:scaling>
          <c:orientation val="minMax"/>
        </c:scaling>
        <c:delete val="1"/>
        <c:axPos val="l"/>
        <c:numFmt formatCode="#,##0" sourceLinked="1"/>
        <c:tickLblPos val="none"/>
        <c:crossAx val="133714304"/>
        <c:crosses val="autoZero"/>
        <c:crossBetween val="between"/>
      </c:valAx>
    </c:plotArea>
    <c:plotVisOnly val="1"/>
  </c:chart>
  <c:txPr>
    <a:bodyPr/>
    <a:lstStyle/>
    <a:p>
      <a:pPr>
        <a:defRPr sz="1800"/>
      </a:pPr>
      <a:endParaRPr lang="lv-LV"/>
    </a:p>
  </c:txPr>
  <c:externalData r:id="rId1"/>
</c:chartSpace>
</file>

<file path=ppt/charts/chart4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Identity</a:t>
            </a:r>
            <a:r>
              <a:rPr lang="lv-LV" dirty="0" smtClean="0"/>
              <a:t> </a:t>
            </a:r>
            <a:r>
              <a:rPr lang="lv-LV" dirty="0" err="1"/>
              <a:t>Documents</a:t>
            </a:r>
            <a:r>
              <a:rPr lang="lv-LV" dirty="0"/>
              <a:t> </a:t>
            </a:r>
          </a:p>
        </c:rich>
      </c:tx>
      <c:layout/>
    </c:title>
    <c:plotArea>
      <c:layout/>
      <c:barChart>
        <c:barDir val="col"/>
        <c:grouping val="clustered"/>
        <c:ser>
          <c:idx val="0"/>
          <c:order val="0"/>
          <c:tx>
            <c:strRef>
              <c:f>Sheet1!$A$2</c:f>
              <c:strCache>
                <c:ptCount val="1"/>
                <c:pt idx="0">
                  <c:v>Citizen ID documents issued</c:v>
                </c:pt>
              </c:strCache>
            </c:strRef>
          </c:tx>
          <c:dLbls>
            <c:txPr>
              <a:bodyPr/>
              <a:lstStyle/>
              <a:p>
                <a:pPr>
                  <a:defRPr sz="1600"/>
                </a:pPr>
                <a:endParaRPr lang="lv-LV"/>
              </a:p>
            </c:txPr>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Sheet1!$B$2:$J$2</c:f>
              <c:numCache>
                <c:formatCode>#,##0</c:formatCode>
                <c:ptCount val="9"/>
                <c:pt idx="0">
                  <c:v>244741</c:v>
                </c:pt>
                <c:pt idx="1">
                  <c:v>239356</c:v>
                </c:pt>
                <c:pt idx="2">
                  <c:v>265702</c:v>
                </c:pt>
                <c:pt idx="3">
                  <c:v>316687</c:v>
                </c:pt>
                <c:pt idx="4">
                  <c:v>199106</c:v>
                </c:pt>
                <c:pt idx="5">
                  <c:v>181079</c:v>
                </c:pt>
                <c:pt idx="6">
                  <c:v>167398</c:v>
                </c:pt>
                <c:pt idx="7">
                  <c:v>291856</c:v>
                </c:pt>
                <c:pt idx="8">
                  <c:v>653883</c:v>
                </c:pt>
              </c:numCache>
            </c:numRef>
          </c:val>
        </c:ser>
        <c:ser>
          <c:idx val="1"/>
          <c:order val="1"/>
          <c:tx>
            <c:strRef>
              <c:f>Sheet1!$A$3</c:f>
              <c:strCache>
                <c:ptCount val="1"/>
                <c:pt idx="0">
                  <c:v>Non-citizen ID documents issued</c:v>
                </c:pt>
              </c:strCache>
            </c:strRef>
          </c:tx>
          <c:spPr>
            <a:solidFill>
              <a:schemeClr val="accent6">
                <a:lumMod val="75000"/>
              </a:schemeClr>
            </a:solidFill>
          </c:spPr>
          <c:dLbls>
            <c:txPr>
              <a:bodyPr/>
              <a:lstStyle/>
              <a:p>
                <a:pPr>
                  <a:defRPr sz="1600"/>
                </a:pPr>
                <a:endParaRPr lang="lv-LV"/>
              </a:p>
            </c:txPr>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Sheet1!$B$3:$J$3</c:f>
              <c:numCache>
                <c:formatCode>#,##0</c:formatCode>
                <c:ptCount val="9"/>
                <c:pt idx="0">
                  <c:v>20863</c:v>
                </c:pt>
                <c:pt idx="1">
                  <c:v>19193</c:v>
                </c:pt>
                <c:pt idx="2">
                  <c:v>27721</c:v>
                </c:pt>
                <c:pt idx="3">
                  <c:v>99815</c:v>
                </c:pt>
                <c:pt idx="4">
                  <c:v>66523</c:v>
                </c:pt>
                <c:pt idx="5">
                  <c:v>36211</c:v>
                </c:pt>
                <c:pt idx="6">
                  <c:v>21648</c:v>
                </c:pt>
                <c:pt idx="7">
                  <c:v>31193</c:v>
                </c:pt>
                <c:pt idx="8">
                  <c:v>76295</c:v>
                </c:pt>
              </c:numCache>
            </c:numRef>
          </c:val>
        </c:ser>
        <c:gapWidth val="75"/>
        <c:overlap val="-25"/>
        <c:axId val="134133632"/>
        <c:axId val="134135168"/>
      </c:barChart>
      <c:catAx>
        <c:axId val="134133632"/>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4135168"/>
        <c:crosses val="autoZero"/>
        <c:auto val="1"/>
        <c:lblAlgn val="ctr"/>
        <c:lblOffset val="100"/>
      </c:catAx>
      <c:valAx>
        <c:axId val="134135168"/>
        <c:scaling>
          <c:orientation val="minMax"/>
        </c:scaling>
        <c:delete val="1"/>
        <c:axPos val="l"/>
        <c:numFmt formatCode="#,##0" sourceLinked="1"/>
        <c:majorTickMark val="none"/>
        <c:tickLblPos val="none"/>
        <c:crossAx val="134133632"/>
        <c:crosses val="autoZero"/>
        <c:crossBetween val="between"/>
      </c:valAx>
    </c:plotArea>
    <c:legend>
      <c:legendPos val="b"/>
      <c:layout/>
      <c:txPr>
        <a:bodyPr/>
        <a:lstStyle/>
        <a:p>
          <a:pPr>
            <a:defRPr sz="1600"/>
          </a:pPr>
          <a:endParaRPr lang="lv-LV"/>
        </a:p>
      </c:txPr>
    </c:legend>
    <c:plotVisOnly val="1"/>
  </c:chart>
  <c:txPr>
    <a:bodyPr/>
    <a:lstStyle/>
    <a:p>
      <a:pPr>
        <a:defRPr sz="1800"/>
      </a:pPr>
      <a:endParaRPr lang="lv-LV"/>
    </a:p>
  </c:txPr>
  <c:externalData r:id="rId1"/>
</c:chartSpace>
</file>

<file path=ppt/charts/chart4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eID</a:t>
            </a:r>
            <a:r>
              <a:rPr lang="lv-LV" dirty="0" smtClean="0"/>
              <a:t> </a:t>
            </a:r>
            <a:r>
              <a:rPr lang="lv-LV" dirty="0" err="1" smtClean="0"/>
              <a:t>Cards</a:t>
            </a:r>
            <a:r>
              <a:rPr lang="lv-LV" dirty="0" smtClean="0"/>
              <a:t> </a:t>
            </a:r>
            <a:r>
              <a:rPr lang="lv-LV" dirty="0" err="1" smtClean="0"/>
              <a:t>Issued</a:t>
            </a:r>
            <a:endParaRPr lang="lv-LV" dirty="0"/>
          </a:p>
        </c:rich>
      </c:tx>
      <c:layout/>
      <c:overlay val="1"/>
    </c:title>
    <c:plotArea>
      <c:layout>
        <c:manualLayout>
          <c:layoutTarget val="inner"/>
          <c:xMode val="edge"/>
          <c:yMode val="edge"/>
          <c:x val="1.6628814390530801E-2"/>
          <c:y val="8.9734706238643616E-2"/>
          <c:w val="0.96674237121893869"/>
          <c:h val="0.65504952474798062"/>
        </c:manualLayout>
      </c:layout>
      <c:barChart>
        <c:barDir val="col"/>
        <c:grouping val="clustered"/>
        <c:ser>
          <c:idx val="0"/>
          <c:order val="0"/>
          <c:tx>
            <c:strRef>
              <c:f>Sheet1!$A$2</c:f>
              <c:strCache>
                <c:ptCount val="1"/>
                <c:pt idx="0">
                  <c:v>citizen ID cards</c:v>
                </c:pt>
              </c:strCache>
            </c:strRef>
          </c:tx>
          <c:dLbls>
            <c:txPr>
              <a:bodyPr/>
              <a:lstStyle/>
              <a:p>
                <a:pPr>
                  <a:defRPr sz="1400"/>
                </a:pPr>
                <a:endParaRPr lang="lv-LV"/>
              </a:p>
            </c:txPr>
            <c:showVal val="1"/>
          </c:dLbls>
          <c:cat>
            <c:strRef>
              <c:f>Sheet1!$B$1:$C$1</c:f>
              <c:strCache>
                <c:ptCount val="2"/>
                <c:pt idx="0">
                  <c:v>2012</c:v>
                </c:pt>
                <c:pt idx="1">
                  <c:v>2013</c:v>
                </c:pt>
              </c:strCache>
            </c:strRef>
          </c:cat>
          <c:val>
            <c:numRef>
              <c:f>Sheet1!$B$2:$C$2</c:f>
              <c:numCache>
                <c:formatCode>#,##0</c:formatCode>
                <c:ptCount val="2"/>
                <c:pt idx="0">
                  <c:v>83053</c:v>
                </c:pt>
                <c:pt idx="1">
                  <c:v>218385</c:v>
                </c:pt>
              </c:numCache>
            </c:numRef>
          </c:val>
        </c:ser>
        <c:ser>
          <c:idx val="1"/>
          <c:order val="1"/>
          <c:tx>
            <c:strRef>
              <c:f>Sheet1!$A$3</c:f>
              <c:strCache>
                <c:ptCount val="1"/>
                <c:pt idx="0">
                  <c:v>non-citizen ID cards</c:v>
                </c:pt>
              </c:strCache>
            </c:strRef>
          </c:tx>
          <c:spPr>
            <a:solidFill>
              <a:srgbClr val="002060"/>
            </a:solidFill>
          </c:spPr>
          <c:dLbls>
            <c:txPr>
              <a:bodyPr/>
              <a:lstStyle/>
              <a:p>
                <a:pPr>
                  <a:defRPr sz="1400"/>
                </a:pPr>
                <a:endParaRPr lang="lv-LV"/>
              </a:p>
            </c:txPr>
            <c:showVal val="1"/>
          </c:dLbls>
          <c:cat>
            <c:strRef>
              <c:f>Sheet1!$B$1:$C$1</c:f>
              <c:strCache>
                <c:ptCount val="2"/>
                <c:pt idx="0">
                  <c:v>2012</c:v>
                </c:pt>
                <c:pt idx="1">
                  <c:v>2013</c:v>
                </c:pt>
              </c:strCache>
            </c:strRef>
          </c:cat>
          <c:val>
            <c:numRef>
              <c:f>Sheet1!$B$3:$C$3</c:f>
              <c:numCache>
                <c:formatCode>#,##0</c:formatCode>
                <c:ptCount val="2"/>
                <c:pt idx="0">
                  <c:v>2748</c:v>
                </c:pt>
                <c:pt idx="1">
                  <c:v>8727</c:v>
                </c:pt>
              </c:numCache>
            </c:numRef>
          </c:val>
        </c:ser>
        <c:ser>
          <c:idx val="2"/>
          <c:order val="2"/>
          <c:tx>
            <c:strRef>
              <c:f>Sheet1!$A$4</c:f>
              <c:strCache>
                <c:ptCount val="1"/>
                <c:pt idx="0">
                  <c:v>EU citizen ID cards (RP) </c:v>
                </c:pt>
              </c:strCache>
            </c:strRef>
          </c:tx>
          <c:dLbls>
            <c:txPr>
              <a:bodyPr/>
              <a:lstStyle/>
              <a:p>
                <a:pPr>
                  <a:defRPr sz="1400"/>
                </a:pPr>
                <a:endParaRPr lang="lv-LV"/>
              </a:p>
            </c:txPr>
            <c:showVal val="1"/>
          </c:dLbls>
          <c:cat>
            <c:strRef>
              <c:f>Sheet1!$B$1:$C$1</c:f>
              <c:strCache>
                <c:ptCount val="2"/>
                <c:pt idx="0">
                  <c:v>2012</c:v>
                </c:pt>
                <c:pt idx="1">
                  <c:v>2013</c:v>
                </c:pt>
              </c:strCache>
            </c:strRef>
          </c:cat>
          <c:val>
            <c:numRef>
              <c:f>Sheet1!$B$4:$C$4</c:f>
              <c:numCache>
                <c:formatCode>#,##0</c:formatCode>
                <c:ptCount val="2"/>
                <c:pt idx="0">
                  <c:v>617</c:v>
                </c:pt>
                <c:pt idx="1">
                  <c:v>996</c:v>
                </c:pt>
              </c:numCache>
            </c:numRef>
          </c:val>
        </c:ser>
        <c:ser>
          <c:idx val="3"/>
          <c:order val="3"/>
          <c:tx>
            <c:strRef>
              <c:f>Sheet1!$A$5</c:f>
              <c:strCache>
                <c:ptCount val="1"/>
                <c:pt idx="0">
                  <c:v>3rd country national ID cards (RP)</c:v>
                </c:pt>
              </c:strCache>
            </c:strRef>
          </c:tx>
          <c:spPr>
            <a:solidFill>
              <a:srgbClr val="0070C0"/>
            </a:solidFill>
          </c:spPr>
          <c:dLbls>
            <c:numFmt formatCode="#,##0" sourceLinked="0"/>
            <c:txPr>
              <a:bodyPr/>
              <a:lstStyle/>
              <a:p>
                <a:pPr>
                  <a:defRPr sz="1400"/>
                </a:pPr>
                <a:endParaRPr lang="lv-LV"/>
              </a:p>
            </c:txPr>
            <c:showVal val="1"/>
          </c:dLbls>
          <c:cat>
            <c:strRef>
              <c:f>Sheet1!$B$1:$C$1</c:f>
              <c:strCache>
                <c:ptCount val="2"/>
                <c:pt idx="0">
                  <c:v>2012</c:v>
                </c:pt>
                <c:pt idx="1">
                  <c:v>2013</c:v>
                </c:pt>
              </c:strCache>
            </c:strRef>
          </c:cat>
          <c:val>
            <c:numRef>
              <c:f>Sheet1!$B$5:$C$5</c:f>
              <c:numCache>
                <c:formatCode>#,##0</c:formatCode>
                <c:ptCount val="2"/>
                <c:pt idx="0">
                  <c:v>18597</c:v>
                </c:pt>
                <c:pt idx="1">
                  <c:v>29328</c:v>
                </c:pt>
              </c:numCache>
            </c:numRef>
          </c:val>
        </c:ser>
        <c:axId val="134590464"/>
        <c:axId val="134592000"/>
      </c:barChart>
      <c:lineChart>
        <c:grouping val="standard"/>
        <c:ser>
          <c:idx val="4"/>
          <c:order val="4"/>
          <c:tx>
            <c:strRef>
              <c:f>Sheet1!$A$6</c:f>
              <c:strCache>
                <c:ptCount val="1"/>
                <c:pt idx="0">
                  <c:v>ID cards in total</c:v>
                </c:pt>
              </c:strCache>
            </c:strRef>
          </c:tx>
          <c:spPr>
            <a:ln>
              <a:solidFill>
                <a:srgbClr val="0070C0"/>
              </a:solidFill>
            </a:ln>
          </c:spPr>
          <c:marker>
            <c:symbol val="diamond"/>
            <c:size val="13"/>
            <c:spPr>
              <a:solidFill>
                <a:srgbClr val="F79646">
                  <a:lumMod val="75000"/>
                </a:srgbClr>
              </a:solidFill>
              <a:ln>
                <a:solidFill>
                  <a:srgbClr val="0070C0"/>
                </a:solidFill>
              </a:ln>
            </c:spPr>
          </c:marker>
          <c:dLbls>
            <c:numFmt formatCode="#,##0" sourceLinked="0"/>
            <c:txPr>
              <a:bodyPr/>
              <a:lstStyle/>
              <a:p>
                <a:pPr>
                  <a:defRPr sz="1600"/>
                </a:pPr>
                <a:endParaRPr lang="lv-LV"/>
              </a:p>
            </c:txPr>
            <c:dLblPos val="t"/>
            <c:showVal val="1"/>
          </c:dLbls>
          <c:cat>
            <c:strRef>
              <c:f>Sheet1!$B$1:$C$1</c:f>
              <c:strCache>
                <c:ptCount val="2"/>
                <c:pt idx="0">
                  <c:v>2012</c:v>
                </c:pt>
                <c:pt idx="1">
                  <c:v>2013</c:v>
                </c:pt>
              </c:strCache>
            </c:strRef>
          </c:cat>
          <c:val>
            <c:numRef>
              <c:f>Sheet1!$B$6:$C$6</c:f>
              <c:numCache>
                <c:formatCode>#,##0</c:formatCode>
                <c:ptCount val="2"/>
                <c:pt idx="0">
                  <c:v>105015</c:v>
                </c:pt>
                <c:pt idx="1">
                  <c:v>257436</c:v>
                </c:pt>
              </c:numCache>
            </c:numRef>
          </c:val>
        </c:ser>
        <c:marker val="1"/>
        <c:axId val="134590464"/>
        <c:axId val="134592000"/>
      </c:lineChart>
      <c:catAx>
        <c:axId val="13459046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4592000"/>
        <c:crosses val="autoZero"/>
        <c:auto val="1"/>
        <c:lblAlgn val="ctr"/>
        <c:lblOffset val="100"/>
      </c:catAx>
      <c:valAx>
        <c:axId val="134592000"/>
        <c:scaling>
          <c:orientation val="minMax"/>
        </c:scaling>
        <c:delete val="1"/>
        <c:axPos val="l"/>
        <c:numFmt formatCode="#,##0" sourceLinked="1"/>
        <c:tickLblPos val="none"/>
        <c:crossAx val="134590464"/>
        <c:crosses val="autoZero"/>
        <c:crossBetween val="between"/>
      </c:valAx>
    </c:plotArea>
    <c:legend>
      <c:legendPos val="b"/>
      <c:layout>
        <c:manualLayout>
          <c:xMode val="edge"/>
          <c:yMode val="edge"/>
          <c:x val="6.5342585371486834E-3"/>
          <c:y val="0.83827018262585162"/>
          <c:w val="0.9902762501964032"/>
          <c:h val="0.12116972575851861"/>
        </c:manualLayout>
      </c:layout>
      <c:txPr>
        <a:bodyPr/>
        <a:lstStyle/>
        <a:p>
          <a:pPr>
            <a:defRPr sz="1100"/>
          </a:pPr>
          <a:endParaRPr lang="lv-LV"/>
        </a:p>
      </c:txPr>
    </c:legend>
    <c:plotVisOnly val="1"/>
    <c:dispBlanksAs val="gap"/>
  </c:chart>
  <c:txPr>
    <a:bodyPr/>
    <a:lstStyle/>
    <a:p>
      <a:pPr>
        <a:defRPr sz="1800"/>
      </a:pPr>
      <a:endParaRPr lang="lv-LV"/>
    </a:p>
  </c:txPr>
  <c:externalData r:id="rId1"/>
</c:chartSpace>
</file>

<file path=ppt/charts/chart4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Citizen</a:t>
            </a:r>
            <a:r>
              <a:rPr lang="lv-LV" dirty="0" smtClean="0"/>
              <a:t> </a:t>
            </a:r>
            <a:r>
              <a:rPr lang="lv-LV" dirty="0" err="1" smtClean="0"/>
              <a:t>Identity</a:t>
            </a:r>
            <a:r>
              <a:rPr lang="lv-LV" dirty="0" smtClean="0"/>
              <a:t> </a:t>
            </a:r>
            <a:r>
              <a:rPr lang="lv-LV" dirty="0" err="1" smtClean="0"/>
              <a:t>Documents</a:t>
            </a:r>
            <a:endParaRPr lang="lv-LV" dirty="0"/>
          </a:p>
        </c:rich>
      </c:tx>
      <c:layout/>
    </c:title>
    <c:plotArea>
      <c:layout/>
      <c:barChart>
        <c:barDir val="col"/>
        <c:grouping val="clustered"/>
        <c:ser>
          <c:idx val="0"/>
          <c:order val="0"/>
          <c:tx>
            <c:strRef>
              <c:f>Sheet1!$A$2</c:f>
              <c:strCache>
                <c:ptCount val="1"/>
                <c:pt idx="0">
                  <c:v>citizen passports</c:v>
                </c:pt>
              </c:strCache>
            </c:strRef>
          </c:tx>
          <c:dLbls>
            <c:txPr>
              <a:bodyPr/>
              <a:lstStyle/>
              <a:p>
                <a:pPr>
                  <a:defRPr sz="1600"/>
                </a:pPr>
                <a:endParaRPr lang="lv-LV"/>
              </a:p>
            </c:txPr>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Sheet1!$B$2:$J$2</c:f>
              <c:numCache>
                <c:formatCode>#,##0</c:formatCode>
                <c:ptCount val="9"/>
                <c:pt idx="0">
                  <c:v>244741</c:v>
                </c:pt>
                <c:pt idx="1">
                  <c:v>239356</c:v>
                </c:pt>
                <c:pt idx="2">
                  <c:v>265702</c:v>
                </c:pt>
                <c:pt idx="3">
                  <c:v>316687</c:v>
                </c:pt>
                <c:pt idx="4">
                  <c:v>199106</c:v>
                </c:pt>
                <c:pt idx="5">
                  <c:v>181079</c:v>
                </c:pt>
                <c:pt idx="6">
                  <c:v>167398</c:v>
                </c:pt>
                <c:pt idx="7">
                  <c:v>208803</c:v>
                </c:pt>
                <c:pt idx="8">
                  <c:v>435498</c:v>
                </c:pt>
              </c:numCache>
            </c:numRef>
          </c:val>
        </c:ser>
        <c:ser>
          <c:idx val="1"/>
          <c:order val="1"/>
          <c:tx>
            <c:strRef>
              <c:f>Sheet1!$A$3</c:f>
              <c:strCache>
                <c:ptCount val="1"/>
                <c:pt idx="0">
                  <c:v>citizen eID cards</c:v>
                </c:pt>
              </c:strCache>
            </c:strRef>
          </c:tx>
          <c:spPr>
            <a:solidFill>
              <a:schemeClr val="accent6">
                <a:lumMod val="75000"/>
              </a:schemeClr>
            </a:solidFill>
          </c:spPr>
          <c:dLbls>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Sheet1!$B$3:$J$3</c:f>
              <c:numCache>
                <c:formatCode>General</c:formatCode>
                <c:ptCount val="9"/>
                <c:pt idx="7" formatCode="#,##0">
                  <c:v>83053</c:v>
                </c:pt>
                <c:pt idx="8" formatCode="#,##0">
                  <c:v>218385</c:v>
                </c:pt>
              </c:numCache>
            </c:numRef>
          </c:val>
        </c:ser>
        <c:gapWidth val="75"/>
        <c:overlap val="-25"/>
        <c:axId val="134520192"/>
        <c:axId val="134526080"/>
      </c:barChart>
      <c:catAx>
        <c:axId val="134520192"/>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4526080"/>
        <c:crosses val="autoZero"/>
        <c:auto val="1"/>
        <c:lblAlgn val="ctr"/>
        <c:lblOffset val="100"/>
      </c:catAx>
      <c:valAx>
        <c:axId val="134526080"/>
        <c:scaling>
          <c:orientation val="minMax"/>
        </c:scaling>
        <c:delete val="1"/>
        <c:axPos val="l"/>
        <c:numFmt formatCode="#,##0" sourceLinked="1"/>
        <c:majorTickMark val="none"/>
        <c:tickLblPos val="none"/>
        <c:crossAx val="134520192"/>
        <c:crosses val="autoZero"/>
        <c:crossBetween val="between"/>
      </c:valAx>
    </c:plotArea>
    <c:legend>
      <c:legendPos val="b"/>
      <c:layout/>
    </c:legend>
    <c:plotVisOnly val="1"/>
  </c:chart>
  <c:txPr>
    <a:bodyPr/>
    <a:lstStyle/>
    <a:p>
      <a:pPr>
        <a:defRPr sz="1800"/>
      </a:pPr>
      <a:endParaRPr lang="lv-LV"/>
    </a:p>
  </c:txPr>
  <c:externalData r:id="rId1"/>
</c:chartSpace>
</file>

<file path=ppt/charts/chart47.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Non-citizen</a:t>
            </a:r>
            <a:r>
              <a:rPr lang="lv-LV" dirty="0" smtClean="0"/>
              <a:t> </a:t>
            </a:r>
            <a:r>
              <a:rPr lang="lv-LV" dirty="0" err="1" smtClean="0"/>
              <a:t>Identity</a:t>
            </a:r>
            <a:r>
              <a:rPr lang="lv-LV" dirty="0" smtClean="0"/>
              <a:t> </a:t>
            </a:r>
            <a:r>
              <a:rPr lang="lv-LV" dirty="0" err="1" smtClean="0"/>
              <a:t>Documents</a:t>
            </a:r>
            <a:endParaRPr lang="lv-LV" dirty="0"/>
          </a:p>
        </c:rich>
      </c:tx>
      <c:layout/>
    </c:title>
    <c:plotArea>
      <c:layout/>
      <c:barChart>
        <c:barDir val="col"/>
        <c:grouping val="clustered"/>
        <c:ser>
          <c:idx val="0"/>
          <c:order val="0"/>
          <c:tx>
            <c:strRef>
              <c:f>Sheet1!$A$2</c:f>
              <c:strCache>
                <c:ptCount val="1"/>
                <c:pt idx="0">
                  <c:v>non-citizen passports</c:v>
                </c:pt>
              </c:strCache>
            </c:strRef>
          </c:tx>
          <c:dLbls>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Sheet1!$B$2:$J$2</c:f>
              <c:numCache>
                <c:formatCode>#,##0</c:formatCode>
                <c:ptCount val="9"/>
                <c:pt idx="0">
                  <c:v>20863</c:v>
                </c:pt>
                <c:pt idx="1">
                  <c:v>19193</c:v>
                </c:pt>
                <c:pt idx="2">
                  <c:v>27721</c:v>
                </c:pt>
                <c:pt idx="3">
                  <c:v>99815</c:v>
                </c:pt>
                <c:pt idx="4">
                  <c:v>66523</c:v>
                </c:pt>
                <c:pt idx="5">
                  <c:v>36211</c:v>
                </c:pt>
                <c:pt idx="6">
                  <c:v>21648</c:v>
                </c:pt>
                <c:pt idx="7">
                  <c:v>28445</c:v>
                </c:pt>
                <c:pt idx="8">
                  <c:v>67568</c:v>
                </c:pt>
              </c:numCache>
            </c:numRef>
          </c:val>
        </c:ser>
        <c:ser>
          <c:idx val="1"/>
          <c:order val="1"/>
          <c:tx>
            <c:strRef>
              <c:f>Sheet1!$A$3</c:f>
              <c:strCache>
                <c:ptCount val="1"/>
                <c:pt idx="0">
                  <c:v>non-citizen eID cards</c:v>
                </c:pt>
              </c:strCache>
            </c:strRef>
          </c:tx>
          <c:spPr>
            <a:solidFill>
              <a:schemeClr val="accent6">
                <a:lumMod val="75000"/>
              </a:schemeClr>
            </a:solidFill>
          </c:spPr>
          <c:dLbls>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Sheet1!$B$3:$J$3</c:f>
              <c:numCache>
                <c:formatCode>General</c:formatCode>
                <c:ptCount val="9"/>
                <c:pt idx="7" formatCode="#,##0">
                  <c:v>2748</c:v>
                </c:pt>
                <c:pt idx="8" formatCode="#,##0">
                  <c:v>8727</c:v>
                </c:pt>
              </c:numCache>
            </c:numRef>
          </c:val>
        </c:ser>
        <c:gapWidth val="75"/>
        <c:overlap val="-25"/>
        <c:axId val="133921408"/>
        <c:axId val="133927296"/>
      </c:barChart>
      <c:catAx>
        <c:axId val="13392140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3927296"/>
        <c:crosses val="autoZero"/>
        <c:auto val="1"/>
        <c:lblAlgn val="ctr"/>
        <c:lblOffset val="100"/>
      </c:catAx>
      <c:valAx>
        <c:axId val="133927296"/>
        <c:scaling>
          <c:orientation val="minMax"/>
        </c:scaling>
        <c:delete val="1"/>
        <c:axPos val="l"/>
        <c:numFmt formatCode="#,##0" sourceLinked="1"/>
        <c:majorTickMark val="none"/>
        <c:tickLblPos val="none"/>
        <c:crossAx val="133921408"/>
        <c:crosses val="autoZero"/>
        <c:crossBetween val="between"/>
      </c:valAx>
    </c:plotArea>
    <c:legend>
      <c:legendPos val="b"/>
      <c:layout/>
    </c:legend>
    <c:plotVisOnly val="1"/>
  </c:chart>
  <c:txPr>
    <a:bodyPr/>
    <a:lstStyle/>
    <a:p>
      <a:pPr>
        <a:defRPr sz="1800"/>
      </a:pPr>
      <a:endParaRPr lang="lv-LV"/>
    </a:p>
  </c:txPr>
  <c:externalData r:id="rId1"/>
</c:chartSpace>
</file>

<file path=ppt/charts/chart48.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800"/>
            </a:pPr>
            <a:r>
              <a:rPr lang="lv-LV" sz="1800" b="1" i="0" u="none" strike="noStrike" baseline="0" dirty="0" smtClean="0"/>
              <a:t>I</a:t>
            </a:r>
            <a:r>
              <a:rPr lang="en-GB" sz="1800" b="1" i="0" u="none" strike="noStrike" baseline="0" dirty="0" err="1" smtClean="0"/>
              <a:t>dentity</a:t>
            </a:r>
            <a:r>
              <a:rPr lang="en-GB" sz="1800" b="1" i="0" u="none" strike="noStrike" baseline="0" dirty="0" smtClean="0"/>
              <a:t> </a:t>
            </a:r>
            <a:r>
              <a:rPr lang="lv-LV" sz="1800" b="1" i="0" u="none" strike="noStrike" baseline="0" dirty="0" smtClean="0"/>
              <a:t>C</a:t>
            </a:r>
            <a:r>
              <a:rPr lang="en-GB" sz="1800" b="1" i="0" u="none" strike="noStrike" baseline="0" dirty="0" err="1" smtClean="0"/>
              <a:t>ards</a:t>
            </a:r>
            <a:r>
              <a:rPr lang="en-GB" sz="1800" b="1" i="0" u="none" strike="noStrike" baseline="0" dirty="0" smtClean="0"/>
              <a:t> for the </a:t>
            </a:r>
            <a:r>
              <a:rPr lang="lv-LV" sz="1800" b="1" i="0" u="none" strike="noStrike" baseline="0" dirty="0" smtClean="0"/>
              <a:t>P</a:t>
            </a:r>
            <a:r>
              <a:rPr lang="en-GB" sz="1800" b="1" i="0" u="none" strike="noStrike" baseline="0" dirty="0" err="1" smtClean="0"/>
              <a:t>articipants</a:t>
            </a:r>
            <a:r>
              <a:rPr lang="en-GB" sz="1800" b="1" i="0" u="none" strike="noStrike" baseline="0" dirty="0" smtClean="0"/>
              <a:t> of </a:t>
            </a:r>
            <a:r>
              <a:rPr lang="lv-LV" sz="1800" b="1" i="0" u="none" strike="noStrike" baseline="0" dirty="0" smtClean="0"/>
              <a:t>N</a:t>
            </a:r>
            <a:r>
              <a:rPr lang="en-GB" sz="1800" b="1" i="0" u="none" strike="noStrike" baseline="0" dirty="0" err="1" smtClean="0"/>
              <a:t>ational</a:t>
            </a:r>
            <a:r>
              <a:rPr lang="en-GB" sz="1800" b="1" i="0" u="none" strike="noStrike" baseline="0" dirty="0" smtClean="0"/>
              <a:t> </a:t>
            </a:r>
            <a:r>
              <a:rPr lang="lv-LV" sz="1800" b="1" i="0" u="none" strike="noStrike" baseline="0" dirty="0" smtClean="0"/>
              <a:t>R</a:t>
            </a:r>
            <a:r>
              <a:rPr lang="en-GB" sz="1800" b="1" i="0" u="none" strike="noStrike" baseline="0" dirty="0" err="1" smtClean="0"/>
              <a:t>esistance</a:t>
            </a:r>
            <a:r>
              <a:rPr lang="en-GB" sz="1800" b="1" i="0" u="none" strike="noStrike" baseline="0" dirty="0" smtClean="0"/>
              <a:t> </a:t>
            </a:r>
            <a:r>
              <a:rPr lang="lv-LV" sz="1800" b="1" i="0" u="none" strike="noStrike" baseline="0" dirty="0" smtClean="0"/>
              <a:t>M</a:t>
            </a:r>
            <a:r>
              <a:rPr lang="en-GB" sz="1800" b="1" i="0" u="none" strike="noStrike" baseline="0" dirty="0" err="1" smtClean="0"/>
              <a:t>ovements</a:t>
            </a:r>
            <a:r>
              <a:rPr lang="en-GB" sz="1800" b="1" i="0" u="none" strike="noStrike" baseline="0" dirty="0" smtClean="0"/>
              <a:t> and the </a:t>
            </a:r>
            <a:r>
              <a:rPr lang="lv-LV" sz="1800" b="1" i="0" u="none" strike="noStrike" baseline="0" dirty="0" smtClean="0"/>
              <a:t>P</a:t>
            </a:r>
            <a:r>
              <a:rPr lang="en-GB" sz="1800" b="1" i="0" u="none" strike="noStrike" baseline="0" dirty="0" err="1" smtClean="0"/>
              <a:t>olitically</a:t>
            </a:r>
            <a:r>
              <a:rPr lang="en-GB" sz="1800" b="1" i="0" u="none" strike="noStrike" baseline="0" dirty="0" smtClean="0"/>
              <a:t> </a:t>
            </a:r>
            <a:r>
              <a:rPr lang="lv-LV" sz="1800" b="1" i="0" u="none" strike="noStrike" baseline="0" dirty="0" smtClean="0"/>
              <a:t>R</a:t>
            </a:r>
            <a:r>
              <a:rPr lang="en-GB" sz="1800" b="1" i="0" u="none" strike="noStrike" baseline="0" dirty="0" err="1" smtClean="0"/>
              <a:t>epressed</a:t>
            </a:r>
            <a:r>
              <a:rPr lang="en-GB" sz="1800" b="1" i="0" u="none" strike="noStrike" baseline="0" dirty="0" smtClean="0"/>
              <a:t> </a:t>
            </a:r>
            <a:r>
              <a:rPr lang="lv-LV" sz="1800" b="1" i="0" u="none" strike="noStrike" baseline="0" dirty="0" smtClean="0"/>
              <a:t>P</a:t>
            </a:r>
            <a:r>
              <a:rPr lang="en-GB" sz="1800" b="1" i="0" u="none" strike="noStrike" baseline="0" dirty="0" err="1" smtClean="0"/>
              <a:t>ersons</a:t>
            </a:r>
            <a:endParaRPr lang="lv-LV" sz="1800" dirty="0"/>
          </a:p>
        </c:rich>
      </c:tx>
      <c:layout/>
    </c:title>
    <c:plotArea>
      <c:layout/>
      <c:barChart>
        <c:barDir val="col"/>
        <c:grouping val="clustered"/>
        <c:varyColors val="1"/>
        <c:ser>
          <c:idx val="0"/>
          <c:order val="0"/>
          <c:tx>
            <c:strRef>
              <c:f>Sheet1!$A$2</c:f>
              <c:strCache>
                <c:ptCount val="1"/>
                <c:pt idx="0">
                  <c:v>identity cards for the participants of national resistance movements and the politically repressed persons.</c:v>
                </c:pt>
              </c:strCache>
            </c:strRef>
          </c:tx>
          <c:dLbls>
            <c:showVal val="1"/>
          </c:dLbls>
          <c:cat>
            <c:strRef>
              <c:f>Sheet1!$B$1:$E$1</c:f>
              <c:strCache>
                <c:ptCount val="4"/>
                <c:pt idx="0">
                  <c:v>2010</c:v>
                </c:pt>
                <c:pt idx="1">
                  <c:v>2011</c:v>
                </c:pt>
                <c:pt idx="2">
                  <c:v>2012</c:v>
                </c:pt>
                <c:pt idx="3">
                  <c:v>2013</c:v>
                </c:pt>
              </c:strCache>
            </c:strRef>
          </c:cat>
          <c:val>
            <c:numRef>
              <c:f>Sheet1!$B$2:$E$2</c:f>
              <c:numCache>
                <c:formatCode>General</c:formatCode>
                <c:ptCount val="4"/>
                <c:pt idx="0">
                  <c:v>260</c:v>
                </c:pt>
                <c:pt idx="1">
                  <c:v>277</c:v>
                </c:pt>
                <c:pt idx="2">
                  <c:v>210</c:v>
                </c:pt>
                <c:pt idx="3">
                  <c:v>168</c:v>
                </c:pt>
              </c:numCache>
            </c:numRef>
          </c:val>
        </c:ser>
        <c:axId val="134601344"/>
        <c:axId val="134952064"/>
      </c:barChart>
      <c:catAx>
        <c:axId val="13460134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2000"/>
            </a:pPr>
            <a:endParaRPr lang="lv-LV"/>
          </a:p>
        </c:txPr>
        <c:crossAx val="134952064"/>
        <c:crosses val="autoZero"/>
        <c:auto val="1"/>
        <c:lblAlgn val="ctr"/>
        <c:lblOffset val="100"/>
      </c:catAx>
      <c:valAx>
        <c:axId val="134952064"/>
        <c:scaling>
          <c:orientation val="minMax"/>
        </c:scaling>
        <c:delete val="1"/>
        <c:axPos val="l"/>
        <c:numFmt formatCode="General" sourceLinked="1"/>
        <c:tickLblPos val="nextTo"/>
        <c:crossAx val="134601344"/>
        <c:crosses val="autoZero"/>
        <c:crossBetween val="between"/>
      </c:valAx>
    </c:plotArea>
    <c:plotVisOnly val="1"/>
  </c:chart>
  <c:txPr>
    <a:bodyPr/>
    <a:lstStyle/>
    <a:p>
      <a:pPr>
        <a:defRPr sz="1800"/>
      </a:pPr>
      <a:endParaRPr lang="lv-LV"/>
    </a:p>
  </c:txPr>
  <c:externalData r:id="rId1"/>
</c:chartSpace>
</file>

<file path=ppt/charts/chart49.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Travel</a:t>
            </a:r>
            <a:r>
              <a:rPr lang="en-US" dirty="0" smtClean="0"/>
              <a:t> </a:t>
            </a:r>
            <a:r>
              <a:rPr lang="en-US" dirty="0"/>
              <a:t>Documents for Stateless </a:t>
            </a:r>
            <a:r>
              <a:rPr lang="en-US" dirty="0" smtClean="0"/>
              <a:t>Persons</a:t>
            </a:r>
            <a:endParaRPr lang="en-US" dirty="0"/>
          </a:p>
        </c:rich>
      </c:tx>
      <c:layout/>
    </c:title>
    <c:plotArea>
      <c:layout/>
      <c:barChart>
        <c:barDir val="col"/>
        <c:grouping val="clustered"/>
        <c:varyColors val="1"/>
        <c:ser>
          <c:idx val="0"/>
          <c:order val="0"/>
          <c:tx>
            <c:strRef>
              <c:f>Sheet1!$A$2</c:f>
              <c:strCache>
                <c:ptCount val="1"/>
                <c:pt idx="0">
                  <c:v>Travel Documents for Stateless Persons Issued</c:v>
                </c:pt>
              </c:strCache>
            </c:strRef>
          </c:tx>
          <c:dLbls>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Sheet1!$B$2:$J$2</c:f>
              <c:numCache>
                <c:formatCode>General</c:formatCode>
                <c:ptCount val="9"/>
                <c:pt idx="0">
                  <c:v>72</c:v>
                </c:pt>
                <c:pt idx="1">
                  <c:v>108</c:v>
                </c:pt>
                <c:pt idx="2">
                  <c:v>74</c:v>
                </c:pt>
                <c:pt idx="3">
                  <c:v>115</c:v>
                </c:pt>
                <c:pt idx="4">
                  <c:v>98</c:v>
                </c:pt>
                <c:pt idx="5">
                  <c:v>117</c:v>
                </c:pt>
                <c:pt idx="6">
                  <c:v>102</c:v>
                </c:pt>
                <c:pt idx="7">
                  <c:v>111</c:v>
                </c:pt>
                <c:pt idx="8">
                  <c:v>101</c:v>
                </c:pt>
              </c:numCache>
            </c:numRef>
          </c:val>
        </c:ser>
        <c:gapWidth val="55"/>
        <c:axId val="134257664"/>
        <c:axId val="134263552"/>
      </c:barChart>
      <c:catAx>
        <c:axId val="13425766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4263552"/>
        <c:crosses val="autoZero"/>
        <c:auto val="1"/>
        <c:lblAlgn val="ctr"/>
        <c:lblOffset val="100"/>
      </c:catAx>
      <c:valAx>
        <c:axId val="134263552"/>
        <c:scaling>
          <c:orientation val="minMax"/>
        </c:scaling>
        <c:delete val="1"/>
        <c:axPos val="l"/>
        <c:numFmt formatCode="General" sourceLinked="1"/>
        <c:tickLblPos val="none"/>
        <c:crossAx val="134257664"/>
        <c:crosses val="autoZero"/>
        <c:crossBetween val="between"/>
      </c:valAx>
    </c:plotArea>
    <c:plotVisOnly val="1"/>
  </c:chart>
  <c:txPr>
    <a:bodyPr/>
    <a:lstStyle/>
    <a:p>
      <a:pPr>
        <a:defRPr sz="1800"/>
      </a:pPr>
      <a:endParaRPr lang="lv-LV"/>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a:t>The </a:t>
            </a:r>
            <a:r>
              <a:rPr lang="lv-LV" dirty="0" err="1" smtClean="0"/>
              <a:t>Breakdown</a:t>
            </a:r>
            <a:r>
              <a:rPr lang="en-US" dirty="0" smtClean="0"/>
              <a:t> </a:t>
            </a:r>
            <a:r>
              <a:rPr lang="en-US" dirty="0"/>
              <a:t>of Services Provided in 2013</a:t>
            </a:r>
          </a:p>
        </c:rich>
      </c:tx>
      <c:layout/>
    </c:title>
    <c:plotArea>
      <c:layout>
        <c:manualLayout>
          <c:layoutTarget val="inner"/>
          <c:xMode val="edge"/>
          <c:yMode val="edge"/>
          <c:x val="0.11411064936327422"/>
          <c:y val="0.24568907732687259"/>
          <c:w val="0.44738043161271707"/>
          <c:h val="0.7433397940642037"/>
        </c:manualLayout>
      </c:layout>
      <c:pieChart>
        <c:varyColors val="1"/>
        <c:ser>
          <c:idx val="0"/>
          <c:order val="0"/>
          <c:tx>
            <c:strRef>
              <c:f>Sheet1!$B$1</c:f>
              <c:strCache>
                <c:ptCount val="1"/>
                <c:pt idx="0">
                  <c:v>The Proportion of Services Provided in 2013</c:v>
                </c:pt>
              </c:strCache>
            </c:strRef>
          </c:tx>
          <c:explosion val="21"/>
          <c:dPt>
            <c:idx val="1"/>
            <c:spPr>
              <a:solidFill>
                <a:srgbClr val="F79646">
                  <a:lumMod val="75000"/>
                </a:srgbClr>
              </a:solidFill>
            </c:spPr>
          </c:dPt>
          <c:dLbls>
            <c:dLbl>
              <c:idx val="0"/>
              <c:layout>
                <c:manualLayout>
                  <c:x val="-4.3732623699815787E-2"/>
                  <c:y val="-0.49101554613365811"/>
                </c:manualLayout>
              </c:layout>
              <c:showVal val="1"/>
              <c:showCatName val="1"/>
              <c:showPercent val="1"/>
              <c:separator>
</c:separator>
            </c:dLbl>
            <c:dLbl>
              <c:idx val="1"/>
              <c:layout>
                <c:manualLayout>
                  <c:x val="0.12154175172547876"/>
                  <c:y val="3.3853624066222492E-2"/>
                </c:manualLayout>
              </c:layout>
              <c:showVal val="1"/>
              <c:showCatName val="1"/>
              <c:showPercent val="1"/>
              <c:separator>
</c:separator>
            </c:dLbl>
            <c:dLbl>
              <c:idx val="2"/>
              <c:layout>
                <c:manualLayout>
                  <c:x val="6.3099057062311684E-2"/>
                  <c:y val="5.5534221683827982E-2"/>
                </c:manualLayout>
              </c:layout>
              <c:showVal val="1"/>
              <c:showCatName val="1"/>
              <c:showPercent val="1"/>
              <c:separator>
</c:separator>
            </c:dLbl>
            <c:dLbl>
              <c:idx val="3"/>
              <c:layout>
                <c:manualLayout>
                  <c:x val="3.1312214445416556E-2"/>
                  <c:y val="0.19294871794871787"/>
                </c:manualLayout>
              </c:layout>
              <c:showVal val="1"/>
              <c:showCatName val="1"/>
              <c:showPercent val="1"/>
              <c:separator>
</c:separator>
            </c:dLbl>
            <c:txPr>
              <a:bodyPr/>
              <a:lstStyle/>
              <a:p>
                <a:pPr>
                  <a:defRPr sz="1600"/>
                </a:pPr>
                <a:endParaRPr lang="lv-LV"/>
              </a:p>
            </c:txPr>
            <c:showVal val="1"/>
            <c:showCatName val="1"/>
            <c:showPercent val="1"/>
            <c:separator>
</c:separator>
            <c:showLeaderLines val="1"/>
          </c:dLbls>
          <c:cat>
            <c:strRef>
              <c:f>Sheet1!$A$2:$A$5</c:f>
              <c:strCache>
                <c:ptCount val="4"/>
                <c:pt idx="0">
                  <c:v>ID documents</c:v>
                </c:pt>
                <c:pt idx="1">
                  <c:v>related services</c:v>
                </c:pt>
                <c:pt idx="2">
                  <c:v>migration</c:v>
                </c:pt>
                <c:pt idx="3">
                  <c:v>population registration</c:v>
                </c:pt>
              </c:strCache>
            </c:strRef>
          </c:cat>
          <c:val>
            <c:numRef>
              <c:f>Sheet1!$B$2:$B$5</c:f>
              <c:numCache>
                <c:formatCode>#,##0</c:formatCode>
                <c:ptCount val="4"/>
                <c:pt idx="0">
                  <c:v>1800475.75</c:v>
                </c:pt>
                <c:pt idx="1">
                  <c:v>474665</c:v>
                </c:pt>
                <c:pt idx="2">
                  <c:v>147571</c:v>
                </c:pt>
                <c:pt idx="3">
                  <c:v>119748</c:v>
                </c:pt>
              </c:numCache>
            </c:numRef>
          </c:val>
        </c:ser>
        <c:firstSliceAng val="102"/>
      </c:pieChart>
    </c:plotArea>
    <c:plotVisOnly val="1"/>
  </c:chart>
  <c:txPr>
    <a:bodyPr/>
    <a:lstStyle/>
    <a:p>
      <a:pPr>
        <a:defRPr sz="1800"/>
      </a:pPr>
      <a:endParaRPr lang="lv-LV"/>
    </a:p>
  </c:txPr>
  <c:externalData r:id="rId1"/>
</c:chartSpace>
</file>

<file path=ppt/charts/chart50.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Travel</a:t>
            </a:r>
            <a:r>
              <a:rPr lang="en-US" dirty="0" smtClean="0"/>
              <a:t> Documents for Refugees and Persons with </a:t>
            </a:r>
            <a:r>
              <a:rPr lang="lv-LV" dirty="0" err="1" smtClean="0"/>
              <a:t>Alternative</a:t>
            </a:r>
            <a:r>
              <a:rPr lang="lv-LV" dirty="0" smtClean="0"/>
              <a:t> </a:t>
            </a:r>
            <a:r>
              <a:rPr lang="en-US" dirty="0" smtClean="0"/>
              <a:t>Status</a:t>
            </a:r>
            <a:endParaRPr lang="lv-LV" dirty="0"/>
          </a:p>
        </c:rich>
      </c:tx>
      <c:layout/>
    </c:title>
    <c:plotArea>
      <c:layout/>
      <c:barChart>
        <c:barDir val="col"/>
        <c:grouping val="clustered"/>
        <c:ser>
          <c:idx val="0"/>
          <c:order val="0"/>
          <c:tx>
            <c:strRef>
              <c:f>Sheet1!$A$2</c:f>
              <c:strCache>
                <c:ptCount val="1"/>
                <c:pt idx="0">
                  <c:v>refugees</c:v>
                </c:pt>
              </c:strCache>
            </c:strRef>
          </c:tx>
          <c:dLbls>
            <c:showVal val="1"/>
          </c:dLbls>
          <c:cat>
            <c:strRef>
              <c:f>Sheet1!$B$1:$F$1</c:f>
              <c:strCache>
                <c:ptCount val="5"/>
                <c:pt idx="0">
                  <c:v>2009</c:v>
                </c:pt>
                <c:pt idx="1">
                  <c:v>2010</c:v>
                </c:pt>
                <c:pt idx="2">
                  <c:v>2011</c:v>
                </c:pt>
                <c:pt idx="3">
                  <c:v>2012</c:v>
                </c:pt>
                <c:pt idx="4">
                  <c:v>2013</c:v>
                </c:pt>
              </c:strCache>
            </c:strRef>
          </c:cat>
          <c:val>
            <c:numRef>
              <c:f>Sheet1!$B$2:$F$2</c:f>
              <c:numCache>
                <c:formatCode>General</c:formatCode>
                <c:ptCount val="5"/>
                <c:pt idx="0">
                  <c:v>11</c:v>
                </c:pt>
                <c:pt idx="1">
                  <c:v>7</c:v>
                </c:pt>
                <c:pt idx="2">
                  <c:v>9</c:v>
                </c:pt>
                <c:pt idx="3">
                  <c:v>17</c:v>
                </c:pt>
                <c:pt idx="4">
                  <c:v>16</c:v>
                </c:pt>
              </c:numCache>
            </c:numRef>
          </c:val>
        </c:ser>
        <c:ser>
          <c:idx val="1"/>
          <c:order val="1"/>
          <c:tx>
            <c:strRef>
              <c:f>Sheet1!$A$3</c:f>
              <c:strCache>
                <c:ptCount val="1"/>
                <c:pt idx="0">
                  <c:v>persons with alternative status</c:v>
                </c:pt>
              </c:strCache>
            </c:strRef>
          </c:tx>
          <c:spPr>
            <a:solidFill>
              <a:srgbClr val="F79646">
                <a:lumMod val="75000"/>
              </a:srgbClr>
            </a:solidFill>
          </c:spPr>
          <c:dLbls>
            <c:showVal val="1"/>
          </c:dLbls>
          <c:cat>
            <c:strRef>
              <c:f>Sheet1!$B$1:$F$1</c:f>
              <c:strCache>
                <c:ptCount val="5"/>
                <c:pt idx="0">
                  <c:v>2009</c:v>
                </c:pt>
                <c:pt idx="1">
                  <c:v>2010</c:v>
                </c:pt>
                <c:pt idx="2">
                  <c:v>2011</c:v>
                </c:pt>
                <c:pt idx="3">
                  <c:v>2012</c:v>
                </c:pt>
                <c:pt idx="4">
                  <c:v>2013</c:v>
                </c:pt>
              </c:strCache>
            </c:strRef>
          </c:cat>
          <c:val>
            <c:numRef>
              <c:f>Sheet1!$B$3:$F$3</c:f>
              <c:numCache>
                <c:formatCode>General</c:formatCode>
                <c:ptCount val="5"/>
                <c:pt idx="0">
                  <c:v>5</c:v>
                </c:pt>
                <c:pt idx="1">
                  <c:v>10</c:v>
                </c:pt>
                <c:pt idx="2">
                  <c:v>15</c:v>
                </c:pt>
                <c:pt idx="3">
                  <c:v>23</c:v>
                </c:pt>
                <c:pt idx="4">
                  <c:v>27</c:v>
                </c:pt>
              </c:numCache>
            </c:numRef>
          </c:val>
        </c:ser>
        <c:gapWidth val="55"/>
        <c:overlap val="-14"/>
        <c:axId val="135116672"/>
        <c:axId val="135118208"/>
      </c:barChart>
      <c:catAx>
        <c:axId val="135116672"/>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5118208"/>
        <c:crosses val="autoZero"/>
        <c:auto val="1"/>
        <c:lblAlgn val="ctr"/>
        <c:lblOffset val="100"/>
      </c:catAx>
      <c:valAx>
        <c:axId val="135118208"/>
        <c:scaling>
          <c:orientation val="minMax"/>
        </c:scaling>
        <c:delete val="1"/>
        <c:axPos val="l"/>
        <c:numFmt formatCode="General" sourceLinked="1"/>
        <c:majorTickMark val="none"/>
        <c:tickLblPos val="none"/>
        <c:crossAx val="135116672"/>
        <c:crosses val="autoZero"/>
        <c:crossBetween val="between"/>
      </c:valAx>
    </c:plotArea>
    <c:legend>
      <c:legendPos val="b"/>
      <c:layout>
        <c:manualLayout>
          <c:xMode val="edge"/>
          <c:yMode val="edge"/>
          <c:x val="1.0899071643822424E-2"/>
          <c:y val="0.92308176862507574"/>
          <c:w val="0.95196716729853215"/>
          <c:h val="6.1533615990308932E-2"/>
        </c:manualLayout>
      </c:layout>
      <c:txPr>
        <a:bodyPr/>
        <a:lstStyle/>
        <a:p>
          <a:pPr>
            <a:defRPr sz="1600"/>
          </a:pPr>
          <a:endParaRPr lang="lv-LV"/>
        </a:p>
      </c:txPr>
    </c:legend>
    <c:plotVisOnly val="1"/>
  </c:chart>
  <c:txPr>
    <a:bodyPr/>
    <a:lstStyle/>
    <a:p>
      <a:pPr>
        <a:defRPr sz="1800"/>
      </a:pPr>
      <a:endParaRPr lang="lv-LV"/>
    </a:p>
  </c:txPr>
  <c:externalData r:id="rId1"/>
</c:chartSpace>
</file>

<file path=ppt/charts/chart51.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manualLayout>
          <c:layoutTarget val="inner"/>
          <c:xMode val="edge"/>
          <c:yMode val="edge"/>
          <c:x val="8.2050707768113063E-3"/>
          <c:y val="0.11420512820512822"/>
          <c:w val="0.9398294809700507"/>
          <c:h val="0.77512820512820768"/>
        </c:manualLayout>
      </c:layout>
      <c:lineChart>
        <c:grouping val="standard"/>
        <c:ser>
          <c:idx val="0"/>
          <c:order val="0"/>
          <c:tx>
            <c:strRef>
              <c:f>Sheet1!$A$2</c:f>
              <c:strCache>
                <c:ptCount val="1"/>
                <c:pt idx="0">
                  <c:v>Lost ID Documents</c:v>
                </c:pt>
              </c:strCache>
            </c:strRef>
          </c:tx>
          <c:spPr>
            <a:ln w="76200"/>
          </c:spPr>
          <c:marker>
            <c:spPr>
              <a:solidFill>
                <a:srgbClr val="0070C0"/>
              </a:solidFill>
            </c:spPr>
          </c:marker>
          <c:dLbls>
            <c:dLbl>
              <c:idx val="0"/>
              <c:layout>
                <c:manualLayout>
                  <c:x val="-2.1880188738163612E-2"/>
                  <c:y val="2.3504001984037544E-17"/>
                </c:manualLayout>
              </c:layout>
              <c:dLblPos val="t"/>
              <c:showVal val="1"/>
            </c:dLbl>
            <c:dLbl>
              <c:idx val="6"/>
              <c:layout>
                <c:manualLayout>
                  <c:x val="5.4700471845408917E-3"/>
                  <c:y val="-7.6923076923077014E-3"/>
                </c:manualLayout>
              </c:layout>
              <c:dLblPos val="t"/>
              <c:showVal val="1"/>
            </c:dLbl>
            <c:txPr>
              <a:bodyPr/>
              <a:lstStyle/>
              <a:p>
                <a:pPr>
                  <a:defRPr sz="1400"/>
                </a:pPr>
                <a:endParaRPr lang="lv-LV"/>
              </a:p>
            </c:txPr>
            <c:dLblPos val="t"/>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Sheet1!$B$2:$I$2</c:f>
              <c:numCache>
                <c:formatCode>#,##0</c:formatCode>
                <c:ptCount val="8"/>
                <c:pt idx="0">
                  <c:v>19805</c:v>
                </c:pt>
                <c:pt idx="1">
                  <c:v>19821</c:v>
                </c:pt>
                <c:pt idx="2">
                  <c:v>18727</c:v>
                </c:pt>
                <c:pt idx="3">
                  <c:v>15510</c:v>
                </c:pt>
                <c:pt idx="4">
                  <c:v>14915</c:v>
                </c:pt>
                <c:pt idx="5">
                  <c:v>15700</c:v>
                </c:pt>
                <c:pt idx="6">
                  <c:v>15819</c:v>
                </c:pt>
                <c:pt idx="7">
                  <c:v>18032</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35332224"/>
        <c:axId val="135333760"/>
      </c:lineChart>
      <c:catAx>
        <c:axId val="13533222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600"/>
            </a:pPr>
            <a:endParaRPr lang="lv-LV"/>
          </a:p>
        </c:txPr>
        <c:crossAx val="135333760"/>
        <c:crosses val="autoZero"/>
        <c:auto val="1"/>
        <c:lblAlgn val="ctr"/>
        <c:lblOffset val="100"/>
      </c:catAx>
      <c:valAx>
        <c:axId val="135333760"/>
        <c:scaling>
          <c:orientation val="minMax"/>
        </c:scaling>
        <c:delete val="1"/>
        <c:axPos val="l"/>
        <c:numFmt formatCode="#,##0" sourceLinked="1"/>
        <c:tickLblPos val="none"/>
        <c:crossAx val="135332224"/>
        <c:crosses val="autoZero"/>
        <c:crossBetween val="between"/>
      </c:valAx>
    </c:plotArea>
    <c:plotVisOnly val="1"/>
  </c:chart>
  <c:txPr>
    <a:bodyPr/>
    <a:lstStyle/>
    <a:p>
      <a:pPr>
        <a:defRPr sz="1800"/>
      </a:pPr>
      <a:endParaRPr lang="lv-LV"/>
    </a:p>
  </c:txPr>
  <c:externalData r:id="rId1"/>
</c:chartSpace>
</file>

<file path=ppt/charts/chart52.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manualLayout>
          <c:layoutTarget val="inner"/>
          <c:xMode val="edge"/>
          <c:yMode val="edge"/>
          <c:x val="4.8265116102306854E-2"/>
          <c:y val="0.11420512820512822"/>
          <c:w val="0.93363546535932862"/>
          <c:h val="0.77512820512820768"/>
        </c:manualLayout>
      </c:layout>
      <c:lineChart>
        <c:grouping val="standard"/>
        <c:ser>
          <c:idx val="0"/>
          <c:order val="0"/>
          <c:tx>
            <c:strRef>
              <c:f>Sheet1!$A$2</c:f>
              <c:strCache>
                <c:ptCount val="1"/>
                <c:pt idx="0">
                  <c:v>Lost ID Documents (%)</c:v>
                </c:pt>
              </c:strCache>
            </c:strRef>
          </c:tx>
          <c:spPr>
            <a:ln w="76200"/>
          </c:spPr>
          <c:marker>
            <c:spPr>
              <a:solidFill>
                <a:srgbClr val="0070C0"/>
              </a:solidFill>
            </c:spPr>
          </c:marker>
          <c:dLbls>
            <c:txPr>
              <a:bodyPr/>
              <a:lstStyle/>
              <a:p>
                <a:pPr>
                  <a:defRPr sz="1400"/>
                </a:pPr>
                <a:endParaRPr lang="lv-LV"/>
              </a:p>
            </c:txPr>
            <c:dLblPos val="t"/>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Sheet1!$B$2:$I$2</c:f>
              <c:numCache>
                <c:formatCode>0.0%</c:formatCode>
                <c:ptCount val="8"/>
                <c:pt idx="0">
                  <c:v>7.6568583104265495E-2</c:v>
                </c:pt>
                <c:pt idx="1">
                  <c:v>6.7533910057002947E-2</c:v>
                </c:pt>
                <c:pt idx="2">
                  <c:v>4.4950158058840624E-2</c:v>
                </c:pt>
                <c:pt idx="3">
                  <c:v>5.8364660593129503E-2</c:v>
                </c:pt>
                <c:pt idx="4">
                  <c:v>6.8598682758113524E-2</c:v>
                </c:pt>
                <c:pt idx="5">
                  <c:v>8.2993254815722659E-2</c:v>
                </c:pt>
                <c:pt idx="6">
                  <c:v>4.6198461511503634E-2</c:v>
                </c:pt>
                <c:pt idx="7">
                  <c:v>2.3706165548757239E-2</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33559424"/>
        <c:axId val="135351296"/>
      </c:lineChart>
      <c:catAx>
        <c:axId val="13355942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600"/>
            </a:pPr>
            <a:endParaRPr lang="lv-LV"/>
          </a:p>
        </c:txPr>
        <c:crossAx val="135351296"/>
        <c:crosses val="autoZero"/>
        <c:auto val="1"/>
        <c:lblAlgn val="ctr"/>
        <c:lblOffset val="100"/>
      </c:catAx>
      <c:valAx>
        <c:axId val="135351296"/>
        <c:scaling>
          <c:orientation val="minMax"/>
        </c:scaling>
        <c:delete val="1"/>
        <c:axPos val="l"/>
        <c:numFmt formatCode="0.0%" sourceLinked="1"/>
        <c:majorTickMark val="none"/>
        <c:tickLblPos val="none"/>
        <c:crossAx val="133559424"/>
        <c:crosses val="autoZero"/>
        <c:crossBetween val="between"/>
      </c:valAx>
    </c:plotArea>
    <c:plotVisOnly val="1"/>
  </c:chart>
  <c:txPr>
    <a:bodyPr/>
    <a:lstStyle/>
    <a:p>
      <a:pPr>
        <a:defRPr sz="1800"/>
      </a:pPr>
      <a:endParaRPr lang="lv-LV"/>
    </a:p>
  </c:txPr>
  <c:externalData r:id="rId1"/>
</c:chartSpace>
</file>

<file path=ppt/charts/chart53.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barChart>
        <c:barDir val="col"/>
        <c:grouping val="clustered"/>
        <c:varyColors val="1"/>
        <c:ser>
          <c:idx val="0"/>
          <c:order val="0"/>
          <c:tx>
            <c:strRef>
              <c:f>Sheet1!$A$2</c:f>
              <c:strCache>
                <c:ptCount val="1"/>
                <c:pt idx="0">
                  <c:v>Number of Data Units Updated</c:v>
                </c:pt>
              </c:strCache>
            </c:strRef>
          </c:tx>
          <c:dLbls>
            <c:showVal val="1"/>
          </c:dLbls>
          <c:cat>
            <c:strRef>
              <c:f>Sheet1!$B$1:$F$1</c:f>
              <c:strCache>
                <c:ptCount val="5"/>
                <c:pt idx="0">
                  <c:v>2009</c:v>
                </c:pt>
                <c:pt idx="1">
                  <c:v>2010</c:v>
                </c:pt>
                <c:pt idx="2">
                  <c:v>2011</c:v>
                </c:pt>
                <c:pt idx="3">
                  <c:v>2012</c:v>
                </c:pt>
                <c:pt idx="4">
                  <c:v>2013</c:v>
                </c:pt>
              </c:strCache>
            </c:strRef>
          </c:cat>
          <c:val>
            <c:numRef>
              <c:f>Sheet1!$B$2:$F$2</c:f>
              <c:numCache>
                <c:formatCode>#,##0</c:formatCode>
                <c:ptCount val="5"/>
                <c:pt idx="0">
                  <c:v>922082</c:v>
                </c:pt>
                <c:pt idx="1">
                  <c:v>1434839</c:v>
                </c:pt>
                <c:pt idx="2">
                  <c:v>1126641</c:v>
                </c:pt>
                <c:pt idx="3">
                  <c:v>1249665</c:v>
                </c:pt>
                <c:pt idx="4">
                  <c:v>2079774</c:v>
                </c:pt>
              </c:numCache>
            </c:numRef>
          </c:val>
        </c:ser>
        <c:gapWidth val="64"/>
        <c:overlap val="-31"/>
        <c:axId val="134347776"/>
        <c:axId val="135975680"/>
      </c:barChart>
      <c:catAx>
        <c:axId val="134347776"/>
        <c:scaling>
          <c:orientation val="minMax"/>
        </c:scaling>
        <c:axPos val="b"/>
        <c:tickLblPos val="nextTo"/>
        <c:spPr>
          <a:ln w="38100">
            <a:solidFill>
              <a:schemeClr val="accent1"/>
            </a:solidFill>
          </a:ln>
          <a:effectLst>
            <a:outerShdw blurRad="50800" dist="50800" dir="5400000" algn="ctr" rotWithShape="0">
              <a:schemeClr val="bg1">
                <a:lumMod val="75000"/>
              </a:schemeClr>
            </a:outerShdw>
          </a:effectLst>
        </c:spPr>
        <c:crossAx val="135975680"/>
        <c:crosses val="autoZero"/>
        <c:auto val="1"/>
        <c:lblAlgn val="ctr"/>
        <c:lblOffset val="100"/>
      </c:catAx>
      <c:valAx>
        <c:axId val="135975680"/>
        <c:scaling>
          <c:orientation val="minMax"/>
        </c:scaling>
        <c:delete val="1"/>
        <c:axPos val="l"/>
        <c:numFmt formatCode="#,##0" sourceLinked="1"/>
        <c:tickLblPos val="none"/>
        <c:crossAx val="134347776"/>
        <c:crosses val="autoZero"/>
        <c:crossBetween val="between"/>
      </c:valAx>
    </c:plotArea>
    <c:plotVisOnly val="1"/>
  </c:chart>
  <c:txPr>
    <a:bodyPr/>
    <a:lstStyle/>
    <a:p>
      <a:pPr>
        <a:defRPr sz="1800"/>
      </a:pPr>
      <a:endParaRPr lang="lv-LV"/>
    </a:p>
  </c:txPr>
  <c:externalData r:id="rId1"/>
</c:chartSpace>
</file>

<file path=ppt/charts/chart54.xml><?xml version="1.0" encoding="utf-8"?>
<c:chartSpace xmlns:c="http://schemas.openxmlformats.org/drawingml/2006/chart" xmlns:a="http://schemas.openxmlformats.org/drawingml/2006/main" xmlns:r="http://schemas.openxmlformats.org/officeDocument/2006/relationships">
  <c:date1904 val="1"/>
  <c:lang val="lv-LV"/>
  <c:style val="32"/>
  <c:chart>
    <c:title>
      <c:layout/>
    </c:title>
    <c:plotArea>
      <c:layout/>
      <c:lineChart>
        <c:grouping val="standard"/>
        <c:ser>
          <c:idx val="0"/>
          <c:order val="0"/>
          <c:tx>
            <c:strRef>
              <c:f>Sheet1!$A$2</c:f>
              <c:strCache>
                <c:ptCount val="1"/>
                <c:pt idx="0">
                  <c:v>Residences Declared by OCMA</c:v>
                </c:pt>
              </c:strCache>
            </c:strRef>
          </c:tx>
          <c:spPr>
            <a:ln w="76200"/>
          </c:spPr>
          <c:marker>
            <c:spPr>
              <a:solidFill>
                <a:srgbClr val="0070C0"/>
              </a:solidFill>
            </c:spPr>
          </c:marker>
          <c:dLbls>
            <c:dLblPos val="t"/>
            <c:showVal val="1"/>
          </c:dLbls>
          <c:cat>
            <c:strRef>
              <c:f>Sheet1!$B$1:$G$1</c:f>
              <c:strCache>
                <c:ptCount val="6"/>
                <c:pt idx="0">
                  <c:v>2008</c:v>
                </c:pt>
                <c:pt idx="1">
                  <c:v>2009</c:v>
                </c:pt>
                <c:pt idx="2">
                  <c:v>2010</c:v>
                </c:pt>
                <c:pt idx="3">
                  <c:v>2011</c:v>
                </c:pt>
                <c:pt idx="4">
                  <c:v>2012</c:v>
                </c:pt>
                <c:pt idx="5">
                  <c:v>2013</c:v>
                </c:pt>
              </c:strCache>
            </c:strRef>
          </c:cat>
          <c:val>
            <c:numRef>
              <c:f>Sheet1!$B$2:$G$2</c:f>
              <c:numCache>
                <c:formatCode>#,##0</c:formatCode>
                <c:ptCount val="6"/>
                <c:pt idx="0">
                  <c:v>3585</c:v>
                </c:pt>
                <c:pt idx="1">
                  <c:v>5004</c:v>
                </c:pt>
                <c:pt idx="2">
                  <c:v>20693</c:v>
                </c:pt>
                <c:pt idx="3">
                  <c:v>36133</c:v>
                </c:pt>
                <c:pt idx="4">
                  <c:v>55717</c:v>
                </c:pt>
                <c:pt idx="5">
                  <c:v>76642</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36021120"/>
        <c:axId val="136022656"/>
      </c:lineChart>
      <c:catAx>
        <c:axId val="13602112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6022656"/>
        <c:crosses val="autoZero"/>
        <c:auto val="1"/>
        <c:lblAlgn val="ctr"/>
        <c:lblOffset val="100"/>
      </c:catAx>
      <c:valAx>
        <c:axId val="136022656"/>
        <c:scaling>
          <c:orientation val="minMax"/>
        </c:scaling>
        <c:delete val="1"/>
        <c:axPos val="l"/>
        <c:numFmt formatCode="#,##0" sourceLinked="1"/>
        <c:tickLblPos val="none"/>
        <c:crossAx val="136021120"/>
        <c:crosses val="autoZero"/>
        <c:crossBetween val="between"/>
      </c:valAx>
    </c:plotArea>
    <c:plotVisOnly val="1"/>
  </c:chart>
  <c:txPr>
    <a:bodyPr/>
    <a:lstStyle/>
    <a:p>
      <a:pPr>
        <a:defRPr sz="1800"/>
      </a:pPr>
      <a:endParaRPr lang="lv-LV"/>
    </a:p>
  </c:txPr>
  <c:externalData r:id="rId1"/>
</c:chartSpace>
</file>

<file path=ppt/charts/chart5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Residences</a:t>
            </a:r>
            <a:r>
              <a:rPr lang="lv-LV" dirty="0" smtClean="0"/>
              <a:t> </a:t>
            </a:r>
            <a:r>
              <a:rPr lang="lv-LV" dirty="0" err="1" smtClean="0"/>
              <a:t>Declared</a:t>
            </a:r>
            <a:r>
              <a:rPr lang="lv-LV" dirty="0" smtClean="0"/>
              <a:t> </a:t>
            </a:r>
            <a:r>
              <a:rPr lang="lv-LV" dirty="0" err="1" smtClean="0"/>
              <a:t>by</a:t>
            </a:r>
            <a:r>
              <a:rPr lang="lv-LV" dirty="0" smtClean="0"/>
              <a:t> OCMA</a:t>
            </a:r>
            <a:endParaRPr lang="lv-LV" dirty="0"/>
          </a:p>
        </c:rich>
      </c:tx>
      <c:layout/>
    </c:title>
    <c:plotArea>
      <c:layout/>
      <c:barChart>
        <c:barDir val="col"/>
        <c:grouping val="stacked"/>
        <c:ser>
          <c:idx val="0"/>
          <c:order val="0"/>
          <c:tx>
            <c:strRef>
              <c:f>Sheet1!$A$2</c:f>
              <c:strCache>
                <c:ptCount val="1"/>
                <c:pt idx="0">
                  <c:v>electronically</c:v>
                </c:pt>
              </c:strCache>
            </c:strRef>
          </c:tx>
          <c:dLbls>
            <c:showVal val="1"/>
          </c:dLbls>
          <c:cat>
            <c:strRef>
              <c:f>Sheet1!$B$1:$G$1</c:f>
              <c:strCache>
                <c:ptCount val="6"/>
                <c:pt idx="0">
                  <c:v>2008</c:v>
                </c:pt>
                <c:pt idx="1">
                  <c:v>2009</c:v>
                </c:pt>
                <c:pt idx="2">
                  <c:v>2010</c:v>
                </c:pt>
                <c:pt idx="3">
                  <c:v>2011</c:v>
                </c:pt>
                <c:pt idx="4">
                  <c:v>2012</c:v>
                </c:pt>
                <c:pt idx="5">
                  <c:v>2013</c:v>
                </c:pt>
              </c:strCache>
            </c:strRef>
          </c:cat>
          <c:val>
            <c:numRef>
              <c:f>Sheet1!$B$2:$G$2</c:f>
              <c:numCache>
                <c:formatCode>#,##0</c:formatCode>
                <c:ptCount val="6"/>
                <c:pt idx="0">
                  <c:v>89</c:v>
                </c:pt>
                <c:pt idx="1">
                  <c:v>2000</c:v>
                </c:pt>
                <c:pt idx="2">
                  <c:v>20693</c:v>
                </c:pt>
                <c:pt idx="3">
                  <c:v>36133</c:v>
                </c:pt>
                <c:pt idx="4">
                  <c:v>55717</c:v>
                </c:pt>
                <c:pt idx="5">
                  <c:v>76642</c:v>
                </c:pt>
              </c:numCache>
            </c:numRef>
          </c:val>
        </c:ser>
        <c:ser>
          <c:idx val="1"/>
          <c:order val="1"/>
          <c:tx>
            <c:strRef>
              <c:f>Sheet1!$A$3</c:f>
              <c:strCache>
                <c:ptCount val="1"/>
                <c:pt idx="0">
                  <c:v>via post</c:v>
                </c:pt>
              </c:strCache>
            </c:strRef>
          </c:tx>
          <c:spPr>
            <a:solidFill>
              <a:srgbClr val="0070C0"/>
            </a:solidFill>
          </c:spPr>
          <c:dLbls>
            <c:dLbl>
              <c:idx val="0"/>
              <c:layout>
                <c:manualLayout>
                  <c:x val="-7.0729635600113863E-18"/>
                  <c:y val="-6.1538461538461584E-2"/>
                </c:manualLayout>
              </c:layout>
              <c:showVal val="1"/>
            </c:dLbl>
            <c:dLbl>
              <c:idx val="1"/>
              <c:layout>
                <c:manualLayout>
                  <c:x val="-3.0864197530864755E-3"/>
                  <c:y val="-7.6923076923076927E-2"/>
                </c:manualLayout>
              </c:layout>
              <c:showVal val="1"/>
            </c:dLbl>
            <c:showVal val="1"/>
          </c:dLbls>
          <c:cat>
            <c:strRef>
              <c:f>Sheet1!$B$1:$G$1</c:f>
              <c:strCache>
                <c:ptCount val="6"/>
                <c:pt idx="0">
                  <c:v>2008</c:v>
                </c:pt>
                <c:pt idx="1">
                  <c:v>2009</c:v>
                </c:pt>
                <c:pt idx="2">
                  <c:v>2010</c:v>
                </c:pt>
                <c:pt idx="3">
                  <c:v>2011</c:v>
                </c:pt>
                <c:pt idx="4">
                  <c:v>2012</c:v>
                </c:pt>
                <c:pt idx="5">
                  <c:v>2013</c:v>
                </c:pt>
              </c:strCache>
            </c:strRef>
          </c:cat>
          <c:val>
            <c:numRef>
              <c:f>Sheet1!$B$3:$G$3</c:f>
              <c:numCache>
                <c:formatCode>#,##0</c:formatCode>
                <c:ptCount val="6"/>
                <c:pt idx="0">
                  <c:v>3496</c:v>
                </c:pt>
                <c:pt idx="1">
                  <c:v>3004</c:v>
                </c:pt>
              </c:numCache>
            </c:numRef>
          </c:val>
        </c:ser>
        <c:gapWidth val="75"/>
        <c:overlap val="100"/>
        <c:axId val="136278784"/>
        <c:axId val="136280320"/>
      </c:barChart>
      <c:catAx>
        <c:axId val="13627878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6280320"/>
        <c:crosses val="autoZero"/>
        <c:auto val="1"/>
        <c:lblAlgn val="ctr"/>
        <c:lblOffset val="100"/>
      </c:catAx>
      <c:valAx>
        <c:axId val="136280320"/>
        <c:scaling>
          <c:orientation val="minMax"/>
        </c:scaling>
        <c:delete val="1"/>
        <c:axPos val="l"/>
        <c:numFmt formatCode="#,##0" sourceLinked="1"/>
        <c:majorTickMark val="none"/>
        <c:tickLblPos val="none"/>
        <c:crossAx val="136278784"/>
        <c:crosses val="autoZero"/>
        <c:crossBetween val="between"/>
      </c:valAx>
    </c:plotArea>
    <c:legend>
      <c:legendPos val="b"/>
      <c:layout>
        <c:manualLayout>
          <c:xMode val="edge"/>
          <c:yMode val="edge"/>
          <c:x val="2.1831680762127176E-2"/>
          <c:y val="0.91731920048455484"/>
          <c:w val="0.95942305822883633"/>
          <c:h val="6.7296184130830272E-2"/>
        </c:manualLayout>
      </c:layout>
      <c:txPr>
        <a:bodyPr/>
        <a:lstStyle/>
        <a:p>
          <a:pPr>
            <a:defRPr sz="1600"/>
          </a:pPr>
          <a:endParaRPr lang="lv-LV"/>
        </a:p>
      </c:txPr>
    </c:legend>
    <c:plotVisOnly val="1"/>
  </c:chart>
  <c:txPr>
    <a:bodyPr/>
    <a:lstStyle/>
    <a:p>
      <a:pPr>
        <a:defRPr sz="1800"/>
      </a:pPr>
      <a:endParaRPr lang="lv-LV"/>
    </a:p>
  </c:txPr>
  <c:externalData r:id="rId1"/>
</c:chartSpace>
</file>

<file path=ppt/charts/chart5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Official</a:t>
            </a:r>
            <a:r>
              <a:rPr lang="lv-LV" dirty="0" smtClean="0"/>
              <a:t> </a:t>
            </a:r>
            <a:r>
              <a:rPr lang="lv-LV" dirty="0" err="1"/>
              <a:t>Statements</a:t>
            </a:r>
            <a:r>
              <a:rPr lang="lv-LV" dirty="0"/>
              <a:t> </a:t>
            </a:r>
            <a:r>
              <a:rPr lang="lv-LV" dirty="0" err="1"/>
              <a:t>Issued</a:t>
            </a:r>
            <a:endParaRPr lang="lv-LV" dirty="0"/>
          </a:p>
        </c:rich>
      </c:tx>
      <c:layout/>
    </c:title>
    <c:plotArea>
      <c:layout/>
      <c:barChart>
        <c:barDir val="col"/>
        <c:grouping val="clustered"/>
        <c:varyColors val="1"/>
        <c:ser>
          <c:idx val="0"/>
          <c:order val="0"/>
          <c:tx>
            <c:strRef>
              <c:f>Sheet1!$A$2</c:f>
              <c:strCache>
                <c:ptCount val="1"/>
                <c:pt idx="0">
                  <c:v>Official Statements Issued</c:v>
                </c:pt>
              </c:strCache>
            </c:strRef>
          </c:tx>
          <c:dLbls>
            <c:txPr>
              <a:bodyPr/>
              <a:lstStyle/>
              <a:p>
                <a:pPr>
                  <a:defRPr sz="1600"/>
                </a:pPr>
                <a:endParaRPr lang="lv-LV"/>
              </a:p>
            </c:txPr>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Sheet1!$B$2:$I$2</c:f>
              <c:numCache>
                <c:formatCode>#,##0</c:formatCode>
                <c:ptCount val="8"/>
                <c:pt idx="0">
                  <c:v>68212</c:v>
                </c:pt>
                <c:pt idx="1">
                  <c:v>31547</c:v>
                </c:pt>
                <c:pt idx="2">
                  <c:v>34931</c:v>
                </c:pt>
                <c:pt idx="3">
                  <c:v>24959</c:v>
                </c:pt>
                <c:pt idx="4">
                  <c:v>22229</c:v>
                </c:pt>
                <c:pt idx="5">
                  <c:v>22683</c:v>
                </c:pt>
                <c:pt idx="6">
                  <c:v>24322</c:v>
                </c:pt>
                <c:pt idx="7">
                  <c:v>26168</c:v>
                </c:pt>
              </c:numCache>
            </c:numRef>
          </c:val>
        </c:ser>
        <c:gapWidth val="55"/>
        <c:axId val="136157056"/>
        <c:axId val="136158592"/>
      </c:barChart>
      <c:catAx>
        <c:axId val="136157056"/>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36158592"/>
        <c:crosses val="autoZero"/>
        <c:auto val="1"/>
        <c:lblAlgn val="ctr"/>
        <c:lblOffset val="100"/>
      </c:catAx>
      <c:valAx>
        <c:axId val="136158592"/>
        <c:scaling>
          <c:orientation val="minMax"/>
        </c:scaling>
        <c:delete val="1"/>
        <c:axPos val="l"/>
        <c:numFmt formatCode="#,##0" sourceLinked="1"/>
        <c:tickLblPos val="none"/>
        <c:crossAx val="136157056"/>
        <c:crosses val="autoZero"/>
        <c:crossBetween val="between"/>
      </c:valAx>
    </c:plotArea>
    <c:plotVisOnly val="1"/>
  </c:chart>
  <c:txPr>
    <a:bodyPr/>
    <a:lstStyle/>
    <a:p>
      <a:pPr>
        <a:defRPr sz="1800"/>
      </a:pPr>
      <a:endParaRPr lang="lv-LV"/>
    </a:p>
  </c:txPr>
  <c:externalData r:id="rId1"/>
</c:chartSpace>
</file>

<file path=ppt/charts/chart57.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a:t>Electronically</a:t>
            </a:r>
            <a:r>
              <a:rPr lang="lv-LV" dirty="0"/>
              <a:t> </a:t>
            </a:r>
            <a:r>
              <a:rPr lang="lv-LV" dirty="0" err="1"/>
              <a:t>Supplied</a:t>
            </a:r>
            <a:r>
              <a:rPr lang="lv-LV" dirty="0"/>
              <a:t> </a:t>
            </a:r>
            <a:r>
              <a:rPr lang="lv-LV" dirty="0" err="1" smtClean="0"/>
              <a:t>Data</a:t>
            </a:r>
            <a:r>
              <a:rPr lang="lv-LV" dirty="0" smtClean="0"/>
              <a:t> </a:t>
            </a:r>
            <a:r>
              <a:rPr lang="lv-LV" dirty="0" err="1" smtClean="0"/>
              <a:t>Units</a:t>
            </a:r>
            <a:endParaRPr lang="lv-LV" dirty="0"/>
          </a:p>
        </c:rich>
      </c:tx>
      <c:layout/>
    </c:title>
    <c:plotArea>
      <c:layout/>
      <c:barChart>
        <c:barDir val="col"/>
        <c:grouping val="clustered"/>
        <c:varyColors val="1"/>
        <c:ser>
          <c:idx val="0"/>
          <c:order val="0"/>
          <c:tx>
            <c:strRef>
              <c:f>Sheet1!$A$2</c:f>
              <c:strCache>
                <c:ptCount val="1"/>
                <c:pt idx="0">
                  <c:v>Electronically Supplied Data</c:v>
                </c:pt>
              </c:strCache>
            </c:strRef>
          </c:tx>
          <c:dLbls>
            <c:showVal val="1"/>
          </c:dLbls>
          <c:cat>
            <c:strRef>
              <c:f>Sheet1!$B$1:$E$1</c:f>
              <c:strCache>
                <c:ptCount val="4"/>
                <c:pt idx="0">
                  <c:v>2010</c:v>
                </c:pt>
                <c:pt idx="1">
                  <c:v>2011</c:v>
                </c:pt>
                <c:pt idx="2">
                  <c:v>2012</c:v>
                </c:pt>
                <c:pt idx="3">
                  <c:v>2013</c:v>
                </c:pt>
              </c:strCache>
            </c:strRef>
          </c:cat>
          <c:val>
            <c:numRef>
              <c:f>Sheet1!$B$2:$E$2</c:f>
              <c:numCache>
                <c:formatCode>#,##0</c:formatCode>
                <c:ptCount val="4"/>
                <c:pt idx="0">
                  <c:v>454151</c:v>
                </c:pt>
                <c:pt idx="1">
                  <c:v>536546</c:v>
                </c:pt>
                <c:pt idx="2">
                  <c:v>571972</c:v>
                </c:pt>
                <c:pt idx="3">
                  <c:v>606727</c:v>
                </c:pt>
              </c:numCache>
            </c:numRef>
          </c:val>
        </c:ser>
        <c:gapWidth val="102"/>
        <c:axId val="135867776"/>
        <c:axId val="135873664"/>
      </c:barChart>
      <c:catAx>
        <c:axId val="135867776"/>
        <c:scaling>
          <c:orientation val="minMax"/>
        </c:scaling>
        <c:axPos val="b"/>
        <c:tickLblPos val="nextTo"/>
        <c:spPr>
          <a:ln w="38100">
            <a:solidFill>
              <a:srgbClr val="4F81BD"/>
            </a:solidFill>
          </a:ln>
          <a:effectLst>
            <a:outerShdw blurRad="50800" dist="50800" dir="5400000" algn="ctr" rotWithShape="0">
              <a:schemeClr val="bg1">
                <a:lumMod val="75000"/>
              </a:schemeClr>
            </a:outerShdw>
          </a:effectLst>
        </c:spPr>
        <c:crossAx val="135873664"/>
        <c:crosses val="autoZero"/>
        <c:auto val="1"/>
        <c:lblAlgn val="ctr"/>
        <c:lblOffset val="100"/>
      </c:catAx>
      <c:valAx>
        <c:axId val="135873664"/>
        <c:scaling>
          <c:orientation val="minMax"/>
        </c:scaling>
        <c:delete val="1"/>
        <c:axPos val="l"/>
        <c:numFmt formatCode="#,##0" sourceLinked="1"/>
        <c:tickLblPos val="none"/>
        <c:crossAx val="135867776"/>
        <c:crosses val="autoZero"/>
        <c:crossBetween val="between"/>
      </c:valAx>
    </c:plotArea>
    <c:plotVisOnly val="1"/>
  </c:chart>
  <c:txPr>
    <a:bodyPr/>
    <a:lstStyle/>
    <a:p>
      <a:pPr>
        <a:defRPr sz="1800"/>
      </a:pPr>
      <a:endParaRPr lang="lv-LV"/>
    </a:p>
  </c:txPr>
  <c:externalData r:id="rId1"/>
</c:chartSpace>
</file>

<file path=ppt/charts/chart58.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800"/>
            </a:pPr>
            <a:r>
              <a:rPr lang="en-US" sz="1800" dirty="0"/>
              <a:t>Number </a:t>
            </a:r>
            <a:r>
              <a:rPr lang="en-US" sz="1800" dirty="0" smtClean="0"/>
              <a:t>of</a:t>
            </a:r>
            <a:r>
              <a:rPr lang="lv-LV" sz="1800" dirty="0" smtClean="0"/>
              <a:t> </a:t>
            </a:r>
            <a:r>
              <a:rPr lang="en-US" sz="1800" dirty="0" smtClean="0"/>
              <a:t>Letters</a:t>
            </a:r>
            <a:r>
              <a:rPr lang="lv-LV" sz="1800" dirty="0" smtClean="0"/>
              <a:t> </a:t>
            </a:r>
            <a:r>
              <a:rPr lang="lv-LV" sz="1800" dirty="0" err="1" smtClean="0"/>
              <a:t>Transferred</a:t>
            </a:r>
            <a:endParaRPr lang="en-US" sz="1800" dirty="0"/>
          </a:p>
        </c:rich>
      </c:tx>
      <c:layout/>
    </c:title>
    <c:plotArea>
      <c:layout/>
      <c:barChart>
        <c:barDir val="col"/>
        <c:grouping val="clustered"/>
        <c:varyColors val="1"/>
        <c:ser>
          <c:idx val="0"/>
          <c:order val="0"/>
          <c:tx>
            <c:strRef>
              <c:f>Sheet1!$A$2</c:f>
              <c:strCache>
                <c:ptCount val="1"/>
                <c:pt idx="0">
                  <c:v>Number of Forwarded Letters</c:v>
                </c:pt>
              </c:strCache>
            </c:strRef>
          </c:tx>
          <c:dLbls>
            <c:showVal val="1"/>
          </c:dLbls>
          <c:cat>
            <c:strRef>
              <c:f>Sheet1!$B$1:$F$1</c:f>
              <c:strCache>
                <c:ptCount val="5"/>
                <c:pt idx="0">
                  <c:v>2009</c:v>
                </c:pt>
                <c:pt idx="1">
                  <c:v>2010</c:v>
                </c:pt>
                <c:pt idx="2">
                  <c:v>2011</c:v>
                </c:pt>
                <c:pt idx="3">
                  <c:v>2012</c:v>
                </c:pt>
                <c:pt idx="4">
                  <c:v>2013</c:v>
                </c:pt>
              </c:strCache>
            </c:strRef>
          </c:cat>
          <c:val>
            <c:numRef>
              <c:f>Sheet1!$B$2:$F$2</c:f>
              <c:numCache>
                <c:formatCode>#,##0</c:formatCode>
                <c:ptCount val="5"/>
                <c:pt idx="0">
                  <c:v>1525</c:v>
                </c:pt>
                <c:pt idx="1">
                  <c:v>828</c:v>
                </c:pt>
                <c:pt idx="2">
                  <c:v>1528</c:v>
                </c:pt>
                <c:pt idx="3">
                  <c:v>1773</c:v>
                </c:pt>
                <c:pt idx="4">
                  <c:v>3847</c:v>
                </c:pt>
              </c:numCache>
            </c:numRef>
          </c:val>
        </c:ser>
        <c:gapWidth val="45"/>
        <c:axId val="136524928"/>
        <c:axId val="136526464"/>
      </c:barChart>
      <c:catAx>
        <c:axId val="136524928"/>
        <c:scaling>
          <c:orientation val="minMax"/>
        </c:scaling>
        <c:axPos val="b"/>
        <c:tickLblPos val="nextTo"/>
        <c:spPr>
          <a:ln w="38100">
            <a:solidFill>
              <a:srgbClr val="4F81BD"/>
            </a:solidFill>
          </a:ln>
          <a:effectLst>
            <a:outerShdw blurRad="50800" dist="50800" dir="5400000" algn="ctr" rotWithShape="0">
              <a:schemeClr val="bg1">
                <a:lumMod val="75000"/>
              </a:schemeClr>
            </a:outerShdw>
          </a:effectLst>
        </c:spPr>
        <c:crossAx val="136526464"/>
        <c:crosses val="autoZero"/>
        <c:auto val="1"/>
        <c:lblAlgn val="ctr"/>
        <c:lblOffset val="100"/>
      </c:catAx>
      <c:valAx>
        <c:axId val="136526464"/>
        <c:scaling>
          <c:orientation val="minMax"/>
        </c:scaling>
        <c:delete val="1"/>
        <c:axPos val="l"/>
        <c:numFmt formatCode="#,##0" sourceLinked="1"/>
        <c:tickLblPos val="none"/>
        <c:crossAx val="136524928"/>
        <c:crosses val="autoZero"/>
        <c:crossBetween val="between"/>
      </c:valAx>
    </c:plotArea>
    <c:plotVisOnly val="1"/>
  </c:chart>
  <c:txPr>
    <a:bodyPr/>
    <a:lstStyle/>
    <a:p>
      <a:pPr>
        <a:defRPr sz="1800"/>
      </a:pPr>
      <a:endParaRPr lang="lv-LV"/>
    </a:p>
  </c:txPr>
  <c:externalData r:id="rId1"/>
</c:chartSpace>
</file>

<file path=ppt/charts/chart59.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Number</a:t>
            </a:r>
            <a:r>
              <a:rPr lang="lv-LV" dirty="0" smtClean="0"/>
              <a:t> </a:t>
            </a:r>
            <a:r>
              <a:rPr lang="lv-LV" dirty="0" err="1" smtClean="0"/>
              <a:t>of</a:t>
            </a:r>
            <a:r>
              <a:rPr lang="lv-LV" dirty="0" smtClean="0"/>
              <a:t> </a:t>
            </a:r>
            <a:r>
              <a:rPr lang="lv-LV" dirty="0" err="1" smtClean="0"/>
              <a:t>On-line</a:t>
            </a:r>
            <a:r>
              <a:rPr lang="lv-LV" dirty="0" smtClean="0"/>
              <a:t> </a:t>
            </a:r>
            <a:r>
              <a:rPr lang="lv-LV" dirty="0" err="1" smtClean="0"/>
              <a:t>Data</a:t>
            </a:r>
            <a:r>
              <a:rPr lang="lv-LV" dirty="0" smtClean="0"/>
              <a:t> Exchange </a:t>
            </a:r>
            <a:r>
              <a:rPr lang="lv-LV" dirty="0" err="1" smtClean="0"/>
              <a:t>Systems</a:t>
            </a:r>
            <a:endParaRPr lang="lv-LV" dirty="0" smtClean="0"/>
          </a:p>
          <a:p>
            <a:pPr>
              <a:defRPr/>
            </a:pPr>
            <a:r>
              <a:rPr lang="lv-LV" dirty="0" err="1" smtClean="0"/>
              <a:t>and</a:t>
            </a:r>
            <a:r>
              <a:rPr lang="lv-LV" dirty="0" smtClean="0"/>
              <a:t> </a:t>
            </a:r>
            <a:r>
              <a:rPr lang="lv-LV" dirty="0" err="1" smtClean="0"/>
              <a:t>Users</a:t>
            </a:r>
            <a:endParaRPr lang="lv-LV" dirty="0"/>
          </a:p>
        </c:rich>
      </c:tx>
      <c:layout/>
    </c:title>
    <c:plotArea>
      <c:layout/>
      <c:barChart>
        <c:barDir val="col"/>
        <c:grouping val="clustered"/>
        <c:ser>
          <c:idx val="0"/>
          <c:order val="0"/>
          <c:tx>
            <c:strRef>
              <c:f>Sheet1!$A$2</c:f>
              <c:strCache>
                <c:ptCount val="1"/>
                <c:pt idx="0">
                  <c:v>on-line data exchange systems</c:v>
                </c:pt>
              </c:strCache>
            </c:strRef>
          </c:tx>
          <c:dLbls>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Sheet1!$B$2:$I$2</c:f>
              <c:numCache>
                <c:formatCode>#,##0</c:formatCode>
                <c:ptCount val="8"/>
                <c:pt idx="0">
                  <c:v>470</c:v>
                </c:pt>
                <c:pt idx="1">
                  <c:v>499</c:v>
                </c:pt>
                <c:pt idx="2">
                  <c:v>520</c:v>
                </c:pt>
                <c:pt idx="3">
                  <c:v>235</c:v>
                </c:pt>
                <c:pt idx="4">
                  <c:v>240</c:v>
                </c:pt>
                <c:pt idx="5">
                  <c:v>241</c:v>
                </c:pt>
                <c:pt idx="6">
                  <c:v>263</c:v>
                </c:pt>
                <c:pt idx="7">
                  <c:v>284</c:v>
                </c:pt>
              </c:numCache>
            </c:numRef>
          </c:val>
        </c:ser>
        <c:ser>
          <c:idx val="1"/>
          <c:order val="1"/>
          <c:tx>
            <c:strRef>
              <c:f>Sheet1!$A$3</c:f>
              <c:strCache>
                <c:ptCount val="1"/>
                <c:pt idx="0">
                  <c:v>number of users</c:v>
                </c:pt>
              </c:strCache>
            </c:strRef>
          </c:tx>
          <c:spPr>
            <a:solidFill>
              <a:srgbClr val="F79646">
                <a:lumMod val="75000"/>
              </a:srgbClr>
            </a:solidFill>
          </c:spPr>
          <c:dLbls>
            <c:showVal val="1"/>
          </c:dLbls>
          <c:cat>
            <c:strRef>
              <c:f>Sheet1!$B$1:$I$1</c:f>
              <c:strCache>
                <c:ptCount val="8"/>
                <c:pt idx="0">
                  <c:v>2006</c:v>
                </c:pt>
                <c:pt idx="1">
                  <c:v>2007</c:v>
                </c:pt>
                <c:pt idx="2">
                  <c:v>2008</c:v>
                </c:pt>
                <c:pt idx="3">
                  <c:v>2009</c:v>
                </c:pt>
                <c:pt idx="4">
                  <c:v>2010</c:v>
                </c:pt>
                <c:pt idx="5">
                  <c:v>2011</c:v>
                </c:pt>
                <c:pt idx="6">
                  <c:v>2012</c:v>
                </c:pt>
                <c:pt idx="7">
                  <c:v>2013</c:v>
                </c:pt>
              </c:strCache>
            </c:strRef>
          </c:cat>
          <c:val>
            <c:numRef>
              <c:f>Sheet1!$B$3:$I$3</c:f>
              <c:numCache>
                <c:formatCode>#,##0</c:formatCode>
                <c:ptCount val="8"/>
                <c:pt idx="0">
                  <c:v>12200</c:v>
                </c:pt>
                <c:pt idx="1">
                  <c:v>15205</c:v>
                </c:pt>
                <c:pt idx="2">
                  <c:v>21600</c:v>
                </c:pt>
                <c:pt idx="3">
                  <c:v>19791</c:v>
                </c:pt>
                <c:pt idx="4">
                  <c:v>18216</c:v>
                </c:pt>
                <c:pt idx="5">
                  <c:v>15280</c:v>
                </c:pt>
                <c:pt idx="6">
                  <c:v>17267</c:v>
                </c:pt>
                <c:pt idx="7">
                  <c:v>17616</c:v>
                </c:pt>
              </c:numCache>
            </c:numRef>
          </c:val>
        </c:ser>
        <c:gapWidth val="75"/>
        <c:overlap val="-25"/>
        <c:axId val="140241152"/>
        <c:axId val="140242944"/>
      </c:barChart>
      <c:catAx>
        <c:axId val="140241152"/>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40242944"/>
        <c:crosses val="autoZero"/>
        <c:auto val="1"/>
        <c:lblAlgn val="ctr"/>
        <c:lblOffset val="100"/>
      </c:catAx>
      <c:valAx>
        <c:axId val="140242944"/>
        <c:scaling>
          <c:orientation val="minMax"/>
        </c:scaling>
        <c:delete val="1"/>
        <c:axPos val="l"/>
        <c:numFmt formatCode="#,##0" sourceLinked="1"/>
        <c:majorTickMark val="none"/>
        <c:tickLblPos val="none"/>
        <c:crossAx val="140241152"/>
        <c:crosses val="autoZero"/>
        <c:crossBetween val="between"/>
      </c:valAx>
    </c:plotArea>
    <c:legend>
      <c:legendPos val="b"/>
      <c:layout/>
    </c:legend>
    <c:plotVisOnly val="1"/>
  </c:chart>
  <c:txPr>
    <a:bodyPr/>
    <a:lstStyle/>
    <a:p>
      <a:pPr>
        <a:defRPr sz="1800"/>
      </a:pPr>
      <a:endParaRPr lang="lv-LV"/>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smtClean="0"/>
              <a:t>Customer </a:t>
            </a:r>
            <a:r>
              <a:rPr lang="en-US" dirty="0"/>
              <a:t>Service </a:t>
            </a:r>
            <a:r>
              <a:rPr lang="en-US" dirty="0" smtClean="0"/>
              <a:t>Time</a:t>
            </a:r>
            <a:endParaRPr lang="lv-LV" dirty="0" smtClean="0"/>
          </a:p>
          <a:p>
            <a:pPr>
              <a:defRPr/>
            </a:pPr>
            <a:r>
              <a:rPr lang="en-US" sz="1800" b="0" dirty="0" smtClean="0"/>
              <a:t>(minutes </a:t>
            </a:r>
            <a:r>
              <a:rPr lang="en-US" sz="1800" b="0" dirty="0"/>
              <a:t>on average</a:t>
            </a:r>
            <a:r>
              <a:rPr lang="en-US" sz="1800" b="0" dirty="0" smtClean="0"/>
              <a:t>)</a:t>
            </a:r>
            <a:endParaRPr lang="en-US" b="0" dirty="0"/>
          </a:p>
        </c:rich>
      </c:tx>
      <c:layout/>
    </c:title>
    <c:plotArea>
      <c:layout>
        <c:manualLayout>
          <c:layoutTarget val="inner"/>
          <c:xMode val="edge"/>
          <c:yMode val="edge"/>
          <c:x val="0"/>
          <c:y val="0.1666410256410257"/>
          <c:w val="0.9848238482384839"/>
          <c:h val="0.69219240864122755"/>
        </c:manualLayout>
      </c:layout>
      <c:barChart>
        <c:barDir val="col"/>
        <c:grouping val="clustered"/>
        <c:varyColors val="1"/>
        <c:ser>
          <c:idx val="0"/>
          <c:order val="0"/>
          <c:tx>
            <c:strRef>
              <c:f>Sheet1!$B$1</c:f>
              <c:strCache>
                <c:ptCount val="1"/>
                <c:pt idx="0">
                  <c:v>One Customer Service Time (minutes on average) in 2013</c:v>
                </c:pt>
              </c:strCache>
            </c:strRef>
          </c:tx>
          <c:dLbls>
            <c:showVal val="1"/>
          </c:dLbls>
          <c:cat>
            <c:strRef>
              <c:f>Sheet1!$A$2:$A$6</c:f>
              <c:strCache>
                <c:ptCount val="5"/>
                <c:pt idx="0">
                  <c:v>related services</c:v>
                </c:pt>
                <c:pt idx="1">
                  <c:v>migration</c:v>
                </c:pt>
                <c:pt idx="2">
                  <c:v>ID documents</c:v>
                </c:pt>
                <c:pt idx="3">
                  <c:v>population registration</c:v>
                </c:pt>
                <c:pt idx="4">
                  <c:v>persons' legal status</c:v>
                </c:pt>
              </c:strCache>
            </c:strRef>
          </c:cat>
          <c:val>
            <c:numRef>
              <c:f>Sheet1!$B$2:$B$6</c:f>
              <c:numCache>
                <c:formatCode>General</c:formatCode>
                <c:ptCount val="5"/>
                <c:pt idx="0">
                  <c:v>16</c:v>
                </c:pt>
                <c:pt idx="1">
                  <c:v>25</c:v>
                </c:pt>
                <c:pt idx="2">
                  <c:v>18</c:v>
                </c:pt>
                <c:pt idx="3">
                  <c:v>25</c:v>
                </c:pt>
                <c:pt idx="4">
                  <c:v>65</c:v>
                </c:pt>
              </c:numCache>
            </c:numRef>
          </c:val>
        </c:ser>
        <c:axId val="114851840"/>
        <c:axId val="114853376"/>
      </c:barChart>
      <c:catAx>
        <c:axId val="11485184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14853376"/>
        <c:crosses val="autoZero"/>
        <c:auto val="1"/>
        <c:lblAlgn val="ctr"/>
        <c:lblOffset val="100"/>
      </c:catAx>
      <c:valAx>
        <c:axId val="114853376"/>
        <c:scaling>
          <c:orientation val="minMax"/>
        </c:scaling>
        <c:delete val="1"/>
        <c:axPos val="l"/>
        <c:numFmt formatCode="General" sourceLinked="1"/>
        <c:tickLblPos val="none"/>
        <c:crossAx val="114851840"/>
        <c:crosses val="autoZero"/>
        <c:crossBetween val="between"/>
      </c:valAx>
    </c:plotArea>
    <c:plotVisOnly val="1"/>
  </c:chart>
  <c:txPr>
    <a:bodyPr/>
    <a:lstStyle/>
    <a:p>
      <a:pPr>
        <a:defRPr sz="1800"/>
      </a:pPr>
      <a:endParaRPr lang="lv-LV"/>
    </a:p>
  </c:txPr>
  <c:externalData r:id="rId1"/>
</c:chartSpace>
</file>

<file path=ppt/charts/chart60.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smtClean="0"/>
              <a:t>Population</a:t>
            </a:r>
            <a:r>
              <a:rPr lang="lv-LV" dirty="0" smtClean="0"/>
              <a:t> </a:t>
            </a:r>
            <a:r>
              <a:rPr lang="lv-LV" dirty="0" err="1" smtClean="0"/>
              <a:t>of</a:t>
            </a:r>
            <a:r>
              <a:rPr lang="lv-LV" dirty="0" smtClean="0"/>
              <a:t> </a:t>
            </a:r>
            <a:r>
              <a:rPr lang="lv-LV" dirty="0" err="1" smtClean="0"/>
              <a:t>the</a:t>
            </a:r>
            <a:r>
              <a:rPr lang="lv-LV" dirty="0" smtClean="0"/>
              <a:t> LR </a:t>
            </a:r>
            <a:r>
              <a:rPr lang="lv-LV" dirty="0" err="1"/>
              <a:t>in</a:t>
            </a:r>
            <a:r>
              <a:rPr lang="lv-LV" dirty="0"/>
              <a:t> </a:t>
            </a:r>
            <a:r>
              <a:rPr lang="lv-LV" dirty="0" err="1"/>
              <a:t>Total</a:t>
            </a:r>
            <a:r>
              <a:rPr lang="en-US" dirty="0"/>
              <a:t> </a:t>
            </a:r>
            <a:r>
              <a:rPr lang="en-US" b="0" dirty="0"/>
              <a:t>(</a:t>
            </a:r>
            <a:r>
              <a:rPr lang="en-US" sz="1800" b="0" dirty="0"/>
              <a:t>as of 1</a:t>
            </a:r>
            <a:r>
              <a:rPr lang="en-US" sz="1800" b="0" baseline="30000" dirty="0"/>
              <a:t>st</a:t>
            </a:r>
            <a:r>
              <a:rPr lang="en-US" sz="1800" b="0" dirty="0"/>
              <a:t> of January)</a:t>
            </a:r>
            <a:endParaRPr lang="en-US" b="0" dirty="0"/>
          </a:p>
        </c:rich>
      </c:tx>
      <c:layout/>
    </c:title>
    <c:plotArea>
      <c:layout/>
      <c:lineChart>
        <c:grouping val="standard"/>
        <c:ser>
          <c:idx val="0"/>
          <c:order val="0"/>
          <c:tx>
            <c:strRef>
              <c:f>Sheet1!$B$1</c:f>
              <c:strCache>
                <c:ptCount val="1"/>
                <c:pt idx="0">
                  <c:v>Population (as of 1st of January)</c:v>
                </c:pt>
              </c:strCache>
            </c:strRef>
          </c:tx>
          <c:spPr>
            <a:ln w="76200"/>
          </c:spPr>
          <c:marker>
            <c:spPr>
              <a:solidFill>
                <a:srgbClr val="0070C0"/>
              </a:solidFill>
            </c:spPr>
          </c:marker>
          <c:dLbls>
            <c:dLblPos val="t"/>
            <c:showVal val="1"/>
          </c:dLbls>
          <c:cat>
            <c:numRef>
              <c:f>Sheet1!$A$2:$A$6</c:f>
              <c:numCache>
                <c:formatCode>General</c:formatCode>
                <c:ptCount val="5"/>
                <c:pt idx="0">
                  <c:v>2010</c:v>
                </c:pt>
                <c:pt idx="1">
                  <c:v>2011</c:v>
                </c:pt>
                <c:pt idx="2">
                  <c:v>2012</c:v>
                </c:pt>
                <c:pt idx="3">
                  <c:v>2013</c:v>
                </c:pt>
                <c:pt idx="4">
                  <c:v>2014</c:v>
                </c:pt>
              </c:numCache>
            </c:numRef>
          </c:cat>
          <c:val>
            <c:numRef>
              <c:f>Sheet1!$B$2:$B$6</c:f>
              <c:numCache>
                <c:formatCode>#,##0</c:formatCode>
                <c:ptCount val="5"/>
                <c:pt idx="0">
                  <c:v>2254653</c:v>
                </c:pt>
                <c:pt idx="1">
                  <c:v>2236910</c:v>
                </c:pt>
                <c:pt idx="2">
                  <c:v>2217053</c:v>
                </c:pt>
                <c:pt idx="3">
                  <c:v>2201197</c:v>
                </c:pt>
                <c:pt idx="4">
                  <c:v>2180293</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40727808"/>
        <c:axId val="140729344"/>
      </c:lineChart>
      <c:catAx>
        <c:axId val="140727808"/>
        <c:scaling>
          <c:orientation val="minMax"/>
        </c:scaling>
        <c:axPos val="b"/>
        <c:numFmt formatCode="General" sourceLinked="1"/>
        <c:tickLblPos val="nextTo"/>
        <c:spPr>
          <a:ln w="38100">
            <a:solidFill>
              <a:srgbClr val="0070C0"/>
            </a:solidFill>
          </a:ln>
          <a:effectLst>
            <a:outerShdw blurRad="50800" dist="50800" dir="5400000" algn="ctr" rotWithShape="0">
              <a:schemeClr val="bg1">
                <a:lumMod val="75000"/>
              </a:schemeClr>
            </a:outerShdw>
          </a:effectLst>
        </c:spPr>
        <c:crossAx val="140729344"/>
        <c:crosses val="autoZero"/>
        <c:auto val="1"/>
        <c:lblAlgn val="ctr"/>
        <c:lblOffset val="100"/>
      </c:catAx>
      <c:valAx>
        <c:axId val="140729344"/>
        <c:scaling>
          <c:orientation val="minMax"/>
        </c:scaling>
        <c:delete val="1"/>
        <c:axPos val="l"/>
        <c:numFmt formatCode="#,##0" sourceLinked="1"/>
        <c:tickLblPos val="none"/>
        <c:crossAx val="140727808"/>
        <c:crosses val="autoZero"/>
        <c:crossBetween val="between"/>
      </c:valAx>
    </c:plotArea>
    <c:plotVisOnly val="1"/>
  </c:chart>
  <c:txPr>
    <a:bodyPr/>
    <a:lstStyle/>
    <a:p>
      <a:pPr>
        <a:defRPr sz="1800"/>
      </a:pPr>
      <a:endParaRPr lang="lv-LV"/>
    </a:p>
  </c:txPr>
  <c:externalData r:id="rId1"/>
</c:chartSpace>
</file>

<file path=ppt/charts/chart61.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Population</a:t>
            </a:r>
            <a:r>
              <a:rPr lang="lv-LV" dirty="0" smtClean="0"/>
              <a:t> </a:t>
            </a:r>
            <a:r>
              <a:rPr lang="lv-LV" dirty="0" err="1" smtClean="0"/>
              <a:t>by</a:t>
            </a:r>
            <a:r>
              <a:rPr lang="lv-LV" dirty="0" smtClean="0"/>
              <a:t> </a:t>
            </a:r>
            <a:r>
              <a:rPr lang="lv-LV" dirty="0" err="1" smtClean="0"/>
              <a:t>Legal</a:t>
            </a:r>
            <a:r>
              <a:rPr lang="lv-LV" dirty="0" smtClean="0"/>
              <a:t> Status </a:t>
            </a:r>
            <a:r>
              <a:rPr lang="lv-LV" b="0" dirty="0" smtClean="0"/>
              <a:t>(</a:t>
            </a:r>
            <a:r>
              <a:rPr lang="lv-LV" sz="1800" b="0" dirty="0" err="1" smtClean="0"/>
              <a:t>as</a:t>
            </a:r>
            <a:r>
              <a:rPr lang="lv-LV" sz="1800" b="0" dirty="0" smtClean="0"/>
              <a:t> </a:t>
            </a:r>
            <a:r>
              <a:rPr lang="lv-LV" sz="1800" b="0" dirty="0" err="1" smtClean="0"/>
              <a:t>of</a:t>
            </a:r>
            <a:r>
              <a:rPr lang="lv-LV" sz="1800" b="0" dirty="0" smtClean="0"/>
              <a:t> 1</a:t>
            </a:r>
            <a:r>
              <a:rPr lang="lv-LV" sz="1800" b="0" baseline="30000" dirty="0" smtClean="0"/>
              <a:t>st</a:t>
            </a:r>
            <a:r>
              <a:rPr lang="lv-LV" sz="1800" b="0" dirty="0" smtClean="0"/>
              <a:t> </a:t>
            </a:r>
            <a:r>
              <a:rPr lang="lv-LV" sz="1800" b="0" dirty="0" err="1" smtClean="0"/>
              <a:t>of</a:t>
            </a:r>
            <a:r>
              <a:rPr lang="lv-LV" sz="1800" b="0" dirty="0" smtClean="0"/>
              <a:t> </a:t>
            </a:r>
            <a:r>
              <a:rPr lang="lv-LV" sz="1800" b="0" dirty="0" err="1" smtClean="0"/>
              <a:t>January</a:t>
            </a:r>
            <a:r>
              <a:rPr lang="lv-LV" b="0" dirty="0" smtClean="0"/>
              <a:t>)</a:t>
            </a:r>
            <a:endParaRPr lang="lv-LV" b="0" dirty="0"/>
          </a:p>
        </c:rich>
      </c:tx>
      <c:layout>
        <c:manualLayout>
          <c:xMode val="edge"/>
          <c:yMode val="edge"/>
          <c:x val="0.21260802469135806"/>
          <c:y val="9.4902981317376706E-3"/>
        </c:manualLayout>
      </c:layout>
    </c:title>
    <c:plotArea>
      <c:layout>
        <c:manualLayout>
          <c:layoutTarget val="inner"/>
          <c:xMode val="edge"/>
          <c:yMode val="edge"/>
          <c:x val="0.10280353844658366"/>
          <c:y val="7.5550816564596099E-2"/>
          <c:w val="0.86015942451638461"/>
          <c:h val="0.84305154564012863"/>
        </c:manualLayout>
      </c:layout>
      <c:barChart>
        <c:barDir val="bar"/>
        <c:grouping val="clustered"/>
        <c:ser>
          <c:idx val="0"/>
          <c:order val="0"/>
          <c:tx>
            <c:strRef>
              <c:f>Sheet1!$A$2</c:f>
              <c:strCache>
                <c:ptCount val="1"/>
                <c:pt idx="0">
                  <c:v>citizen</c:v>
                </c:pt>
              </c:strCache>
            </c:strRef>
          </c:tx>
          <c:spPr>
            <a:solidFill>
              <a:schemeClr val="tx2">
                <a:lumMod val="40000"/>
                <a:lumOff val="60000"/>
              </a:schemeClr>
            </a:solidFill>
            <a:ln>
              <a:solidFill>
                <a:srgbClr val="4F81BD"/>
              </a:solidFill>
            </a:ln>
          </c:spPr>
          <c:dLbls>
            <c:txPr>
              <a:bodyPr/>
              <a:lstStyle/>
              <a:p>
                <a:pPr>
                  <a:defRPr sz="1400"/>
                </a:pPr>
                <a:endParaRPr lang="lv-LV"/>
              </a:p>
            </c:txPr>
            <c:showVal val="1"/>
          </c:dLbls>
          <c:cat>
            <c:strRef>
              <c:f>Sheet1!$B$1:$F$1</c:f>
              <c:strCache>
                <c:ptCount val="5"/>
                <c:pt idx="0">
                  <c:v>2010</c:v>
                </c:pt>
                <c:pt idx="1">
                  <c:v>2011</c:v>
                </c:pt>
                <c:pt idx="2">
                  <c:v>2012</c:v>
                </c:pt>
                <c:pt idx="3">
                  <c:v>2013</c:v>
                </c:pt>
                <c:pt idx="4">
                  <c:v>2014</c:v>
                </c:pt>
              </c:strCache>
            </c:strRef>
          </c:cat>
          <c:val>
            <c:numRef>
              <c:f>Sheet1!$B$2:$F$2</c:f>
              <c:numCache>
                <c:formatCode>#,##0</c:formatCode>
                <c:ptCount val="5"/>
                <c:pt idx="0">
                  <c:v>1860217</c:v>
                </c:pt>
                <c:pt idx="1">
                  <c:v>1854684</c:v>
                </c:pt>
                <c:pt idx="2">
                  <c:v>1844741</c:v>
                </c:pt>
                <c:pt idx="3">
                  <c:v>1837206</c:v>
                </c:pt>
                <c:pt idx="4">
                  <c:v>1823135</c:v>
                </c:pt>
              </c:numCache>
            </c:numRef>
          </c:val>
        </c:ser>
        <c:ser>
          <c:idx val="1"/>
          <c:order val="1"/>
          <c:tx>
            <c:strRef>
              <c:f>Sheet1!$A$3</c:f>
              <c:strCache>
                <c:ptCount val="1"/>
                <c:pt idx="0">
                  <c:v>non-citizen</c:v>
                </c:pt>
              </c:strCache>
            </c:strRef>
          </c:tx>
          <c:dLbls>
            <c:txPr>
              <a:bodyPr anchor="t" anchorCtr="0"/>
              <a:lstStyle/>
              <a:p>
                <a:pPr>
                  <a:defRPr sz="1400"/>
                </a:pPr>
                <a:endParaRPr lang="lv-LV"/>
              </a:p>
            </c:txPr>
            <c:showVal val="1"/>
          </c:dLbls>
          <c:cat>
            <c:strRef>
              <c:f>Sheet1!$B$1:$F$1</c:f>
              <c:strCache>
                <c:ptCount val="5"/>
                <c:pt idx="0">
                  <c:v>2010</c:v>
                </c:pt>
                <c:pt idx="1">
                  <c:v>2011</c:v>
                </c:pt>
                <c:pt idx="2">
                  <c:v>2012</c:v>
                </c:pt>
                <c:pt idx="3">
                  <c:v>2013</c:v>
                </c:pt>
                <c:pt idx="4">
                  <c:v>2014</c:v>
                </c:pt>
              </c:strCache>
            </c:strRef>
          </c:cat>
          <c:val>
            <c:numRef>
              <c:f>Sheet1!$B$3:$F$3</c:f>
              <c:numCache>
                <c:formatCode>#,##0</c:formatCode>
                <c:ptCount val="5"/>
                <c:pt idx="0">
                  <c:v>344095</c:v>
                </c:pt>
                <c:pt idx="1">
                  <c:v>326735</c:v>
                </c:pt>
                <c:pt idx="2">
                  <c:v>312189</c:v>
                </c:pt>
                <c:pt idx="3">
                  <c:v>297883</c:v>
                </c:pt>
                <c:pt idx="4">
                  <c:v>282876</c:v>
                </c:pt>
              </c:numCache>
            </c:numRef>
          </c:val>
        </c:ser>
        <c:ser>
          <c:idx val="2"/>
          <c:order val="2"/>
          <c:tx>
            <c:strRef>
              <c:f>Sheet1!$A$4</c:f>
              <c:strCache>
                <c:ptCount val="1"/>
                <c:pt idx="0">
                  <c:v>refugee, alternative and stateless</c:v>
                </c:pt>
              </c:strCache>
            </c:strRef>
          </c:tx>
          <c:dLbls>
            <c:txPr>
              <a:bodyPr/>
              <a:lstStyle/>
              <a:p>
                <a:pPr>
                  <a:defRPr sz="1400"/>
                </a:pPr>
                <a:endParaRPr lang="lv-LV"/>
              </a:p>
            </c:txPr>
            <c:showVal val="1"/>
          </c:dLbls>
          <c:cat>
            <c:strRef>
              <c:f>Sheet1!$B$1:$F$1</c:f>
              <c:strCache>
                <c:ptCount val="5"/>
                <c:pt idx="0">
                  <c:v>2010</c:v>
                </c:pt>
                <c:pt idx="1">
                  <c:v>2011</c:v>
                </c:pt>
                <c:pt idx="2">
                  <c:v>2012</c:v>
                </c:pt>
                <c:pt idx="3">
                  <c:v>2013</c:v>
                </c:pt>
                <c:pt idx="4">
                  <c:v>2014</c:v>
                </c:pt>
              </c:strCache>
            </c:strRef>
          </c:cat>
          <c:val>
            <c:numRef>
              <c:f>Sheet1!$B$4:$F$4</c:f>
              <c:numCache>
                <c:formatCode>#,##0</c:formatCode>
                <c:ptCount val="5"/>
                <c:pt idx="0">
                  <c:v>168</c:v>
                </c:pt>
                <c:pt idx="1">
                  <c:v>171</c:v>
                </c:pt>
                <c:pt idx="2">
                  <c:v>173</c:v>
                </c:pt>
                <c:pt idx="3">
                  <c:v>279</c:v>
                </c:pt>
                <c:pt idx="4">
                  <c:v>319</c:v>
                </c:pt>
              </c:numCache>
            </c:numRef>
          </c:val>
        </c:ser>
        <c:ser>
          <c:idx val="3"/>
          <c:order val="3"/>
          <c:tx>
            <c:strRef>
              <c:f>Sheet1!$A$5</c:f>
              <c:strCache>
                <c:ptCount val="1"/>
                <c:pt idx="0">
                  <c:v>other</c:v>
                </c:pt>
              </c:strCache>
            </c:strRef>
          </c:tx>
          <c:dLbls>
            <c:txPr>
              <a:bodyPr/>
              <a:lstStyle/>
              <a:p>
                <a:pPr>
                  <a:defRPr sz="1400"/>
                </a:pPr>
                <a:endParaRPr lang="lv-LV"/>
              </a:p>
            </c:txPr>
            <c:showVal val="1"/>
          </c:dLbls>
          <c:cat>
            <c:strRef>
              <c:f>Sheet1!$B$1:$F$1</c:f>
              <c:strCache>
                <c:ptCount val="5"/>
                <c:pt idx="0">
                  <c:v>2010</c:v>
                </c:pt>
                <c:pt idx="1">
                  <c:v>2011</c:v>
                </c:pt>
                <c:pt idx="2">
                  <c:v>2012</c:v>
                </c:pt>
                <c:pt idx="3">
                  <c:v>2013</c:v>
                </c:pt>
                <c:pt idx="4">
                  <c:v>2014</c:v>
                </c:pt>
              </c:strCache>
            </c:strRef>
          </c:cat>
          <c:val>
            <c:numRef>
              <c:f>Sheet1!$B$5:$F$5</c:f>
              <c:numCache>
                <c:formatCode>#,##0</c:formatCode>
                <c:ptCount val="5"/>
                <c:pt idx="0">
                  <c:v>50173</c:v>
                </c:pt>
                <c:pt idx="1">
                  <c:v>55320</c:v>
                </c:pt>
                <c:pt idx="2">
                  <c:v>59950</c:v>
                </c:pt>
                <c:pt idx="3">
                  <c:v>65829</c:v>
                </c:pt>
                <c:pt idx="4">
                  <c:v>73963</c:v>
                </c:pt>
              </c:numCache>
            </c:numRef>
          </c:val>
        </c:ser>
        <c:gapWidth val="75"/>
        <c:overlap val="-18"/>
        <c:axId val="140858880"/>
        <c:axId val="140860416"/>
      </c:barChart>
      <c:catAx>
        <c:axId val="140858880"/>
        <c:scaling>
          <c:orientation val="minMax"/>
        </c:scaling>
        <c:axPos val="l"/>
        <c:tickLblPos val="nextTo"/>
        <c:spPr>
          <a:ln w="38100">
            <a:solidFill>
              <a:schemeClr val="accent1"/>
            </a:solidFill>
          </a:ln>
          <a:effectLst>
            <a:outerShdw blurRad="50800" dist="38100" dir="10800000" algn="r" rotWithShape="0">
              <a:prstClr val="black">
                <a:alpha val="40000"/>
              </a:prstClr>
            </a:outerShdw>
          </a:effectLst>
        </c:spPr>
        <c:crossAx val="140860416"/>
        <c:crosses val="autoZero"/>
        <c:lblAlgn val="ctr"/>
        <c:lblOffset val="100"/>
      </c:catAx>
      <c:valAx>
        <c:axId val="140860416"/>
        <c:scaling>
          <c:orientation val="minMax"/>
        </c:scaling>
        <c:delete val="1"/>
        <c:axPos val="b"/>
        <c:majorGridlines>
          <c:spPr>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prstDash val="dash"/>
            </a:ln>
          </c:spPr>
        </c:majorGridlines>
        <c:minorGridlines>
          <c:spPr>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prstDash val="dash"/>
            </a:ln>
          </c:spPr>
        </c:minorGridlines>
        <c:numFmt formatCode="#,##0" sourceLinked="1"/>
        <c:majorTickMark val="none"/>
        <c:tickLblPos val="none"/>
        <c:crossAx val="140858880"/>
        <c:crosses val="autoZero"/>
        <c:crossBetween val="between"/>
      </c:valAx>
    </c:plotArea>
    <c:legend>
      <c:legendPos val="b"/>
      <c:layout>
        <c:manualLayout>
          <c:xMode val="edge"/>
          <c:yMode val="edge"/>
          <c:x val="0.17497241201329841"/>
          <c:y val="0.93724542458827886"/>
          <c:w val="0.78525207537563457"/>
          <c:h val="6.1533615990308932E-2"/>
        </c:manualLayout>
      </c:layout>
      <c:txPr>
        <a:bodyPr/>
        <a:lstStyle/>
        <a:p>
          <a:pPr>
            <a:defRPr sz="1600"/>
          </a:pPr>
          <a:endParaRPr lang="lv-LV"/>
        </a:p>
      </c:txPr>
    </c:legend>
    <c:plotVisOnly val="1"/>
  </c:chart>
  <c:txPr>
    <a:bodyPr/>
    <a:lstStyle/>
    <a:p>
      <a:pPr>
        <a:defRPr sz="1800"/>
      </a:pPr>
      <a:endParaRPr lang="lv-LV"/>
    </a:p>
  </c:txPr>
  <c:externalData r:id="rId1"/>
</c:chartSpace>
</file>

<file path=ppt/charts/chart62.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a:t>Ethnic</a:t>
            </a:r>
            <a:r>
              <a:rPr lang="lv-LV" dirty="0"/>
              <a:t> </a:t>
            </a:r>
            <a:r>
              <a:rPr lang="lv-LV" dirty="0" err="1" smtClean="0"/>
              <a:t>Groups</a:t>
            </a:r>
            <a:r>
              <a:rPr lang="lv-LV" dirty="0" smtClean="0"/>
              <a:t> (</a:t>
            </a:r>
            <a:r>
              <a:rPr lang="lv-LV" sz="1800" b="0" dirty="0" smtClean="0"/>
              <a:t>01.01.2014</a:t>
            </a:r>
            <a:r>
              <a:rPr lang="lv-LV" dirty="0" smtClean="0"/>
              <a:t>)</a:t>
            </a:r>
            <a:endParaRPr lang="en-US" dirty="0"/>
          </a:p>
        </c:rich>
      </c:tx>
      <c:layout/>
      <c:overlay val="1"/>
    </c:title>
    <c:plotArea>
      <c:layout>
        <c:manualLayout>
          <c:layoutTarget val="inner"/>
          <c:xMode val="edge"/>
          <c:yMode val="edge"/>
          <c:x val="2.3919753086419752E-2"/>
          <c:y val="0.15480759135877245"/>
          <c:w val="0.84104938271604934"/>
          <c:h val="0.81858994548758324"/>
        </c:manualLayout>
      </c:layout>
      <c:ofPieChart>
        <c:ofPieType val="pie"/>
        <c:varyColors val="1"/>
        <c:ser>
          <c:idx val="0"/>
          <c:order val="0"/>
          <c:tx>
            <c:strRef>
              <c:f>Sheet1!#REF!</c:f>
              <c:strCache>
                <c:ptCount val="1"/>
                <c:pt idx="0">
                  <c:v>#REF!</c:v>
                </c:pt>
              </c:strCache>
            </c:strRef>
          </c:tx>
          <c:dPt>
            <c:idx val="0"/>
            <c:spPr>
              <a:solidFill>
                <a:srgbClr val="002060"/>
              </a:solidFill>
            </c:spPr>
          </c:dPt>
          <c:dPt>
            <c:idx val="17"/>
            <c:spPr>
              <a:solidFill>
                <a:srgbClr val="0070C0"/>
              </a:solidFill>
            </c:spPr>
          </c:dPt>
          <c:dLbls>
            <c:dLbl>
              <c:idx val="0"/>
              <c:layout>
                <c:manualLayout>
                  <c:x val="-1.5018044619422573E-2"/>
                  <c:y val="-1.4327680193821916E-2"/>
                </c:manualLayout>
              </c:layout>
              <c:dLblPos val="bestFit"/>
              <c:showCatName val="1"/>
              <c:showPercent val="1"/>
            </c:dLbl>
            <c:dLbl>
              <c:idx val="1"/>
              <c:layout>
                <c:manualLayout>
                  <c:x val="-2.0783513171964692E-2"/>
                  <c:y val="-3.9328285887341004E-2"/>
                </c:manualLayout>
              </c:layout>
              <c:dLblPos val="bestFit"/>
              <c:showCatName val="1"/>
              <c:showPercent val="1"/>
            </c:dLbl>
            <c:dLbl>
              <c:idx val="2"/>
              <c:layout>
                <c:manualLayout>
                  <c:x val="-6.7299504228638132E-2"/>
                  <c:y val="-0.17237007874015717"/>
                </c:manualLayout>
              </c:layout>
              <c:dLblPos val="bestFit"/>
              <c:showCatName val="1"/>
              <c:showPercent val="1"/>
            </c:dLbl>
            <c:dLbl>
              <c:idx val="3"/>
              <c:layout>
                <c:manualLayout>
                  <c:x val="5.0754714688442004E-2"/>
                  <c:y val="-0.23092731677771094"/>
                </c:manualLayout>
              </c:layout>
              <c:dLblPos val="bestFit"/>
              <c:showCatName val="1"/>
              <c:showPercent val="1"/>
            </c:dLbl>
            <c:dLbl>
              <c:idx val="4"/>
              <c:layout>
                <c:manualLayout>
                  <c:x val="5.8236366287547393E-2"/>
                  <c:y val="-0.16617968907732691"/>
                </c:manualLayout>
              </c:layout>
              <c:dLblPos val="bestFit"/>
              <c:showCatName val="1"/>
              <c:showPercent val="1"/>
            </c:dLbl>
            <c:dLbl>
              <c:idx val="5"/>
              <c:layout>
                <c:manualLayout>
                  <c:x val="4.0863468455332487E-3"/>
                  <c:y val="-0.1858530183727034"/>
                </c:manualLayout>
              </c:layout>
              <c:dLblPos val="bestFit"/>
              <c:showCatName val="1"/>
              <c:showPercent val="1"/>
            </c:dLbl>
            <c:dLbl>
              <c:idx val="6"/>
              <c:layout>
                <c:manualLayout>
                  <c:x val="7.505480217750557E-2"/>
                  <c:y val="1.7492226933171814E-2"/>
                </c:manualLayout>
              </c:layout>
              <c:dLblPos val="bestFit"/>
              <c:showCatName val="1"/>
              <c:showPercent val="1"/>
            </c:dLbl>
            <c:dLbl>
              <c:idx val="7"/>
              <c:layout>
                <c:manualLayout>
                  <c:x val="5.5031957810829514E-2"/>
                  <c:y val="0.10108378760347264"/>
                </c:manualLayout>
              </c:layout>
              <c:dLblPos val="bestFit"/>
              <c:showCatName val="1"/>
              <c:showPercent val="1"/>
            </c:dLbl>
            <c:dLbl>
              <c:idx val="8"/>
              <c:layout>
                <c:manualLayout>
                  <c:x val="1.0949499368134651E-3"/>
                  <c:y val="-0.10136402180496668"/>
                </c:manualLayout>
              </c:layout>
              <c:dLblPos val="bestFit"/>
              <c:showCatName val="1"/>
              <c:showPercent val="1"/>
            </c:dLbl>
            <c:dLbl>
              <c:idx val="9"/>
              <c:layout>
                <c:manualLayout>
                  <c:x val="1.3061023622047464E-2"/>
                  <c:y val="-0.12537532808398816"/>
                </c:manualLayout>
              </c:layout>
              <c:dLblPos val="bestFit"/>
              <c:showCatName val="1"/>
              <c:showPercent val="1"/>
            </c:dLbl>
            <c:dLbl>
              <c:idx val="10"/>
              <c:layout>
                <c:manualLayout>
                  <c:x val="0.10223230776708472"/>
                  <c:y val="-0.16145023218251681"/>
                </c:manualLayout>
              </c:layout>
              <c:dLblPos val="bestFit"/>
              <c:showCatName val="1"/>
              <c:showPercent val="1"/>
            </c:dLbl>
            <c:dLbl>
              <c:idx val="11"/>
              <c:layout>
                <c:manualLayout>
                  <c:x val="6.0968576844561757E-2"/>
                  <c:y val="-7.2020391681809001E-2"/>
                </c:manualLayout>
              </c:layout>
              <c:dLblPos val="bestFit"/>
              <c:showCatName val="1"/>
              <c:showPercent val="1"/>
            </c:dLbl>
            <c:dLbl>
              <c:idx val="12"/>
              <c:layout>
                <c:manualLayout>
                  <c:x val="3.6117551278312433E-2"/>
                  <c:y val="-2.6769028871391078E-2"/>
                </c:manualLayout>
              </c:layout>
              <c:dLblPos val="bestFit"/>
              <c:showCatName val="1"/>
              <c:showPercent val="1"/>
            </c:dLbl>
            <c:dLbl>
              <c:idx val="13"/>
              <c:layout>
                <c:manualLayout>
                  <c:x val="2.9784922717993812E-2"/>
                  <c:y val="1.0972138098122464E-2"/>
                </c:manualLayout>
              </c:layout>
              <c:dLblPos val="bestFit"/>
              <c:showCatName val="1"/>
              <c:showPercent val="1"/>
            </c:dLbl>
            <c:dLbl>
              <c:idx val="14"/>
              <c:layout>
                <c:manualLayout>
                  <c:x val="3.5121634101292883E-2"/>
                  <c:y val="7.0363618009287504E-2"/>
                </c:manualLayout>
              </c:layout>
              <c:dLblPos val="bestFit"/>
              <c:showCatName val="1"/>
              <c:showPercent val="1"/>
            </c:dLbl>
            <c:dLbl>
              <c:idx val="15"/>
              <c:layout>
                <c:manualLayout>
                  <c:x val="3.4428161757558084E-2"/>
                  <c:y val="0.15437129012719758"/>
                </c:manualLayout>
              </c:layout>
              <c:dLblPos val="bestFit"/>
              <c:showCatName val="1"/>
              <c:showPercent val="1"/>
            </c:dLbl>
            <c:dLbl>
              <c:idx val="16"/>
              <c:layout>
                <c:manualLayout>
                  <c:x val="1.5740497715563486E-2"/>
                  <c:y val="-7.4600242277407636E-2"/>
                </c:manualLayout>
              </c:layout>
              <c:dLblPos val="bestFit"/>
              <c:showCatName val="1"/>
              <c:showPercent val="1"/>
            </c:dLbl>
            <c:dLbl>
              <c:idx val="17"/>
              <c:layout/>
              <c:dLblPos val="bestFit"/>
              <c:showPercent val="1"/>
            </c:dLbl>
            <c:numFmt formatCode="0.00%" sourceLinked="0"/>
            <c:txPr>
              <a:bodyPr/>
              <a:lstStyle/>
              <a:p>
                <a:pPr>
                  <a:defRPr sz="1200"/>
                </a:pPr>
                <a:endParaRPr lang="lv-LV"/>
              </a:p>
            </c:txPr>
            <c:dLblPos val="bestFit"/>
            <c:showCatName val="1"/>
            <c:showPercent val="1"/>
            <c:showLeaderLines val="1"/>
          </c:dLbls>
          <c:cat>
            <c:strRef>
              <c:f>Sheet1!$A$2:$A$18</c:f>
              <c:strCache>
                <c:ptCount val="17"/>
                <c:pt idx="0">
                  <c:v>Latvian</c:v>
                </c:pt>
                <c:pt idx="1">
                  <c:v>Russian</c:v>
                </c:pt>
                <c:pt idx="2">
                  <c:v>Belarussian</c:v>
                </c:pt>
                <c:pt idx="3">
                  <c:v>Ukrainian</c:v>
                </c:pt>
                <c:pt idx="4">
                  <c:v>Pole</c:v>
                </c:pt>
                <c:pt idx="5">
                  <c:v>Lithuanian</c:v>
                </c:pt>
                <c:pt idx="6">
                  <c:v>Jew</c:v>
                </c:pt>
                <c:pt idx="7">
                  <c:v>Roman</c:v>
                </c:pt>
                <c:pt idx="8">
                  <c:v>German</c:v>
                </c:pt>
                <c:pt idx="9">
                  <c:v>Armenian</c:v>
                </c:pt>
                <c:pt idx="10">
                  <c:v>Tatar</c:v>
                </c:pt>
                <c:pt idx="11">
                  <c:v>Estonian</c:v>
                </c:pt>
                <c:pt idx="12">
                  <c:v>Azerbaijani</c:v>
                </c:pt>
                <c:pt idx="13">
                  <c:v>Moldavian</c:v>
                </c:pt>
                <c:pt idx="14">
                  <c:v>Georgian</c:v>
                </c:pt>
                <c:pt idx="15">
                  <c:v>Bulgarian</c:v>
                </c:pt>
                <c:pt idx="16">
                  <c:v>other</c:v>
                </c:pt>
              </c:strCache>
            </c:strRef>
          </c:cat>
          <c:val>
            <c:numRef>
              <c:f>Sheet1!$B$2:$B$18</c:f>
              <c:numCache>
                <c:formatCode>#,##0</c:formatCode>
                <c:ptCount val="17"/>
                <c:pt idx="0">
                  <c:v>1299368</c:v>
                </c:pt>
                <c:pt idx="1">
                  <c:v>586052</c:v>
                </c:pt>
                <c:pt idx="2">
                  <c:v>74205</c:v>
                </c:pt>
                <c:pt idx="3">
                  <c:v>52554</c:v>
                </c:pt>
                <c:pt idx="4">
                  <c:v>48485</c:v>
                </c:pt>
                <c:pt idx="5">
                  <c:v>27997</c:v>
                </c:pt>
                <c:pt idx="6">
                  <c:v>9040</c:v>
                </c:pt>
                <c:pt idx="7">
                  <c:v>8194</c:v>
                </c:pt>
                <c:pt idx="8">
                  <c:v>4975</c:v>
                </c:pt>
                <c:pt idx="9">
                  <c:v>2750</c:v>
                </c:pt>
                <c:pt idx="10">
                  <c:v>2627</c:v>
                </c:pt>
                <c:pt idx="11">
                  <c:v>2270</c:v>
                </c:pt>
                <c:pt idx="12">
                  <c:v>1898</c:v>
                </c:pt>
                <c:pt idx="13">
                  <c:v>1828</c:v>
                </c:pt>
                <c:pt idx="14">
                  <c:v>1222</c:v>
                </c:pt>
                <c:pt idx="15">
                  <c:v>1048</c:v>
                </c:pt>
                <c:pt idx="16">
                  <c:v>55947</c:v>
                </c:pt>
              </c:numCache>
            </c:numRef>
          </c:val>
        </c:ser>
        <c:dLbls>
          <c:showVal val="1"/>
          <c:showCatName val="1"/>
        </c:dLbls>
        <c:gapWidth val="100"/>
        <c:splitType val="percent"/>
        <c:splitPos val="2"/>
        <c:secondPieSize val="75"/>
        <c:serLines/>
      </c:ofPieChart>
    </c:plotArea>
    <c:plotVisOnly val="1"/>
  </c:chart>
  <c:txPr>
    <a:bodyPr/>
    <a:lstStyle/>
    <a:p>
      <a:pPr>
        <a:defRPr sz="1800"/>
      </a:pPr>
      <a:endParaRPr lang="lv-LV"/>
    </a:p>
  </c:txPr>
  <c:externalData r:id="rId1"/>
</c:chartSpace>
</file>

<file path=ppt/charts/chart63.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black"/>
                </a:solidFill>
                <a:latin typeface="+mn-lt"/>
                <a:ea typeface="+mn-ea"/>
                <a:cs typeface="+mn-cs"/>
              </a:defRPr>
            </a:pPr>
            <a:r>
              <a:rPr lang="lv-LV" dirty="0" err="1"/>
              <a:t>Population</a:t>
            </a:r>
            <a:r>
              <a:rPr lang="lv-LV" dirty="0"/>
              <a:t> </a:t>
            </a:r>
            <a:r>
              <a:rPr lang="lv-LV" dirty="0" err="1"/>
              <a:t>by</a:t>
            </a:r>
            <a:r>
              <a:rPr lang="lv-LV" dirty="0"/>
              <a:t> </a:t>
            </a:r>
            <a:r>
              <a:rPr lang="lv-LV" dirty="0" err="1" smtClean="0"/>
              <a:t>Gender</a:t>
            </a:r>
            <a:r>
              <a:rPr lang="lv-LV" dirty="0" smtClean="0"/>
              <a:t> </a:t>
            </a:r>
            <a:r>
              <a:rPr lang="lv-LV" b="0" dirty="0" smtClean="0"/>
              <a:t>(01.01.2014)</a:t>
            </a:r>
            <a:endParaRPr lang="lv-LV" b="0" dirty="0"/>
          </a:p>
        </c:rich>
      </c:tx>
      <c:layout/>
      <c:overlay val="1"/>
    </c:title>
    <c:plotArea>
      <c:layout/>
      <c:pieChart>
        <c:varyColors val="1"/>
        <c:ser>
          <c:idx val="0"/>
          <c:order val="0"/>
          <c:tx>
            <c:strRef>
              <c:f>Sheet1!$B$1</c:f>
              <c:strCache>
                <c:ptCount val="1"/>
                <c:pt idx="0">
                  <c:v>Population by Gender</c:v>
                </c:pt>
              </c:strCache>
            </c:strRef>
          </c:tx>
          <c:explosion val="9"/>
          <c:dLbls>
            <c:dLbl>
              <c:idx val="0"/>
              <c:layout>
                <c:manualLayout>
                  <c:x val="-5.3514089040756871E-2"/>
                  <c:y val="0.35916353725015182"/>
                </c:manualLayout>
              </c:layout>
              <c:showCatName val="1"/>
              <c:showPercent val="1"/>
            </c:dLbl>
            <c:dLbl>
              <c:idx val="1"/>
              <c:layout>
                <c:manualLayout>
                  <c:x val="3.923735948100842E-2"/>
                  <c:y val="0.27573389864728443"/>
                </c:manualLayout>
              </c:layout>
              <c:showCatName val="1"/>
              <c:showPercent val="1"/>
            </c:dLbl>
            <c:txPr>
              <a:bodyPr/>
              <a:lstStyle/>
              <a:p>
                <a:pPr>
                  <a:defRPr sz="1600"/>
                </a:pPr>
                <a:endParaRPr lang="lv-LV"/>
              </a:p>
            </c:txPr>
            <c:showCatName val="1"/>
            <c:showPercent val="1"/>
          </c:dLbls>
          <c:cat>
            <c:strRef>
              <c:f>Sheet1!$A$2:$A$3</c:f>
              <c:strCache>
                <c:ptCount val="2"/>
                <c:pt idx="0">
                  <c:v>male</c:v>
                </c:pt>
                <c:pt idx="1">
                  <c:v>female</c:v>
                </c:pt>
              </c:strCache>
            </c:strRef>
          </c:cat>
          <c:val>
            <c:numRef>
              <c:f>Sheet1!$B$2:$B$3</c:f>
              <c:numCache>
                <c:formatCode>#,##0</c:formatCode>
                <c:ptCount val="2"/>
                <c:pt idx="0">
                  <c:v>1013172</c:v>
                </c:pt>
                <c:pt idx="1">
                  <c:v>1167121</c:v>
                </c:pt>
              </c:numCache>
            </c:numRef>
          </c:val>
        </c:ser>
        <c:dLbls>
          <c:showVal val="1"/>
          <c:showCatName val="1"/>
        </c:dLbls>
        <c:firstSliceAng val="0"/>
      </c:pieChart>
    </c:plotArea>
    <c:plotVisOnly val="1"/>
  </c:chart>
  <c:txPr>
    <a:bodyPr/>
    <a:lstStyle/>
    <a:p>
      <a:pPr>
        <a:defRPr sz="1800"/>
      </a:pPr>
      <a:endParaRPr lang="lv-LV"/>
    </a:p>
  </c:txPr>
  <c:externalData r:id="rId1"/>
</c:chartSpace>
</file>

<file path=ppt/charts/chart6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800"/>
            </a:pPr>
            <a:r>
              <a:rPr lang="lv-LV" sz="1800" dirty="0" err="1" smtClean="0"/>
              <a:t>Population</a:t>
            </a:r>
            <a:r>
              <a:rPr lang="en-US" sz="1800" dirty="0" smtClean="0"/>
              <a:t> </a:t>
            </a:r>
            <a:r>
              <a:rPr lang="en-US" sz="1800" dirty="0"/>
              <a:t>by Ability-to-Work </a:t>
            </a:r>
            <a:r>
              <a:rPr lang="en-US" sz="1800" dirty="0" smtClean="0"/>
              <a:t>Age</a:t>
            </a:r>
            <a:r>
              <a:rPr lang="lv-LV" sz="1800" dirty="0" smtClean="0"/>
              <a:t> </a:t>
            </a:r>
            <a:r>
              <a:rPr lang="lv-LV" sz="1800" b="0" dirty="0" smtClean="0"/>
              <a:t>(01.01.2014)</a:t>
            </a:r>
            <a:endParaRPr lang="en-US" sz="1800" b="0" dirty="0"/>
          </a:p>
        </c:rich>
      </c:tx>
      <c:layout/>
      <c:overlay val="1"/>
    </c:title>
    <c:plotArea>
      <c:layout/>
      <c:pieChart>
        <c:varyColors val="1"/>
        <c:ser>
          <c:idx val="0"/>
          <c:order val="0"/>
          <c:tx>
            <c:strRef>
              <c:f>Sheet1!$B$1</c:f>
              <c:strCache>
                <c:ptCount val="1"/>
                <c:pt idx="0">
                  <c:v>Groups by Ability-to-Work Age</c:v>
                </c:pt>
              </c:strCache>
            </c:strRef>
          </c:tx>
          <c:explosion val="25"/>
          <c:dPt>
            <c:idx val="0"/>
            <c:explosion val="18"/>
          </c:dPt>
          <c:dPt>
            <c:idx val="1"/>
            <c:explosion val="3"/>
          </c:dPt>
          <c:dPt>
            <c:idx val="2"/>
            <c:explosion val="19"/>
          </c:dPt>
          <c:dLbls>
            <c:dLbl>
              <c:idx val="0"/>
              <c:layout>
                <c:manualLayout>
                  <c:x val="5.6680780468478985E-2"/>
                  <c:y val="4.8449222693317057E-2"/>
                </c:manualLayout>
              </c:layout>
              <c:showCatName val="1"/>
              <c:showPercent val="1"/>
            </c:dLbl>
            <c:dLbl>
              <c:idx val="1"/>
              <c:layout>
                <c:manualLayout>
                  <c:x val="0.20683912742039451"/>
                  <c:y val="-4.4307692307692534E-2"/>
                </c:manualLayout>
              </c:layout>
              <c:showCatName val="1"/>
              <c:showPercent val="1"/>
            </c:dLbl>
            <c:dLbl>
              <c:idx val="2"/>
              <c:layout>
                <c:manualLayout>
                  <c:x val="1.2835512306244738E-2"/>
                  <c:y val="2.6899858671512455E-2"/>
                </c:manualLayout>
              </c:layout>
              <c:showCatName val="1"/>
              <c:showPercent val="1"/>
            </c:dLbl>
            <c:txPr>
              <a:bodyPr/>
              <a:lstStyle/>
              <a:p>
                <a:pPr>
                  <a:defRPr sz="1600"/>
                </a:pPr>
                <a:endParaRPr lang="lv-LV"/>
              </a:p>
            </c:txPr>
            <c:showCatName val="1"/>
            <c:showPercent val="1"/>
          </c:dLbls>
          <c:cat>
            <c:strRef>
              <c:f>Sheet1!$A$2:$A$4</c:f>
              <c:strCache>
                <c:ptCount val="3"/>
                <c:pt idx="0">
                  <c:v>below</c:v>
                </c:pt>
                <c:pt idx="1">
                  <c:v>ability-to-work age</c:v>
                </c:pt>
                <c:pt idx="2">
                  <c:v>above</c:v>
                </c:pt>
              </c:strCache>
            </c:strRef>
          </c:cat>
          <c:val>
            <c:numRef>
              <c:f>Sheet1!$B$2:$B$4</c:f>
              <c:numCache>
                <c:formatCode>#,##0</c:formatCode>
                <c:ptCount val="3"/>
                <c:pt idx="0">
                  <c:v>309595</c:v>
                </c:pt>
                <c:pt idx="1">
                  <c:v>1416297</c:v>
                </c:pt>
                <c:pt idx="2">
                  <c:v>454401</c:v>
                </c:pt>
              </c:numCache>
            </c:numRef>
          </c:val>
        </c:ser>
        <c:dLbls>
          <c:showVal val="1"/>
          <c:showCatName val="1"/>
        </c:dLbls>
        <c:firstSliceAng val="0"/>
      </c:pieChart>
    </c:plotArea>
    <c:plotVisOnly val="1"/>
  </c:chart>
  <c:txPr>
    <a:bodyPr/>
    <a:lstStyle/>
    <a:p>
      <a:pPr>
        <a:defRPr sz="1800"/>
      </a:pPr>
      <a:endParaRPr lang="lv-LV"/>
    </a:p>
  </c:txPr>
  <c:externalData r:id="rId1"/>
</c:chartSpace>
</file>

<file path=ppt/charts/chart6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Population</a:t>
            </a:r>
            <a:r>
              <a:rPr lang="lv-LV" dirty="0" smtClean="0"/>
              <a:t> </a:t>
            </a:r>
            <a:r>
              <a:rPr lang="en-US" dirty="0" smtClean="0"/>
              <a:t>by </a:t>
            </a:r>
            <a:r>
              <a:rPr lang="en-US" dirty="0"/>
              <a:t>Year of </a:t>
            </a:r>
            <a:r>
              <a:rPr lang="en-US" dirty="0" smtClean="0"/>
              <a:t>Birth</a:t>
            </a:r>
            <a:r>
              <a:rPr lang="lv-LV" dirty="0" smtClean="0"/>
              <a:t> </a:t>
            </a:r>
            <a:r>
              <a:rPr lang="lv-LV" sz="1800" b="0" dirty="0" smtClean="0"/>
              <a:t>(01.01.2014)</a:t>
            </a:r>
            <a:endParaRPr lang="en-US" sz="1800" b="0" dirty="0"/>
          </a:p>
        </c:rich>
      </c:tx>
      <c:layout/>
    </c:title>
    <c:plotArea>
      <c:layout/>
      <c:lineChart>
        <c:grouping val="standard"/>
        <c:ser>
          <c:idx val="0"/>
          <c:order val="0"/>
          <c:tx>
            <c:strRef>
              <c:f>Sheet1!$B$1</c:f>
              <c:strCache>
                <c:ptCount val="1"/>
                <c:pt idx="0">
                  <c:v>Age Groups by Year of Birth</c:v>
                </c:pt>
              </c:strCache>
            </c:strRef>
          </c:tx>
          <c:spPr>
            <a:ln w="76200"/>
          </c:spPr>
          <c:marker>
            <c:spPr>
              <a:solidFill>
                <a:srgbClr val="0070C0"/>
              </a:solidFill>
            </c:spPr>
          </c:marker>
          <c:dLbls>
            <c:txPr>
              <a:bodyPr/>
              <a:lstStyle/>
              <a:p>
                <a:pPr>
                  <a:defRPr sz="1400"/>
                </a:pPr>
                <a:endParaRPr lang="lv-LV"/>
              </a:p>
            </c:txPr>
            <c:dLblPos val="t"/>
            <c:showVal val="1"/>
          </c:dLbls>
          <c:cat>
            <c:strRef>
              <c:f>Sheet1!$A$2:$A$12</c:f>
              <c:strCache>
                <c:ptCount val="11"/>
                <c:pt idx="0">
                  <c:v>&lt;1914</c:v>
                </c:pt>
                <c:pt idx="1">
                  <c:v>1914  1923</c:v>
                </c:pt>
                <c:pt idx="2">
                  <c:v>1926  1933</c:v>
                </c:pt>
                <c:pt idx="3">
                  <c:v>1934  1943</c:v>
                </c:pt>
                <c:pt idx="4">
                  <c:v>1944  1953</c:v>
                </c:pt>
                <c:pt idx="5">
                  <c:v>1954  1963</c:v>
                </c:pt>
                <c:pt idx="6">
                  <c:v>1964  1973</c:v>
                </c:pt>
                <c:pt idx="7">
                  <c:v>1974  1983</c:v>
                </c:pt>
                <c:pt idx="8">
                  <c:v>1984  1993</c:v>
                </c:pt>
                <c:pt idx="9">
                  <c:v>1994  2003</c:v>
                </c:pt>
                <c:pt idx="10">
                  <c:v>2004  2013</c:v>
                </c:pt>
              </c:strCache>
            </c:strRef>
          </c:cat>
          <c:val>
            <c:numRef>
              <c:f>Sheet1!$B$2:$B$12</c:f>
              <c:numCache>
                <c:formatCode>#,##0</c:formatCode>
                <c:ptCount val="11"/>
                <c:pt idx="0">
                  <c:v>341</c:v>
                </c:pt>
                <c:pt idx="1">
                  <c:v>10433</c:v>
                </c:pt>
                <c:pt idx="2">
                  <c:v>87571</c:v>
                </c:pt>
                <c:pt idx="3">
                  <c:v>189805</c:v>
                </c:pt>
                <c:pt idx="4">
                  <c:v>230112</c:v>
                </c:pt>
                <c:pt idx="5">
                  <c:v>312443</c:v>
                </c:pt>
                <c:pt idx="6">
                  <c:v>303384</c:v>
                </c:pt>
                <c:pt idx="7">
                  <c:v>309985</c:v>
                </c:pt>
                <c:pt idx="8">
                  <c:v>328993</c:v>
                </c:pt>
                <c:pt idx="9">
                  <c:v>194497</c:v>
                </c:pt>
                <c:pt idx="10">
                  <c:v>212729</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41373824"/>
        <c:axId val="141375360"/>
      </c:lineChart>
      <c:catAx>
        <c:axId val="14137382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600"/>
            </a:pPr>
            <a:endParaRPr lang="lv-LV"/>
          </a:p>
        </c:txPr>
        <c:crossAx val="141375360"/>
        <c:crosses val="autoZero"/>
        <c:auto val="1"/>
        <c:lblAlgn val="ctr"/>
        <c:lblOffset val="100"/>
      </c:catAx>
      <c:valAx>
        <c:axId val="141375360"/>
        <c:scaling>
          <c:orientation val="minMax"/>
        </c:scaling>
        <c:delete val="1"/>
        <c:axPos val="l"/>
        <c:numFmt formatCode="#,##0" sourceLinked="1"/>
        <c:tickLblPos val="none"/>
        <c:crossAx val="141373824"/>
        <c:crosses val="autoZero"/>
        <c:crossBetween val="between"/>
      </c:valAx>
    </c:plotArea>
    <c:plotVisOnly val="1"/>
  </c:chart>
  <c:txPr>
    <a:bodyPr/>
    <a:lstStyle/>
    <a:p>
      <a:pPr>
        <a:defRPr sz="1800"/>
      </a:pPr>
      <a:endParaRPr lang="lv-LV"/>
    </a:p>
  </c:txPr>
  <c:externalData r:id="rId1"/>
</c:chartSpace>
</file>

<file path=ppt/charts/chart6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600"/>
            </a:pPr>
            <a:r>
              <a:rPr lang="lv-LV" sz="1600"/>
              <a:t>Population by Year of Birth</a:t>
            </a:r>
            <a:endParaRPr lang="en-US" sz="1600"/>
          </a:p>
        </c:rich>
      </c:tx>
      <c:layout/>
      <c:overlay val="1"/>
    </c:title>
    <c:plotArea>
      <c:layout>
        <c:manualLayout>
          <c:layoutTarget val="inner"/>
          <c:xMode val="edge"/>
          <c:yMode val="edge"/>
          <c:x val="0.32951270242163344"/>
          <c:y val="9.0314525105791243E-2"/>
          <c:w val="0.52880478383598251"/>
          <c:h val="0.82887774190481678"/>
        </c:manualLayout>
      </c:layout>
      <c:barChart>
        <c:barDir val="bar"/>
        <c:grouping val="clustered"/>
        <c:ser>
          <c:idx val="0"/>
          <c:order val="0"/>
          <c:tx>
            <c:strRef>
              <c:f>Sheet1!$B$1</c:f>
              <c:strCache>
                <c:ptCount val="1"/>
                <c:pt idx="0">
                  <c:v>citizen</c:v>
                </c:pt>
              </c:strCache>
            </c:strRef>
          </c:tx>
          <c:dLbls>
            <c:txPr>
              <a:bodyPr/>
              <a:lstStyle/>
              <a:p>
                <a:pPr>
                  <a:defRPr sz="1400"/>
                </a:pPr>
                <a:endParaRPr lang="lv-LV"/>
              </a:p>
            </c:txPr>
            <c:showVal val="1"/>
          </c:dLbls>
          <c:cat>
            <c:strRef>
              <c:f>Sheet1!$A$2:$A$12</c:f>
              <c:strCache>
                <c:ptCount val="11"/>
                <c:pt idx="0">
                  <c:v>&lt;1914</c:v>
                </c:pt>
                <c:pt idx="1">
                  <c:v>1914  1923</c:v>
                </c:pt>
                <c:pt idx="2">
                  <c:v>1926  1933</c:v>
                </c:pt>
                <c:pt idx="3">
                  <c:v>1934  1943</c:v>
                </c:pt>
                <c:pt idx="4">
                  <c:v>1944  1953</c:v>
                </c:pt>
                <c:pt idx="5">
                  <c:v>1954  1963</c:v>
                </c:pt>
                <c:pt idx="6">
                  <c:v>1964  1973</c:v>
                </c:pt>
                <c:pt idx="7">
                  <c:v>1974  1983</c:v>
                </c:pt>
                <c:pt idx="8">
                  <c:v>1984  1993</c:v>
                </c:pt>
                <c:pt idx="9">
                  <c:v>1994  2003</c:v>
                </c:pt>
                <c:pt idx="10">
                  <c:v>2004  2013</c:v>
                </c:pt>
              </c:strCache>
            </c:strRef>
          </c:cat>
          <c:val>
            <c:numRef>
              <c:f>Sheet1!$B$2:$B$12</c:f>
              <c:numCache>
                <c:formatCode>#,##0</c:formatCode>
                <c:ptCount val="11"/>
                <c:pt idx="0">
                  <c:v>257</c:v>
                </c:pt>
                <c:pt idx="1">
                  <c:v>7283</c:v>
                </c:pt>
                <c:pt idx="2">
                  <c:v>62578</c:v>
                </c:pt>
                <c:pt idx="3">
                  <c:v>140215</c:v>
                </c:pt>
                <c:pt idx="4">
                  <c:v>165455</c:v>
                </c:pt>
                <c:pt idx="5">
                  <c:v>235910</c:v>
                </c:pt>
                <c:pt idx="6">
                  <c:v>250036</c:v>
                </c:pt>
                <c:pt idx="7">
                  <c:v>268707</c:v>
                </c:pt>
                <c:pt idx="8">
                  <c:v>302919</c:v>
                </c:pt>
                <c:pt idx="9">
                  <c:v>184540</c:v>
                </c:pt>
                <c:pt idx="10">
                  <c:v>205235</c:v>
                </c:pt>
              </c:numCache>
            </c:numRef>
          </c:val>
        </c:ser>
        <c:gapWidth val="50"/>
        <c:axId val="141408128"/>
        <c:axId val="141409664"/>
      </c:barChart>
      <c:catAx>
        <c:axId val="141408128"/>
        <c:scaling>
          <c:orientation val="minMax"/>
        </c:scaling>
        <c:axPos val="l"/>
        <c:tickLblPos val="nextTo"/>
        <c:spPr>
          <a:ln w="38100">
            <a:solidFill>
              <a:srgbClr val="0070C0"/>
            </a:solidFill>
          </a:ln>
          <a:effectLst>
            <a:outerShdw blurRad="50800" dist="38100" dir="10800000" algn="r" rotWithShape="0">
              <a:prstClr val="black">
                <a:alpha val="40000"/>
              </a:prstClr>
            </a:outerShdw>
          </a:effectLst>
        </c:spPr>
        <c:txPr>
          <a:bodyPr/>
          <a:lstStyle/>
          <a:p>
            <a:pPr>
              <a:defRPr sz="1400"/>
            </a:pPr>
            <a:endParaRPr lang="lv-LV"/>
          </a:p>
        </c:txPr>
        <c:crossAx val="141409664"/>
        <c:crosses val="autoZero"/>
        <c:auto val="1"/>
        <c:lblAlgn val="ctr"/>
        <c:lblOffset val="100"/>
      </c:catAx>
      <c:valAx>
        <c:axId val="141409664"/>
        <c:scaling>
          <c:orientation val="minMax"/>
        </c:scaling>
        <c:delete val="1"/>
        <c:axPos val="b"/>
        <c:numFmt formatCode="#,##0" sourceLinked="1"/>
        <c:tickLblPos val="none"/>
        <c:crossAx val="141408128"/>
        <c:crosses val="autoZero"/>
        <c:crossBetween val="between"/>
      </c:valAx>
    </c:plotArea>
    <c:legend>
      <c:legendPos val="b"/>
      <c:layout/>
      <c:txPr>
        <a:bodyPr/>
        <a:lstStyle/>
        <a:p>
          <a:pPr>
            <a:defRPr sz="1600"/>
          </a:pPr>
          <a:endParaRPr lang="lv-LV"/>
        </a:p>
      </c:txPr>
    </c:legend>
    <c:plotVisOnly val="1"/>
  </c:chart>
  <c:txPr>
    <a:bodyPr/>
    <a:lstStyle/>
    <a:p>
      <a:pPr>
        <a:defRPr sz="1800"/>
      </a:pPr>
      <a:endParaRPr lang="lv-LV"/>
    </a:p>
  </c:txPr>
  <c:externalData r:id="rId1"/>
</c:chartSpace>
</file>

<file path=ppt/charts/chart67.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600"/>
            </a:pPr>
            <a:r>
              <a:rPr lang="lv-LV" sz="1600"/>
              <a:t>Population by Year of Birth</a:t>
            </a:r>
          </a:p>
        </c:rich>
      </c:tx>
      <c:layout/>
    </c:title>
    <c:plotArea>
      <c:layout/>
      <c:barChart>
        <c:barDir val="bar"/>
        <c:grouping val="clustered"/>
        <c:ser>
          <c:idx val="0"/>
          <c:order val="0"/>
          <c:tx>
            <c:strRef>
              <c:f>Sheet1!$B$1</c:f>
              <c:strCache>
                <c:ptCount val="1"/>
                <c:pt idx="0">
                  <c:v>non-citizen</c:v>
                </c:pt>
              </c:strCache>
            </c:strRef>
          </c:tx>
          <c:spPr>
            <a:solidFill>
              <a:schemeClr val="accent6">
                <a:lumMod val="75000"/>
              </a:schemeClr>
            </a:solidFill>
          </c:spPr>
          <c:dLbls>
            <c:txPr>
              <a:bodyPr/>
              <a:lstStyle/>
              <a:p>
                <a:pPr>
                  <a:defRPr sz="1400"/>
                </a:pPr>
                <a:endParaRPr lang="lv-LV"/>
              </a:p>
            </c:txPr>
            <c:showVal val="1"/>
          </c:dLbls>
          <c:cat>
            <c:strRef>
              <c:f>Sheet1!$A$2:$A$12</c:f>
              <c:strCache>
                <c:ptCount val="11"/>
                <c:pt idx="0">
                  <c:v>&lt;1914</c:v>
                </c:pt>
                <c:pt idx="1">
                  <c:v>1914  1923</c:v>
                </c:pt>
                <c:pt idx="2">
                  <c:v>1926  1933</c:v>
                </c:pt>
                <c:pt idx="3">
                  <c:v>1934  1943</c:v>
                </c:pt>
                <c:pt idx="4">
                  <c:v>1944  1953</c:v>
                </c:pt>
                <c:pt idx="5">
                  <c:v>1954  1963</c:v>
                </c:pt>
                <c:pt idx="6">
                  <c:v>1964  1973</c:v>
                </c:pt>
                <c:pt idx="7">
                  <c:v>1974  1983</c:v>
                </c:pt>
                <c:pt idx="8">
                  <c:v>1984  1993</c:v>
                </c:pt>
                <c:pt idx="9">
                  <c:v>1994  2003</c:v>
                </c:pt>
                <c:pt idx="10">
                  <c:v>2004  2013</c:v>
                </c:pt>
              </c:strCache>
            </c:strRef>
          </c:cat>
          <c:val>
            <c:numRef>
              <c:f>Sheet1!$B$2:$B$12</c:f>
              <c:numCache>
                <c:formatCode>#,##0</c:formatCode>
                <c:ptCount val="11"/>
                <c:pt idx="0">
                  <c:v>78</c:v>
                </c:pt>
                <c:pt idx="1">
                  <c:v>2637</c:v>
                </c:pt>
                <c:pt idx="2">
                  <c:v>20857</c:v>
                </c:pt>
                <c:pt idx="3">
                  <c:v>40020</c:v>
                </c:pt>
                <c:pt idx="4">
                  <c:v>53021</c:v>
                </c:pt>
                <c:pt idx="5">
                  <c:v>61676</c:v>
                </c:pt>
                <c:pt idx="6">
                  <c:v>43088</c:v>
                </c:pt>
                <c:pt idx="7">
                  <c:v>32386</c:v>
                </c:pt>
                <c:pt idx="8">
                  <c:v>18734</c:v>
                </c:pt>
                <c:pt idx="9">
                  <c:v>6196</c:v>
                </c:pt>
                <c:pt idx="10">
                  <c:v>4183</c:v>
                </c:pt>
              </c:numCache>
            </c:numRef>
          </c:val>
        </c:ser>
        <c:ser>
          <c:idx val="1"/>
          <c:order val="1"/>
          <c:tx>
            <c:strRef>
              <c:f>Sheet1!$C$1</c:f>
              <c:strCache>
                <c:ptCount val="1"/>
                <c:pt idx="0">
                  <c:v>other</c:v>
                </c:pt>
              </c:strCache>
            </c:strRef>
          </c:tx>
          <c:spPr>
            <a:solidFill>
              <a:srgbClr val="0070C0"/>
            </a:solidFill>
          </c:spPr>
          <c:dLbls>
            <c:txPr>
              <a:bodyPr/>
              <a:lstStyle/>
              <a:p>
                <a:pPr>
                  <a:defRPr sz="1400"/>
                </a:pPr>
                <a:endParaRPr lang="lv-LV"/>
              </a:p>
            </c:txPr>
            <c:showVal val="1"/>
          </c:dLbls>
          <c:cat>
            <c:strRef>
              <c:f>Sheet1!$A$2:$A$12</c:f>
              <c:strCache>
                <c:ptCount val="11"/>
                <c:pt idx="0">
                  <c:v>&lt;1914</c:v>
                </c:pt>
                <c:pt idx="1">
                  <c:v>1914  1923</c:v>
                </c:pt>
                <c:pt idx="2">
                  <c:v>1926  1933</c:v>
                </c:pt>
                <c:pt idx="3">
                  <c:v>1934  1943</c:v>
                </c:pt>
                <c:pt idx="4">
                  <c:v>1944  1953</c:v>
                </c:pt>
                <c:pt idx="5">
                  <c:v>1954  1963</c:v>
                </c:pt>
                <c:pt idx="6">
                  <c:v>1964  1973</c:v>
                </c:pt>
                <c:pt idx="7">
                  <c:v>1974  1983</c:v>
                </c:pt>
                <c:pt idx="8">
                  <c:v>1984  1993</c:v>
                </c:pt>
                <c:pt idx="9">
                  <c:v>1994  2003</c:v>
                </c:pt>
                <c:pt idx="10">
                  <c:v>2004  2013</c:v>
                </c:pt>
              </c:strCache>
            </c:strRef>
          </c:cat>
          <c:val>
            <c:numRef>
              <c:f>Sheet1!$C$2:$C$12</c:f>
              <c:numCache>
                <c:formatCode>#,##0</c:formatCode>
                <c:ptCount val="11"/>
                <c:pt idx="0">
                  <c:v>6</c:v>
                </c:pt>
                <c:pt idx="1">
                  <c:v>513</c:v>
                </c:pt>
                <c:pt idx="2">
                  <c:v>4136</c:v>
                </c:pt>
                <c:pt idx="3">
                  <c:v>9570</c:v>
                </c:pt>
                <c:pt idx="4">
                  <c:v>11636</c:v>
                </c:pt>
                <c:pt idx="5">
                  <c:v>14857</c:v>
                </c:pt>
                <c:pt idx="6">
                  <c:v>10260</c:v>
                </c:pt>
                <c:pt idx="7">
                  <c:v>8892</c:v>
                </c:pt>
                <c:pt idx="8">
                  <c:v>7340</c:v>
                </c:pt>
                <c:pt idx="9">
                  <c:v>3761</c:v>
                </c:pt>
                <c:pt idx="10">
                  <c:v>3311</c:v>
                </c:pt>
              </c:numCache>
            </c:numRef>
          </c:val>
        </c:ser>
        <c:gapWidth val="55"/>
        <c:overlap val="-25"/>
        <c:axId val="141230848"/>
        <c:axId val="141232384"/>
      </c:barChart>
      <c:catAx>
        <c:axId val="141230848"/>
        <c:scaling>
          <c:orientation val="minMax"/>
        </c:scaling>
        <c:axPos val="l"/>
        <c:tickLblPos val="nextTo"/>
        <c:spPr>
          <a:ln w="38100">
            <a:solidFill>
              <a:srgbClr val="0070C0"/>
            </a:solidFill>
          </a:ln>
          <a:effectLst>
            <a:outerShdw blurRad="50800" dist="38100" dir="10800000" algn="r" rotWithShape="0">
              <a:prstClr val="black">
                <a:alpha val="40000"/>
              </a:prstClr>
            </a:outerShdw>
          </a:effectLst>
        </c:spPr>
        <c:txPr>
          <a:bodyPr/>
          <a:lstStyle/>
          <a:p>
            <a:pPr>
              <a:defRPr sz="1400"/>
            </a:pPr>
            <a:endParaRPr lang="lv-LV"/>
          </a:p>
        </c:txPr>
        <c:crossAx val="141232384"/>
        <c:crosses val="autoZero"/>
        <c:auto val="1"/>
        <c:lblAlgn val="ctr"/>
        <c:lblOffset val="100"/>
      </c:catAx>
      <c:valAx>
        <c:axId val="141232384"/>
        <c:scaling>
          <c:orientation val="minMax"/>
        </c:scaling>
        <c:delete val="1"/>
        <c:axPos val="b"/>
        <c:numFmt formatCode="#,##0" sourceLinked="1"/>
        <c:majorTickMark val="none"/>
        <c:tickLblPos val="none"/>
        <c:crossAx val="141230848"/>
        <c:crosses val="autoZero"/>
        <c:crossBetween val="between"/>
      </c:valAx>
    </c:plotArea>
    <c:legend>
      <c:legendPos val="b"/>
      <c:layout/>
      <c:txPr>
        <a:bodyPr/>
        <a:lstStyle/>
        <a:p>
          <a:pPr>
            <a:defRPr sz="1600"/>
          </a:pPr>
          <a:endParaRPr lang="lv-LV"/>
        </a:p>
      </c:txPr>
    </c:legend>
    <c:plotVisOnly val="1"/>
  </c:chart>
  <c:txPr>
    <a:bodyPr/>
    <a:lstStyle/>
    <a:p>
      <a:pPr>
        <a:defRPr sz="1800"/>
      </a:pPr>
      <a:endParaRPr lang="lv-LV"/>
    </a:p>
  </c:txPr>
  <c:externalData r:id="rId1"/>
</c:chartSpace>
</file>

<file path=ppt/charts/chart68.xml><?xml version="1.0" encoding="utf-8"?>
<c:chartSpace xmlns:c="http://schemas.openxmlformats.org/drawingml/2006/chart" xmlns:a="http://schemas.openxmlformats.org/drawingml/2006/main" xmlns:r="http://schemas.openxmlformats.org/officeDocument/2006/relationships">
  <c:date1904 val="1"/>
  <c:lang val="lv-LV"/>
  <c:style val="32"/>
  <c:chart>
    <c:title>
      <c:layout/>
      <c:txPr>
        <a:bodyPr/>
        <a:lstStyle/>
        <a:p>
          <a:pPr>
            <a:defRPr sz="2000"/>
          </a:pPr>
          <a:endParaRPr lang="lv-LV"/>
        </a:p>
      </c:txPr>
    </c:title>
    <c:plotArea>
      <c:layout/>
      <c:barChart>
        <c:barDir val="bar"/>
        <c:grouping val="clustered"/>
        <c:varyColors val="1"/>
        <c:ser>
          <c:idx val="0"/>
          <c:order val="0"/>
          <c:tx>
            <c:strRef>
              <c:f>Sheet1!$B$1</c:f>
              <c:strCache>
                <c:ptCount val="1"/>
                <c:pt idx="0">
                  <c:v>Factors in Customer Service Considered as Important</c:v>
                </c:pt>
              </c:strCache>
            </c:strRef>
          </c:tx>
          <c:dLbls>
            <c:txPr>
              <a:bodyPr/>
              <a:lstStyle/>
              <a:p>
                <a:pPr>
                  <a:defRPr sz="1600"/>
                </a:pPr>
                <a:endParaRPr lang="lv-LV"/>
              </a:p>
            </c:txPr>
            <c:showVal val="1"/>
          </c:dLbls>
          <c:cat>
            <c:strRef>
              <c:f>Sheet1!$A$2:$A$11</c:f>
              <c:strCache>
                <c:ptCount val="10"/>
                <c:pt idx="0">
                  <c:v>Employee attitude</c:v>
                </c:pt>
                <c:pt idx="1">
                  <c:v>Organisation culture</c:v>
                </c:pt>
                <c:pt idx="2">
                  <c:v>Premises</c:v>
                </c:pt>
                <c:pt idx="3">
                  <c:v>Availability and comprehensibility of information</c:v>
                </c:pt>
                <c:pt idx="4">
                  <c:v>The quality of the service</c:v>
                </c:pt>
                <c:pt idx="5">
                  <c:v>Operational response</c:v>
                </c:pt>
                <c:pt idx="6">
                  <c:v>Competence and professionalism</c:v>
                </c:pt>
                <c:pt idx="7">
                  <c:v>Personal attitude</c:v>
                </c:pt>
                <c:pt idx="8">
                  <c:v>Mutual cooperation</c:v>
                </c:pt>
                <c:pt idx="9">
                  <c:v>Another answer</c:v>
                </c:pt>
              </c:strCache>
            </c:strRef>
          </c:cat>
          <c:val>
            <c:numRef>
              <c:f>Sheet1!$B$2:$B$11</c:f>
              <c:numCache>
                <c:formatCode>0.0%</c:formatCode>
                <c:ptCount val="10"/>
                <c:pt idx="0">
                  <c:v>0.87600459242250772</c:v>
                </c:pt>
                <c:pt idx="1">
                  <c:v>0.30195177956371988</c:v>
                </c:pt>
                <c:pt idx="2">
                  <c:v>0.19288174512055087</c:v>
                </c:pt>
                <c:pt idx="3">
                  <c:v>0.46383467278989954</c:v>
                </c:pt>
                <c:pt idx="4">
                  <c:v>0.43053960964408738</c:v>
                </c:pt>
                <c:pt idx="5">
                  <c:v>0.35361653272101035</c:v>
                </c:pt>
                <c:pt idx="6">
                  <c:v>0.46842709529276988</c:v>
                </c:pt>
                <c:pt idx="7">
                  <c:v>0.27095292766934798</c:v>
                </c:pt>
                <c:pt idx="8">
                  <c:v>0.16417910447761189</c:v>
                </c:pt>
                <c:pt idx="9">
                  <c:v>3.3295063145809413E-2</c:v>
                </c:pt>
              </c:numCache>
            </c:numRef>
          </c:val>
        </c:ser>
        <c:gapWidth val="58"/>
        <c:axId val="141256960"/>
        <c:axId val="141279232"/>
      </c:barChart>
      <c:catAx>
        <c:axId val="141256960"/>
        <c:scaling>
          <c:orientation val="minMax"/>
        </c:scaling>
        <c:axPos val="l"/>
        <c:tickLblPos val="nextTo"/>
        <c:spPr>
          <a:ln w="38100">
            <a:solidFill>
              <a:schemeClr val="accent1"/>
            </a:solidFill>
          </a:ln>
          <a:effectLst>
            <a:outerShdw blurRad="50800" dist="38100" dir="10800000" algn="r" rotWithShape="0">
              <a:prstClr val="black">
                <a:alpha val="40000"/>
              </a:prstClr>
            </a:outerShdw>
          </a:effectLst>
        </c:spPr>
        <c:txPr>
          <a:bodyPr/>
          <a:lstStyle/>
          <a:p>
            <a:pPr>
              <a:defRPr sz="1400"/>
            </a:pPr>
            <a:endParaRPr lang="lv-LV"/>
          </a:p>
        </c:txPr>
        <c:crossAx val="141279232"/>
        <c:crosses val="autoZero"/>
        <c:auto val="1"/>
        <c:lblAlgn val="ctr"/>
        <c:lblOffset val="100"/>
      </c:catAx>
      <c:valAx>
        <c:axId val="141279232"/>
        <c:scaling>
          <c:orientation val="minMax"/>
        </c:scaling>
        <c:delete val="1"/>
        <c:axPos val="b"/>
        <c:numFmt formatCode="0.0%" sourceLinked="1"/>
        <c:tickLblPos val="none"/>
        <c:crossAx val="141256960"/>
        <c:crosses val="autoZero"/>
        <c:crossBetween val="between"/>
      </c:valAx>
    </c:plotArea>
    <c:plotVisOnly val="1"/>
  </c:chart>
  <c:txPr>
    <a:bodyPr/>
    <a:lstStyle/>
    <a:p>
      <a:pPr>
        <a:defRPr sz="1800"/>
      </a:pPr>
      <a:endParaRPr lang="lv-LV"/>
    </a:p>
  </c:txPr>
  <c:externalData r:id="rId1"/>
</c:chartSpace>
</file>

<file path=ppt/charts/chart69.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a:t>Level of Confidence about </a:t>
            </a:r>
            <a:r>
              <a:rPr lang="en-US" sz="2000" dirty="0" smtClean="0"/>
              <a:t>Person</a:t>
            </a:r>
            <a:r>
              <a:rPr lang="lv-LV" sz="2000" dirty="0" err="1" smtClean="0"/>
              <a:t>al</a:t>
            </a:r>
            <a:r>
              <a:rPr lang="en-US" sz="2000" dirty="0" smtClean="0"/>
              <a:t> </a:t>
            </a:r>
            <a:r>
              <a:rPr lang="en-US" sz="2000" dirty="0"/>
              <a:t>Data </a:t>
            </a:r>
            <a:r>
              <a:rPr lang="en-US" sz="2000" dirty="0" smtClean="0"/>
              <a:t>Security</a:t>
            </a:r>
            <a:endParaRPr lang="en-US" sz="2000" dirty="0"/>
          </a:p>
        </c:rich>
      </c:tx>
      <c:layout>
        <c:manualLayout>
          <c:xMode val="edge"/>
          <c:yMode val="edge"/>
          <c:x val="0.15598376591814911"/>
          <c:y val="1.282051282051282E-2"/>
        </c:manualLayout>
      </c:layout>
    </c:title>
    <c:plotArea>
      <c:layout>
        <c:manualLayout>
          <c:layoutTarget val="inner"/>
          <c:xMode val="edge"/>
          <c:yMode val="edge"/>
          <c:x val="5.9302396228249857E-2"/>
          <c:y val="0.16621784776902984"/>
          <c:w val="0.46979950422863803"/>
          <c:h val="0.7805899454875832"/>
        </c:manualLayout>
      </c:layout>
      <c:pieChart>
        <c:varyColors val="1"/>
        <c:ser>
          <c:idx val="0"/>
          <c:order val="0"/>
          <c:tx>
            <c:strRef>
              <c:f>Sheet1!$B$1</c:f>
              <c:strCache>
                <c:ptCount val="1"/>
                <c:pt idx="0">
                  <c:v>Level of Confidence about Persons' Data Security (2013)</c:v>
                </c:pt>
              </c:strCache>
            </c:strRef>
          </c:tx>
          <c:explosion val="20"/>
          <c:dPt>
            <c:idx val="1"/>
            <c:spPr>
              <a:solidFill>
                <a:schemeClr val="accent6">
                  <a:lumMod val="75000"/>
                </a:schemeClr>
              </a:solidFill>
            </c:spPr>
          </c:dPt>
          <c:dPt>
            <c:idx val="2"/>
            <c:spPr>
              <a:solidFill>
                <a:srgbClr val="0070C0"/>
              </a:solidFill>
            </c:spPr>
          </c:dPt>
          <c:dPt>
            <c:idx val="3"/>
            <c:spPr>
              <a:solidFill>
                <a:schemeClr val="accent6">
                  <a:lumMod val="75000"/>
                </a:schemeClr>
              </a:solidFill>
            </c:spPr>
          </c:dPt>
          <c:dPt>
            <c:idx val="4"/>
            <c:spPr>
              <a:solidFill>
                <a:schemeClr val="accent6">
                  <a:lumMod val="60000"/>
                  <a:lumOff val="40000"/>
                </a:schemeClr>
              </a:solidFill>
            </c:spPr>
          </c:dPt>
          <c:dLbls>
            <c:dLbl>
              <c:idx val="0"/>
              <c:layout>
                <c:manualLayout>
                  <c:x val="6.6984361329833791E-2"/>
                  <c:y val="-0.36452776095296152"/>
                </c:manualLayout>
              </c:layout>
              <c:showPercent val="1"/>
            </c:dLbl>
            <c:dLbl>
              <c:idx val="1"/>
              <c:layout>
                <c:manualLayout>
                  <c:x val="3.9151842130844799E-2"/>
                  <c:y val="9.6971330506763598E-2"/>
                </c:manualLayout>
              </c:layout>
              <c:showPercent val="1"/>
            </c:dLbl>
            <c:dLbl>
              <c:idx val="2"/>
              <c:layout>
                <c:manualLayout>
                  <c:x val="7.4217094390979024E-2"/>
                  <c:y val="-2.4034524530587523E-2"/>
                </c:manualLayout>
              </c:layout>
              <c:showPercent val="1"/>
            </c:dLbl>
            <c:dLbl>
              <c:idx val="3"/>
              <c:layout>
                <c:manualLayout>
                  <c:x val="0.10220241567026343"/>
                  <c:y val="6.1965475469412466E-2"/>
                </c:manualLayout>
              </c:layout>
              <c:showPercent val="1"/>
            </c:dLbl>
            <c:dLbl>
              <c:idx val="4"/>
              <c:layout>
                <c:manualLayout>
                  <c:x val="3.2414698162730252E-3"/>
                  <c:y val="1.8798505955986269E-2"/>
                </c:manualLayout>
              </c:layout>
              <c:showPercent val="1"/>
            </c:dLbl>
            <c:showPercent val="1"/>
            <c:showLeaderLines val="1"/>
          </c:dLbls>
          <c:cat>
            <c:strRef>
              <c:f>Sheet1!$A$2:$A$6</c:f>
              <c:strCache>
                <c:ptCount val="5"/>
                <c:pt idx="0">
                  <c:v>I completely trust, my personal data is safe</c:v>
                </c:pt>
                <c:pt idx="1">
                  <c:v>I trust, but I'm not fully informed about the further use of data</c:v>
                </c:pt>
                <c:pt idx="2">
                  <c:v>I tend not to trust, because I'm not sure about the security of the system</c:v>
                </c:pt>
                <c:pt idx="3">
                  <c:v>I don't trust, because my data can be made public</c:v>
                </c:pt>
                <c:pt idx="4">
                  <c:v>I haven't thought about it</c:v>
                </c:pt>
              </c:strCache>
            </c:strRef>
          </c:cat>
          <c:val>
            <c:numRef>
              <c:f>Sheet1!$B$2:$B$6</c:f>
              <c:numCache>
                <c:formatCode>General</c:formatCode>
                <c:ptCount val="5"/>
                <c:pt idx="0">
                  <c:v>480</c:v>
                </c:pt>
                <c:pt idx="1">
                  <c:v>301</c:v>
                </c:pt>
                <c:pt idx="2">
                  <c:v>39</c:v>
                </c:pt>
                <c:pt idx="3">
                  <c:v>7</c:v>
                </c:pt>
                <c:pt idx="4">
                  <c:v>55</c:v>
                </c:pt>
              </c:numCache>
            </c:numRef>
          </c:val>
        </c:ser>
        <c:firstSliceAng val="164"/>
      </c:pieChart>
    </c:plotArea>
    <c:legend>
      <c:legendPos val="r"/>
      <c:layout>
        <c:manualLayout>
          <c:xMode val="edge"/>
          <c:yMode val="edge"/>
          <c:x val="0.65432098765432478"/>
          <c:y val="0.29888956188169169"/>
          <c:w val="0.33796296296296835"/>
          <c:h val="0.69473369674944474"/>
        </c:manualLayout>
      </c:layout>
      <c:txPr>
        <a:bodyPr/>
        <a:lstStyle/>
        <a:p>
          <a:pPr>
            <a:defRPr sz="1400"/>
          </a:pPr>
          <a:endParaRPr lang="lv-LV"/>
        </a:p>
      </c:txPr>
    </c:legend>
    <c:plotVisOnly val="1"/>
  </c:chart>
  <c:txPr>
    <a:bodyPr/>
    <a:lstStyle/>
    <a:p>
      <a:pPr>
        <a:defRPr sz="1800"/>
      </a:pPr>
      <a:endParaRPr lang="lv-LV"/>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smtClean="0"/>
              <a:t>Approved</a:t>
            </a:r>
            <a:r>
              <a:rPr lang="lv-LV" baseline="0" dirty="0" smtClean="0"/>
              <a:t> </a:t>
            </a:r>
            <a:r>
              <a:rPr lang="en-US" dirty="0" smtClean="0"/>
              <a:t>Invitation</a:t>
            </a:r>
            <a:r>
              <a:rPr lang="lv-LV" dirty="0" smtClean="0"/>
              <a:t>s</a:t>
            </a:r>
            <a:endParaRPr lang="en-US" dirty="0"/>
          </a:p>
        </c:rich>
      </c:tx>
    </c:title>
    <c:plotArea>
      <c:layout>
        <c:manualLayout>
          <c:layoutTarget val="inner"/>
          <c:xMode val="edge"/>
          <c:yMode val="edge"/>
          <c:x val="1.6975308641975464E-2"/>
          <c:y val="0.15523076923076923"/>
          <c:w val="0.96604938271604934"/>
          <c:h val="0.72380335150414321"/>
        </c:manualLayout>
      </c:layout>
      <c:barChart>
        <c:barDir val="col"/>
        <c:grouping val="clustered"/>
        <c:varyColors val="1"/>
        <c:ser>
          <c:idx val="0"/>
          <c:order val="0"/>
          <c:tx>
            <c:strRef>
              <c:f>Sheet1!$A$2</c:f>
              <c:strCache>
                <c:ptCount val="1"/>
                <c:pt idx="0">
                  <c:v>Approved letters of Invitation</c:v>
                </c:pt>
              </c:strCache>
            </c:strRef>
          </c:tx>
          <c:dLbls>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Sheet1!$B$2:$J$2</c:f>
              <c:numCache>
                <c:formatCode>#,##0</c:formatCode>
                <c:ptCount val="9"/>
                <c:pt idx="0">
                  <c:v>67527</c:v>
                </c:pt>
                <c:pt idx="1">
                  <c:v>77318</c:v>
                </c:pt>
                <c:pt idx="2">
                  <c:v>85393</c:v>
                </c:pt>
                <c:pt idx="3">
                  <c:v>73136</c:v>
                </c:pt>
                <c:pt idx="4">
                  <c:v>53390</c:v>
                </c:pt>
                <c:pt idx="5">
                  <c:v>52494</c:v>
                </c:pt>
                <c:pt idx="6">
                  <c:v>56649</c:v>
                </c:pt>
                <c:pt idx="7">
                  <c:v>57519</c:v>
                </c:pt>
                <c:pt idx="8">
                  <c:v>58926</c:v>
                </c:pt>
              </c:numCache>
            </c:numRef>
          </c:val>
        </c:ser>
        <c:gapWidth val="55"/>
        <c:overlap val="-25"/>
        <c:axId val="116552832"/>
        <c:axId val="116554368"/>
      </c:barChart>
      <c:catAx>
        <c:axId val="116552832"/>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6554368"/>
        <c:crosses val="autoZero"/>
        <c:auto val="1"/>
        <c:lblAlgn val="ctr"/>
        <c:lblOffset val="100"/>
      </c:catAx>
      <c:valAx>
        <c:axId val="116554368"/>
        <c:scaling>
          <c:orientation val="minMax"/>
        </c:scaling>
        <c:delete val="1"/>
        <c:axPos val="l"/>
        <c:numFmt formatCode="#,##0" sourceLinked="1"/>
        <c:majorTickMark val="none"/>
        <c:tickLblPos val="none"/>
        <c:crossAx val="116552832"/>
        <c:crosses val="autoZero"/>
        <c:crossBetween val="between"/>
      </c:valAx>
    </c:plotArea>
    <c:plotVisOnly val="1"/>
  </c:chart>
  <c:txPr>
    <a:bodyPr/>
    <a:lstStyle/>
    <a:p>
      <a:pPr>
        <a:defRPr sz="1800"/>
      </a:pPr>
      <a:endParaRPr lang="lv-LV"/>
    </a:p>
  </c:txPr>
  <c:externalData r:id="rId1"/>
</c:chartSpace>
</file>

<file path=ppt/charts/chart70.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a:t>Service Quality </a:t>
            </a:r>
            <a:r>
              <a:rPr lang="en-US" dirty="0" smtClean="0"/>
              <a:t>Asses</a:t>
            </a:r>
            <a:r>
              <a:rPr lang="lv-LV" dirty="0" smtClean="0"/>
              <a:t>s</a:t>
            </a:r>
            <a:r>
              <a:rPr lang="en-US" dirty="0" err="1" smtClean="0"/>
              <a:t>ment</a:t>
            </a:r>
            <a:endParaRPr lang="en-US" dirty="0"/>
          </a:p>
        </c:rich>
      </c:tx>
    </c:title>
    <c:plotArea>
      <c:layout/>
      <c:pieChart>
        <c:varyColors val="1"/>
        <c:ser>
          <c:idx val="0"/>
          <c:order val="0"/>
          <c:tx>
            <c:strRef>
              <c:f>Sheet1!$B$1</c:f>
              <c:strCache>
                <c:ptCount val="1"/>
                <c:pt idx="0">
                  <c:v>Service Quality Assesment (2013)</c:v>
                </c:pt>
              </c:strCache>
            </c:strRef>
          </c:tx>
          <c:explosion val="17"/>
          <c:dPt>
            <c:idx val="1"/>
            <c:spPr>
              <a:solidFill>
                <a:srgbClr val="F79646">
                  <a:lumMod val="75000"/>
                </a:srgbClr>
              </a:solidFill>
            </c:spPr>
          </c:dPt>
          <c:dLbls>
            <c:dLbl>
              <c:idx val="0"/>
              <c:layout>
                <c:manualLayout>
                  <c:x val="-9.6437250899193156E-3"/>
                  <c:y val="-0.35302342014940502"/>
                </c:manualLayout>
              </c:layout>
              <c:showCatName val="1"/>
              <c:showPercent val="1"/>
            </c:dLbl>
            <c:dLbl>
              <c:idx val="1"/>
              <c:layout>
                <c:manualLayout>
                  <c:x val="6.8144259745309618E-2"/>
                  <c:y val="9.5153442358167042E-2"/>
                </c:manualLayout>
              </c:layout>
              <c:showCatName val="1"/>
              <c:showPercent val="1"/>
            </c:dLbl>
            <c:dLbl>
              <c:idx val="2"/>
              <c:layout>
                <c:manualLayout>
                  <c:x val="5.7293185574025469E-2"/>
                  <c:y val="-0.10828528164748658"/>
                </c:manualLayout>
              </c:layout>
              <c:showCatName val="1"/>
              <c:showPercent val="1"/>
            </c:dLbl>
            <c:dLbl>
              <c:idx val="3"/>
              <c:layout>
                <c:manualLayout>
                  <c:x val="0.15169036162146432"/>
                  <c:y val="2.3121340601655617E-3"/>
                </c:manualLayout>
              </c:layout>
              <c:showCatName val="1"/>
              <c:showPercent val="1"/>
            </c:dLbl>
            <c:showCatName val="1"/>
            <c:showPercent val="1"/>
            <c:showLeaderLines val="1"/>
          </c:dLbls>
          <c:cat>
            <c:strRef>
              <c:f>Sheet1!$A$2:$A$5</c:f>
              <c:strCache>
                <c:ptCount val="4"/>
                <c:pt idx="0">
                  <c:v>very good</c:v>
                </c:pt>
                <c:pt idx="1">
                  <c:v>rather good</c:v>
                </c:pt>
                <c:pt idx="2">
                  <c:v>satisfactory</c:v>
                </c:pt>
                <c:pt idx="3">
                  <c:v>other</c:v>
                </c:pt>
              </c:strCache>
            </c:strRef>
          </c:cat>
          <c:val>
            <c:numRef>
              <c:f>Sheet1!$B$2:$B$5</c:f>
              <c:numCache>
                <c:formatCode>General</c:formatCode>
                <c:ptCount val="4"/>
                <c:pt idx="0">
                  <c:v>553</c:v>
                </c:pt>
                <c:pt idx="1">
                  <c:v>270</c:v>
                </c:pt>
                <c:pt idx="2">
                  <c:v>56</c:v>
                </c:pt>
                <c:pt idx="3">
                  <c:v>6</c:v>
                </c:pt>
              </c:numCache>
            </c:numRef>
          </c:val>
        </c:ser>
        <c:firstSliceAng val="133"/>
      </c:pieChart>
    </c:plotArea>
    <c:plotVisOnly val="1"/>
  </c:chart>
  <c:txPr>
    <a:bodyPr/>
    <a:lstStyle/>
    <a:p>
      <a:pPr>
        <a:defRPr sz="1800"/>
      </a:pPr>
      <a:endParaRPr lang="lv-LV"/>
    </a:p>
  </c:txPr>
  <c:externalData r:id="rId1"/>
</c:chartSpace>
</file>

<file path=ppt/charts/chart71.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smtClean="0"/>
              <a:t>“</a:t>
            </a:r>
            <a:r>
              <a:rPr lang="en-US" dirty="0" smtClean="0"/>
              <a:t>Information </a:t>
            </a:r>
            <a:r>
              <a:rPr lang="en-US" dirty="0"/>
              <a:t>Provided is Completely </a:t>
            </a:r>
            <a:r>
              <a:rPr lang="en-US" dirty="0" smtClean="0"/>
              <a:t>Understandable</a:t>
            </a:r>
            <a:r>
              <a:rPr lang="lv-LV" dirty="0" smtClean="0"/>
              <a:t>”</a:t>
            </a:r>
            <a:endParaRPr lang="en-US" dirty="0"/>
          </a:p>
        </c:rich>
      </c:tx>
    </c:title>
    <c:plotArea>
      <c:layout>
        <c:manualLayout>
          <c:layoutTarget val="inner"/>
          <c:xMode val="edge"/>
          <c:yMode val="edge"/>
          <c:x val="0.25275456887333525"/>
          <c:y val="0.23032041187159299"/>
          <c:w val="0.45436740546320592"/>
          <c:h val="0.75494891984655765"/>
        </c:manualLayout>
      </c:layout>
      <c:pieChart>
        <c:varyColors val="1"/>
        <c:ser>
          <c:idx val="0"/>
          <c:order val="0"/>
          <c:tx>
            <c:strRef>
              <c:f>Sheet1!$B$1</c:f>
              <c:strCache>
                <c:ptCount val="1"/>
                <c:pt idx="0">
                  <c:v>Information Provided is Completely Understandable</c:v>
                </c:pt>
              </c:strCache>
            </c:strRef>
          </c:tx>
          <c:explosion val="7"/>
          <c:dPt>
            <c:idx val="1"/>
            <c:spPr>
              <a:solidFill>
                <a:srgbClr val="F79646">
                  <a:lumMod val="75000"/>
                </a:srgbClr>
              </a:solidFill>
            </c:spPr>
          </c:dPt>
          <c:dLbls>
            <c:dLbl>
              <c:idx val="0"/>
              <c:layout>
                <c:manualLayout>
                  <c:x val="-6.5737095363079617E-2"/>
                  <c:y val="-0.45730769230769364"/>
                </c:manualLayout>
              </c:layout>
              <c:showCatName val="1"/>
              <c:showPercent val="1"/>
            </c:dLbl>
            <c:dLbl>
              <c:idx val="1"/>
              <c:layout>
                <c:manualLayout>
                  <c:x val="-0.40644429862933801"/>
                  <c:y val="8.6236826165960248E-2"/>
                </c:manualLayout>
              </c:layout>
              <c:showCatName val="1"/>
              <c:showPercent val="1"/>
            </c:dLbl>
            <c:dLbl>
              <c:idx val="2"/>
              <c:layout>
                <c:manualLayout>
                  <c:x val="6.9503135024788582E-2"/>
                  <c:y val="-0.13128770442156271"/>
                </c:manualLayout>
              </c:layout>
              <c:showCatName val="1"/>
              <c:showPercent val="1"/>
            </c:dLbl>
            <c:dLbl>
              <c:idx val="3"/>
              <c:layout>
                <c:manualLayout>
                  <c:x val="0.12787085642072527"/>
                  <c:y val="-1.8334342822531796E-2"/>
                </c:manualLayout>
              </c:layout>
              <c:showCatName val="1"/>
              <c:showPercent val="1"/>
            </c:dLbl>
            <c:dLbl>
              <c:idx val="4"/>
              <c:layout>
                <c:manualLayout>
                  <c:x val="0.12273719257315119"/>
                  <c:y val="5.9392893196043475E-2"/>
                </c:manualLayout>
              </c:layout>
              <c:showCatName val="1"/>
              <c:showPercent val="1"/>
            </c:dLbl>
            <c:txPr>
              <a:bodyPr/>
              <a:lstStyle/>
              <a:p>
                <a:pPr>
                  <a:defRPr sz="1600"/>
                </a:pPr>
                <a:endParaRPr lang="lv-LV"/>
              </a:p>
            </c:txPr>
            <c:showCatName val="1"/>
            <c:showPercent val="1"/>
            <c:showLeaderLines val="1"/>
          </c:dLbls>
          <c:cat>
            <c:strRef>
              <c:f>Sheet1!$A$2:$A$6</c:f>
              <c:strCache>
                <c:ptCount val="5"/>
                <c:pt idx="0">
                  <c:v>fully agree</c:v>
                </c:pt>
                <c:pt idx="1">
                  <c:v>rather agree</c:v>
                </c:pt>
                <c:pt idx="2">
                  <c:v>rather disagree</c:v>
                </c:pt>
                <c:pt idx="3">
                  <c:v>completely disagree</c:v>
                </c:pt>
                <c:pt idx="4">
                  <c:v>other</c:v>
                </c:pt>
              </c:strCache>
            </c:strRef>
          </c:cat>
          <c:val>
            <c:numRef>
              <c:f>Sheet1!$B$2:$B$6</c:f>
              <c:numCache>
                <c:formatCode>General</c:formatCode>
                <c:ptCount val="5"/>
                <c:pt idx="0">
                  <c:v>395</c:v>
                </c:pt>
                <c:pt idx="1">
                  <c:v>383</c:v>
                </c:pt>
                <c:pt idx="2">
                  <c:v>36</c:v>
                </c:pt>
                <c:pt idx="3">
                  <c:v>15</c:v>
                </c:pt>
                <c:pt idx="4">
                  <c:v>24</c:v>
                </c:pt>
              </c:numCache>
            </c:numRef>
          </c:val>
        </c:ser>
        <c:dLbls>
          <c:showCatName val="1"/>
          <c:showPercent val="1"/>
        </c:dLbls>
        <c:firstSliceAng val="133"/>
      </c:pieChart>
    </c:plotArea>
    <c:plotVisOnly val="1"/>
  </c:chart>
  <c:txPr>
    <a:bodyPr/>
    <a:lstStyle/>
    <a:p>
      <a:pPr>
        <a:defRPr sz="1800"/>
      </a:pPr>
      <a:endParaRPr lang="lv-LV"/>
    </a:p>
  </c:txPr>
  <c:externalData r:id="rId1"/>
</c:chartSpace>
</file>

<file path=ppt/charts/chart72.xml><?xml version="1.0" encoding="utf-8"?>
<c:chartSpace xmlns:c="http://schemas.openxmlformats.org/drawingml/2006/chart" xmlns:a="http://schemas.openxmlformats.org/drawingml/2006/main" xmlns:r="http://schemas.openxmlformats.org/officeDocument/2006/relationships">
  <c:date1904 val="1"/>
  <c:lang val="lv-LV"/>
  <c:style val="32"/>
  <c:chart>
    <c:title/>
    <c:plotArea>
      <c:layout>
        <c:manualLayout>
          <c:layoutTarget val="inner"/>
          <c:xMode val="edge"/>
          <c:yMode val="edge"/>
          <c:x val="0.15553234665111423"/>
          <c:y val="0.16365374520492632"/>
          <c:w val="0.49294765237678617"/>
          <c:h val="0.81905148394912164"/>
        </c:manualLayout>
      </c:layout>
      <c:pieChart>
        <c:varyColors val="1"/>
        <c:ser>
          <c:idx val="0"/>
          <c:order val="0"/>
          <c:tx>
            <c:strRef>
              <c:f>Sheet1!$B$1</c:f>
              <c:strCache>
                <c:ptCount val="1"/>
                <c:pt idx="0">
                  <c:v>What is the Level of Quality of Service?</c:v>
                </c:pt>
              </c:strCache>
            </c:strRef>
          </c:tx>
          <c:explosion val="11"/>
          <c:dPt>
            <c:idx val="0"/>
            <c:spPr>
              <a:solidFill>
                <a:srgbClr val="F79646">
                  <a:lumMod val="75000"/>
                </a:srgbClr>
              </a:solidFill>
            </c:spPr>
          </c:dPt>
          <c:dPt>
            <c:idx val="1"/>
            <c:explosion val="16"/>
          </c:dPt>
          <c:dPt>
            <c:idx val="2"/>
            <c:explosion val="14"/>
          </c:dPt>
          <c:dPt>
            <c:idx val="3"/>
            <c:explosion val="24"/>
            <c:spPr>
              <a:solidFill>
                <a:srgbClr val="0070C0"/>
              </a:solidFill>
            </c:spPr>
          </c:dPt>
          <c:dPt>
            <c:idx val="4"/>
            <c:explosion val="15"/>
          </c:dPt>
          <c:dLbls>
            <c:dLbl>
              <c:idx val="0"/>
              <c:layout>
                <c:manualLayout>
                  <c:x val="0.15185549722951297"/>
                  <c:y val="4.7820512820512834E-2"/>
                </c:manualLayout>
              </c:layout>
              <c:showCatName val="1"/>
              <c:showPercent val="1"/>
            </c:dLbl>
            <c:dLbl>
              <c:idx val="1"/>
              <c:layout>
                <c:manualLayout>
                  <c:x val="8.1568970545348746E-3"/>
                  <c:y val="-4.9660609731475874E-2"/>
                </c:manualLayout>
              </c:layout>
              <c:showCatName val="1"/>
              <c:showPercent val="1"/>
            </c:dLbl>
            <c:dLbl>
              <c:idx val="2"/>
              <c:layout>
                <c:manualLayout>
                  <c:x val="7.5076552930883722E-2"/>
                  <c:y val="-0.16974924288310275"/>
                </c:manualLayout>
              </c:layout>
              <c:showCatName val="1"/>
              <c:showPercent val="1"/>
            </c:dLbl>
            <c:dLbl>
              <c:idx val="3"/>
              <c:layout>
                <c:manualLayout>
                  <c:x val="5.0340356760960256E-2"/>
                  <c:y val="1.7563093074904099E-2"/>
                </c:manualLayout>
              </c:layout>
              <c:showCatName val="1"/>
              <c:showPercent val="1"/>
            </c:dLbl>
            <c:dLbl>
              <c:idx val="4"/>
              <c:layout>
                <c:manualLayout>
                  <c:x val="0.1060730776708467"/>
                  <c:y val="0.18759802140117238"/>
                </c:manualLayout>
              </c:layout>
              <c:showCatName val="1"/>
              <c:showPercent val="1"/>
            </c:dLbl>
            <c:numFmt formatCode="0.0%" sourceLinked="0"/>
            <c:txPr>
              <a:bodyPr/>
              <a:lstStyle/>
              <a:p>
                <a:pPr>
                  <a:defRPr sz="1400"/>
                </a:pPr>
                <a:endParaRPr lang="lv-LV"/>
              </a:p>
            </c:txPr>
            <c:showCatName val="1"/>
            <c:showPercent val="1"/>
            <c:showLeaderLines val="1"/>
          </c:dLbls>
          <c:cat>
            <c:strRef>
              <c:f>Sheet1!$A$2:$A$6</c:f>
              <c:strCache>
                <c:ptCount val="5"/>
                <c:pt idx="0">
                  <c:v>high, exceeding expectations</c:v>
                </c:pt>
                <c:pt idx="1">
                  <c:v>good, meets expectations</c:v>
                </c:pt>
                <c:pt idx="2">
                  <c:v>satisfactory, often does not match the expected</c:v>
                </c:pt>
                <c:pt idx="3">
                  <c:v>services are unsatisfactory, poor quality</c:v>
                </c:pt>
                <c:pt idx="4">
                  <c:v>another answer</c:v>
                </c:pt>
              </c:strCache>
            </c:strRef>
          </c:cat>
          <c:val>
            <c:numRef>
              <c:f>Sheet1!$B$2:$B$6</c:f>
              <c:numCache>
                <c:formatCode>General</c:formatCode>
                <c:ptCount val="5"/>
                <c:pt idx="0">
                  <c:v>171</c:v>
                </c:pt>
                <c:pt idx="1">
                  <c:v>653</c:v>
                </c:pt>
                <c:pt idx="2">
                  <c:v>23</c:v>
                </c:pt>
                <c:pt idx="3">
                  <c:v>2</c:v>
                </c:pt>
                <c:pt idx="4">
                  <c:v>8</c:v>
                </c:pt>
              </c:numCache>
            </c:numRef>
          </c:val>
        </c:ser>
        <c:dLbls>
          <c:showCatName val="1"/>
          <c:showPercent val="1"/>
        </c:dLbls>
        <c:firstSliceAng val="88"/>
      </c:pieChart>
    </c:plotArea>
    <c:plotVisOnly val="1"/>
  </c:chart>
  <c:txPr>
    <a:bodyPr/>
    <a:lstStyle/>
    <a:p>
      <a:pPr>
        <a:defRPr sz="1800"/>
      </a:pPr>
      <a:endParaRPr lang="lv-LV"/>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lv-LV"/>
  <c:style val="32"/>
  <c:chart>
    <c:title/>
    <c:plotArea>
      <c:layout/>
      <c:lineChart>
        <c:grouping val="standard"/>
        <c:ser>
          <c:idx val="0"/>
          <c:order val="0"/>
          <c:tx>
            <c:strRef>
              <c:f>Sheet1!$A$2</c:f>
              <c:strCache>
                <c:ptCount val="1"/>
                <c:pt idx="0">
                  <c:v>Visas Issued by LR Institutions in Total</c:v>
                </c:pt>
              </c:strCache>
            </c:strRef>
          </c:tx>
          <c:spPr>
            <a:ln w="76200"/>
          </c:spPr>
          <c:marker>
            <c:spPr>
              <a:solidFill>
                <a:srgbClr val="0070C0"/>
              </a:solidFill>
            </c:spPr>
          </c:marker>
          <c:dLbls>
            <c:dLblPos val="t"/>
            <c:showVal val="1"/>
          </c:dLbls>
          <c:cat>
            <c:strRef>
              <c:f>Sheet1!$B$1:$G$1</c:f>
              <c:strCache>
                <c:ptCount val="6"/>
                <c:pt idx="0">
                  <c:v>2008</c:v>
                </c:pt>
                <c:pt idx="1">
                  <c:v>2009</c:v>
                </c:pt>
                <c:pt idx="2">
                  <c:v>2010</c:v>
                </c:pt>
                <c:pt idx="3">
                  <c:v>2011</c:v>
                </c:pt>
                <c:pt idx="4">
                  <c:v>2012</c:v>
                </c:pt>
                <c:pt idx="5">
                  <c:v>2013</c:v>
                </c:pt>
              </c:strCache>
            </c:strRef>
          </c:cat>
          <c:val>
            <c:numRef>
              <c:f>Sheet1!$B$2:$G$2</c:f>
              <c:numCache>
                <c:formatCode>#,##0</c:formatCode>
                <c:ptCount val="6"/>
                <c:pt idx="0">
                  <c:v>135793</c:v>
                </c:pt>
                <c:pt idx="1">
                  <c:v>126285</c:v>
                </c:pt>
                <c:pt idx="2">
                  <c:v>141879</c:v>
                </c:pt>
                <c:pt idx="3">
                  <c:v>169287</c:v>
                </c:pt>
                <c:pt idx="4">
                  <c:v>188082</c:v>
                </c:pt>
                <c:pt idx="5">
                  <c:v>210130</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14720128"/>
        <c:axId val="114721920"/>
      </c:lineChart>
      <c:catAx>
        <c:axId val="11472012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4721920"/>
        <c:crosses val="autoZero"/>
        <c:auto val="1"/>
        <c:lblAlgn val="ctr"/>
        <c:lblOffset val="100"/>
      </c:catAx>
      <c:valAx>
        <c:axId val="114721920"/>
        <c:scaling>
          <c:orientation val="minMax"/>
        </c:scaling>
        <c:delete val="1"/>
        <c:axPos val="l"/>
        <c:numFmt formatCode="#,##0" sourceLinked="1"/>
        <c:tickLblPos val="none"/>
        <c:crossAx val="114720128"/>
        <c:crosses val="autoZero"/>
        <c:crossBetween val="between"/>
      </c:valAx>
    </c:plotArea>
    <c:plotVisOnly val="1"/>
  </c:chart>
  <c:txPr>
    <a:bodyPr/>
    <a:lstStyle/>
    <a:p>
      <a:pPr>
        <a:defRPr sz="1800"/>
      </a:pPr>
      <a:endParaRPr lang="lv-LV"/>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lv-LV"/>
  <c:style val="32"/>
  <c:chart>
    <c:title/>
    <c:plotArea>
      <c:layout/>
      <c:barChart>
        <c:barDir val="col"/>
        <c:grouping val="clustered"/>
        <c:varyColors val="1"/>
        <c:ser>
          <c:idx val="0"/>
          <c:order val="0"/>
          <c:tx>
            <c:strRef>
              <c:f>Sheet1!$A$2</c:f>
              <c:strCache>
                <c:ptCount val="1"/>
                <c:pt idx="0">
                  <c:v>Visas Issued by OCMA</c:v>
                </c:pt>
              </c:strCache>
            </c:strRef>
          </c:tx>
          <c:dLbls>
            <c:showVal val="1"/>
          </c:dLbls>
          <c:cat>
            <c:strRef>
              <c:f>Sheet1!$B$1:$J$1</c:f>
              <c:strCache>
                <c:ptCount val="9"/>
                <c:pt idx="0">
                  <c:v>2005</c:v>
                </c:pt>
                <c:pt idx="1">
                  <c:v>2006</c:v>
                </c:pt>
                <c:pt idx="2">
                  <c:v>2007</c:v>
                </c:pt>
                <c:pt idx="3">
                  <c:v>2008</c:v>
                </c:pt>
                <c:pt idx="4">
                  <c:v>2009</c:v>
                </c:pt>
                <c:pt idx="5">
                  <c:v>2010</c:v>
                </c:pt>
                <c:pt idx="6">
                  <c:v>2011</c:v>
                </c:pt>
                <c:pt idx="7">
                  <c:v>2012</c:v>
                </c:pt>
                <c:pt idx="8">
                  <c:v>2013</c:v>
                </c:pt>
              </c:strCache>
            </c:strRef>
          </c:cat>
          <c:val>
            <c:numRef>
              <c:f>Sheet1!$B$2:$J$2</c:f>
              <c:numCache>
                <c:formatCode>General</c:formatCode>
                <c:ptCount val="9"/>
                <c:pt idx="0">
                  <c:v>467</c:v>
                </c:pt>
                <c:pt idx="1">
                  <c:v>402</c:v>
                </c:pt>
                <c:pt idx="2">
                  <c:v>328</c:v>
                </c:pt>
                <c:pt idx="3">
                  <c:v>249</c:v>
                </c:pt>
                <c:pt idx="4">
                  <c:v>189</c:v>
                </c:pt>
                <c:pt idx="5">
                  <c:v>412</c:v>
                </c:pt>
                <c:pt idx="6">
                  <c:v>350</c:v>
                </c:pt>
                <c:pt idx="7">
                  <c:v>359</c:v>
                </c:pt>
                <c:pt idx="8">
                  <c:v>328</c:v>
                </c:pt>
              </c:numCache>
            </c:numRef>
          </c:val>
        </c:ser>
        <c:gapWidth val="55"/>
        <c:axId val="116094080"/>
        <c:axId val="116095616"/>
      </c:barChart>
      <c:catAx>
        <c:axId val="11609408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16095616"/>
        <c:crosses val="autoZero"/>
        <c:auto val="1"/>
        <c:lblAlgn val="ctr"/>
        <c:lblOffset val="100"/>
      </c:catAx>
      <c:valAx>
        <c:axId val="116095616"/>
        <c:scaling>
          <c:orientation val="minMax"/>
        </c:scaling>
        <c:delete val="1"/>
        <c:axPos val="l"/>
        <c:numFmt formatCode="General" sourceLinked="1"/>
        <c:tickLblPos val="none"/>
        <c:crossAx val="116094080"/>
        <c:crosses val="autoZero"/>
        <c:crossBetween val="between"/>
      </c:valAx>
    </c:plotArea>
    <c:plotVisOnly val="1"/>
  </c:chart>
  <c:txPr>
    <a:bodyPr/>
    <a:lstStyle/>
    <a:p>
      <a:pPr>
        <a:defRPr sz="1800"/>
      </a:pPr>
      <a:endParaRPr lang="lv-LV"/>
    </a:p>
  </c:txPr>
  <c:externalData r:id="rId1"/>
</c:chartSpace>
</file>

<file path=ppt/diagrams/_rels/data12.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slide" Target="../slides/slide78.xml"/><Relationship Id="rId1" Type="http://schemas.openxmlformats.org/officeDocument/2006/relationships/slide" Target="../slides/slide77.xml"/><Relationship Id="rId6" Type="http://schemas.openxmlformats.org/officeDocument/2006/relationships/slide" Target="../slides/slide71.xml"/><Relationship Id="rId5" Type="http://schemas.openxmlformats.org/officeDocument/2006/relationships/slide" Target="../slides/slide73.xml"/><Relationship Id="rId4" Type="http://schemas.openxmlformats.org/officeDocument/2006/relationships/slide" Target="../slides/slide81.xml"/></Relationships>
</file>

<file path=ppt/diagrams/_rels/data13.xml.rels><?xml version="1.0" encoding="UTF-8" standalone="yes"?>
<Relationships xmlns="http://schemas.openxmlformats.org/package/2006/relationships"><Relationship Id="rId3" Type="http://schemas.openxmlformats.org/officeDocument/2006/relationships/slide" Target="../slides/slide88.xml"/><Relationship Id="rId7" Type="http://schemas.openxmlformats.org/officeDocument/2006/relationships/slide" Target="../slides/slide90.xml"/><Relationship Id="rId2" Type="http://schemas.openxmlformats.org/officeDocument/2006/relationships/slide" Target="../slides/slide96.xml"/><Relationship Id="rId1" Type="http://schemas.openxmlformats.org/officeDocument/2006/relationships/slide" Target="../slides/slide86.xml"/><Relationship Id="rId6" Type="http://schemas.openxmlformats.org/officeDocument/2006/relationships/slide" Target="../slides/slide84.xml"/><Relationship Id="rId5" Type="http://schemas.openxmlformats.org/officeDocument/2006/relationships/slide" Target="../slides/slide95.xml"/><Relationship Id="rId4" Type="http://schemas.openxmlformats.org/officeDocument/2006/relationships/slide" Target="../slides/slide91.xml"/></Relationships>
</file>

<file path=ppt/diagrams/_rels/data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slide" Target="../slides/slide9.xml"/><Relationship Id="rId1" Type="http://schemas.openxmlformats.org/officeDocument/2006/relationships/slide" Target="../slides/slide8.xml"/><Relationship Id="rId4" Type="http://schemas.openxmlformats.org/officeDocument/2006/relationships/slide" Target="../slides/slide6.xml"/></Relationships>
</file>

<file path=ppt/diagrams/_rels/data4.xml.rels><?xml version="1.0" encoding="UTF-8" standalone="yes"?>
<Relationships xmlns="http://schemas.openxmlformats.org/package/2006/relationships"><Relationship Id="rId2" Type="http://schemas.openxmlformats.org/officeDocument/2006/relationships/hyperlink" Target="http://www.pmlp.gov.lv/" TargetMode="External"/><Relationship Id="rId1" Type="http://schemas.openxmlformats.org/officeDocument/2006/relationships/hyperlink" Target="http://www.latvija.lv/" TargetMode="External"/></Relationships>
</file>

<file path=ppt/diagrams/_rels/data6.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22.xml"/><Relationship Id="rId7" Type="http://schemas.openxmlformats.org/officeDocument/2006/relationships/slide" Target="../slides/slide39.xml"/><Relationship Id="rId2" Type="http://schemas.openxmlformats.org/officeDocument/2006/relationships/slide" Target="../slides/slide18.xml"/><Relationship Id="rId1" Type="http://schemas.openxmlformats.org/officeDocument/2006/relationships/slide" Target="../slides/slide16.xml"/><Relationship Id="rId6" Type="http://schemas.openxmlformats.org/officeDocument/2006/relationships/slide" Target="../slides/slide38.xml"/><Relationship Id="rId5" Type="http://schemas.openxmlformats.org/officeDocument/2006/relationships/slide" Target="../slides/slide36.xml"/><Relationship Id="rId4" Type="http://schemas.openxmlformats.org/officeDocument/2006/relationships/slide" Target="../slides/slide35.xml"/><Relationship Id="rId9" Type="http://schemas.openxmlformats.org/officeDocument/2006/relationships/slide" Target="../slides/slide34.xml"/></Relationships>
</file>

<file path=ppt/diagrams/_rels/data7.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slide" Target="../slides/slide44.xml"/><Relationship Id="rId1" Type="http://schemas.openxmlformats.org/officeDocument/2006/relationships/slide" Target="../slides/slide43.xml"/><Relationship Id="rId5" Type="http://schemas.openxmlformats.org/officeDocument/2006/relationships/slide" Target="../slides/slide47.xml"/><Relationship Id="rId4" Type="http://schemas.openxmlformats.org/officeDocument/2006/relationships/slide" Target="../slides/slide46.xml"/></Relationships>
</file>

<file path=ppt/diagrams/_rels/data8.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slide" Target="../slides/slide54.xml"/><Relationship Id="rId1" Type="http://schemas.openxmlformats.org/officeDocument/2006/relationships/slide" Target="../slides/slide51.xml"/><Relationship Id="rId4"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E5D7C8-059D-4AAC-91EF-10711286D8C3}" type="doc">
      <dgm:prSet loTypeId="urn:microsoft.com/office/officeart/2005/8/layout/list1" loCatId="list" qsTypeId="urn:microsoft.com/office/officeart/2005/8/quickstyle/3d2" qsCatId="3D" csTypeId="urn:microsoft.com/office/officeart/2005/8/colors/accent6_3" csCatId="accent6" phldr="1"/>
      <dgm:spPr/>
      <dgm:t>
        <a:bodyPr/>
        <a:lstStyle/>
        <a:p>
          <a:endParaRPr lang="lv-LV"/>
        </a:p>
      </dgm:t>
    </dgm:pt>
    <dgm:pt modelId="{2FB745FF-EF66-4ABE-91E8-66570F3A7076}">
      <dgm:prSet phldrT="[Text]"/>
      <dgm:spPr/>
      <dgm:t>
        <a:bodyPr/>
        <a:lstStyle/>
        <a:p>
          <a:r>
            <a:rPr lang="lv-LV" dirty="0" err="1" smtClean="0"/>
            <a:t>General</a:t>
          </a:r>
          <a:r>
            <a:rPr lang="lv-LV" dirty="0" smtClean="0"/>
            <a:t> </a:t>
          </a:r>
          <a:r>
            <a:rPr lang="lv-LV" dirty="0" err="1" smtClean="0"/>
            <a:t>Information</a:t>
          </a:r>
          <a:endParaRPr lang="lv-LV" dirty="0"/>
        </a:p>
      </dgm:t>
    </dgm:pt>
    <dgm:pt modelId="{48A39F63-2AF6-424D-9852-95678A6897C6}" type="parTrans" cxnId="{13DE5C5F-718F-43B6-95A7-3A7498756AF6}">
      <dgm:prSet/>
      <dgm:spPr/>
      <dgm:t>
        <a:bodyPr/>
        <a:lstStyle/>
        <a:p>
          <a:endParaRPr lang="lv-LV"/>
        </a:p>
      </dgm:t>
    </dgm:pt>
    <dgm:pt modelId="{F237B00E-171A-4B2A-882B-9D37FC48BDBD}" type="sibTrans" cxnId="{13DE5C5F-718F-43B6-95A7-3A7498756AF6}">
      <dgm:prSet/>
      <dgm:spPr/>
      <dgm:t>
        <a:bodyPr/>
        <a:lstStyle/>
        <a:p>
          <a:endParaRPr lang="lv-LV"/>
        </a:p>
      </dgm:t>
    </dgm:pt>
    <dgm:pt modelId="{55D52C1E-DBDA-4E75-A834-475B8C90F816}">
      <dgm:prSet phldrT="[Text]"/>
      <dgm:spPr/>
      <dgm:t>
        <a:bodyPr/>
        <a:lstStyle/>
        <a:p>
          <a:r>
            <a:rPr lang="lv-LV" dirty="0" err="1" smtClean="0"/>
            <a:t>Main</a:t>
          </a:r>
          <a:r>
            <a:rPr lang="lv-LV" dirty="0" smtClean="0"/>
            <a:t> </a:t>
          </a:r>
          <a:r>
            <a:rPr lang="lv-LV" dirty="0" err="1" smtClean="0"/>
            <a:t>Policy</a:t>
          </a:r>
          <a:r>
            <a:rPr lang="lv-LV" dirty="0" smtClean="0"/>
            <a:t> </a:t>
          </a:r>
          <a:r>
            <a:rPr lang="lv-LV" dirty="0" err="1" smtClean="0"/>
            <a:t>Areas</a:t>
          </a:r>
          <a:r>
            <a:rPr lang="lv-LV" dirty="0" smtClean="0"/>
            <a:t> </a:t>
          </a:r>
          <a:r>
            <a:rPr lang="lv-LV" dirty="0" err="1" smtClean="0"/>
            <a:t>and</a:t>
          </a:r>
          <a:r>
            <a:rPr lang="lv-LV" dirty="0" smtClean="0"/>
            <a:t>  </a:t>
          </a:r>
          <a:r>
            <a:rPr lang="lv-LV" dirty="0" err="1" smtClean="0"/>
            <a:t>Services</a:t>
          </a:r>
          <a:endParaRPr lang="lv-LV" dirty="0"/>
        </a:p>
      </dgm:t>
    </dgm:pt>
    <dgm:pt modelId="{9AFDF094-D88C-40A5-9EFB-AACC6D4EB6A3}" type="parTrans" cxnId="{CA1F5B36-62FF-4CE7-8A63-5B474D24356F}">
      <dgm:prSet/>
      <dgm:spPr/>
      <dgm:t>
        <a:bodyPr/>
        <a:lstStyle/>
        <a:p>
          <a:endParaRPr lang="lv-LV"/>
        </a:p>
      </dgm:t>
    </dgm:pt>
    <dgm:pt modelId="{3E85A44C-6590-4086-B49F-AF77C8314FA5}" type="sibTrans" cxnId="{CA1F5B36-62FF-4CE7-8A63-5B474D24356F}">
      <dgm:prSet/>
      <dgm:spPr/>
      <dgm:t>
        <a:bodyPr/>
        <a:lstStyle/>
        <a:p>
          <a:endParaRPr lang="lv-LV"/>
        </a:p>
      </dgm:t>
    </dgm:pt>
    <dgm:pt modelId="{00845116-7D29-461D-AD66-9EA24E546905}">
      <dgm:prSet phldrT="[Text]"/>
      <dgm:spPr/>
      <dgm:t>
        <a:bodyPr/>
        <a:lstStyle/>
        <a:p>
          <a:r>
            <a:rPr lang="lv-LV" dirty="0" err="1" smtClean="0"/>
            <a:t>Customer</a:t>
          </a:r>
          <a:r>
            <a:rPr lang="lv-LV" dirty="0" smtClean="0"/>
            <a:t> </a:t>
          </a:r>
          <a:r>
            <a:rPr lang="lv-LV" dirty="0" err="1" smtClean="0"/>
            <a:t>Satisfaction</a:t>
          </a:r>
          <a:r>
            <a:rPr lang="lv-LV" dirty="0" smtClean="0"/>
            <a:t> </a:t>
          </a:r>
          <a:r>
            <a:rPr lang="lv-LV" dirty="0" err="1" smtClean="0"/>
            <a:t>Survey</a:t>
          </a:r>
          <a:endParaRPr lang="lv-LV" dirty="0"/>
        </a:p>
      </dgm:t>
    </dgm:pt>
    <dgm:pt modelId="{86E269DD-2697-47BE-AE3D-A5C8C13B10AF}" type="parTrans" cxnId="{2CB065ED-158C-4490-9AA9-4F16E4FB755E}">
      <dgm:prSet/>
      <dgm:spPr/>
      <dgm:t>
        <a:bodyPr/>
        <a:lstStyle/>
        <a:p>
          <a:endParaRPr lang="lv-LV"/>
        </a:p>
      </dgm:t>
    </dgm:pt>
    <dgm:pt modelId="{DD21A658-4581-4139-887F-22518F6FD56B}" type="sibTrans" cxnId="{2CB065ED-158C-4490-9AA9-4F16E4FB755E}">
      <dgm:prSet/>
      <dgm:spPr/>
      <dgm:t>
        <a:bodyPr/>
        <a:lstStyle/>
        <a:p>
          <a:endParaRPr lang="lv-LV"/>
        </a:p>
      </dgm:t>
    </dgm:pt>
    <dgm:pt modelId="{97D23E36-DD45-4DCF-BF02-1908F4C4BB53}" type="pres">
      <dgm:prSet presAssocID="{B1E5D7C8-059D-4AAC-91EF-10711286D8C3}" presName="linear" presStyleCnt="0">
        <dgm:presLayoutVars>
          <dgm:dir/>
          <dgm:animLvl val="lvl"/>
          <dgm:resizeHandles val="exact"/>
        </dgm:presLayoutVars>
      </dgm:prSet>
      <dgm:spPr/>
      <dgm:t>
        <a:bodyPr/>
        <a:lstStyle/>
        <a:p>
          <a:endParaRPr lang="lv-LV"/>
        </a:p>
      </dgm:t>
    </dgm:pt>
    <dgm:pt modelId="{9FEBFAA8-3979-45AD-BF43-941BCA44417D}" type="pres">
      <dgm:prSet presAssocID="{2FB745FF-EF66-4ABE-91E8-66570F3A7076}" presName="parentLin" presStyleCnt="0"/>
      <dgm:spPr/>
    </dgm:pt>
    <dgm:pt modelId="{7049EE57-0C41-4F61-BCE4-8683708359B1}" type="pres">
      <dgm:prSet presAssocID="{2FB745FF-EF66-4ABE-91E8-66570F3A7076}" presName="parentLeftMargin" presStyleLbl="node1" presStyleIdx="0" presStyleCnt="3"/>
      <dgm:spPr/>
      <dgm:t>
        <a:bodyPr/>
        <a:lstStyle/>
        <a:p>
          <a:endParaRPr lang="lv-LV"/>
        </a:p>
      </dgm:t>
    </dgm:pt>
    <dgm:pt modelId="{F2F97EBA-EB6A-4FE6-AAB1-62C66E2B7EC3}" type="pres">
      <dgm:prSet presAssocID="{2FB745FF-EF66-4ABE-91E8-66570F3A7076}" presName="parentText" presStyleLbl="node1" presStyleIdx="0" presStyleCnt="3">
        <dgm:presLayoutVars>
          <dgm:chMax val="0"/>
          <dgm:bulletEnabled val="1"/>
        </dgm:presLayoutVars>
      </dgm:prSet>
      <dgm:spPr/>
      <dgm:t>
        <a:bodyPr/>
        <a:lstStyle/>
        <a:p>
          <a:endParaRPr lang="lv-LV"/>
        </a:p>
      </dgm:t>
    </dgm:pt>
    <dgm:pt modelId="{9B8B61D7-CDD3-49BB-A43F-D8968725ADC1}" type="pres">
      <dgm:prSet presAssocID="{2FB745FF-EF66-4ABE-91E8-66570F3A7076}" presName="negativeSpace" presStyleCnt="0"/>
      <dgm:spPr/>
    </dgm:pt>
    <dgm:pt modelId="{817A8BF1-C981-431B-9108-52135844023A}" type="pres">
      <dgm:prSet presAssocID="{2FB745FF-EF66-4ABE-91E8-66570F3A7076}" presName="childText" presStyleLbl="conFgAcc1" presStyleIdx="0" presStyleCnt="3">
        <dgm:presLayoutVars>
          <dgm:bulletEnabled val="1"/>
        </dgm:presLayoutVars>
      </dgm:prSet>
      <dgm:spPr/>
    </dgm:pt>
    <dgm:pt modelId="{F91FEB58-B068-4CA7-9003-38EF05C586A0}" type="pres">
      <dgm:prSet presAssocID="{F237B00E-171A-4B2A-882B-9D37FC48BDBD}" presName="spaceBetweenRectangles" presStyleCnt="0"/>
      <dgm:spPr/>
    </dgm:pt>
    <dgm:pt modelId="{353D9A17-FF9C-4945-9E9E-9593E0257A15}" type="pres">
      <dgm:prSet presAssocID="{55D52C1E-DBDA-4E75-A834-475B8C90F816}" presName="parentLin" presStyleCnt="0"/>
      <dgm:spPr/>
    </dgm:pt>
    <dgm:pt modelId="{34F32EE5-6D06-4235-BF9F-6DEFED5B5910}" type="pres">
      <dgm:prSet presAssocID="{55D52C1E-DBDA-4E75-A834-475B8C90F816}" presName="parentLeftMargin" presStyleLbl="node1" presStyleIdx="0" presStyleCnt="3"/>
      <dgm:spPr/>
      <dgm:t>
        <a:bodyPr/>
        <a:lstStyle/>
        <a:p>
          <a:endParaRPr lang="lv-LV"/>
        </a:p>
      </dgm:t>
    </dgm:pt>
    <dgm:pt modelId="{53FA8F83-792C-4A05-8F4A-549BCF9C29E5}" type="pres">
      <dgm:prSet presAssocID="{55D52C1E-DBDA-4E75-A834-475B8C90F816}" presName="parentText" presStyleLbl="node1" presStyleIdx="1" presStyleCnt="3">
        <dgm:presLayoutVars>
          <dgm:chMax val="0"/>
          <dgm:bulletEnabled val="1"/>
        </dgm:presLayoutVars>
      </dgm:prSet>
      <dgm:spPr/>
      <dgm:t>
        <a:bodyPr/>
        <a:lstStyle/>
        <a:p>
          <a:endParaRPr lang="lv-LV"/>
        </a:p>
      </dgm:t>
    </dgm:pt>
    <dgm:pt modelId="{70B94E62-D294-48B7-BFF9-A68872E86280}" type="pres">
      <dgm:prSet presAssocID="{55D52C1E-DBDA-4E75-A834-475B8C90F816}" presName="negativeSpace" presStyleCnt="0"/>
      <dgm:spPr/>
    </dgm:pt>
    <dgm:pt modelId="{73259AB3-62B4-4C49-AFF7-5DAADA11DB71}" type="pres">
      <dgm:prSet presAssocID="{55D52C1E-DBDA-4E75-A834-475B8C90F816}" presName="childText" presStyleLbl="conFgAcc1" presStyleIdx="1" presStyleCnt="3">
        <dgm:presLayoutVars>
          <dgm:bulletEnabled val="1"/>
        </dgm:presLayoutVars>
      </dgm:prSet>
      <dgm:spPr/>
    </dgm:pt>
    <dgm:pt modelId="{A6B46EA5-0987-489E-B052-A1D3601288E6}" type="pres">
      <dgm:prSet presAssocID="{3E85A44C-6590-4086-B49F-AF77C8314FA5}" presName="spaceBetweenRectangles" presStyleCnt="0"/>
      <dgm:spPr/>
    </dgm:pt>
    <dgm:pt modelId="{3F0BCD5B-9C24-4CD1-B860-C9A5BCE0BD16}" type="pres">
      <dgm:prSet presAssocID="{00845116-7D29-461D-AD66-9EA24E546905}" presName="parentLin" presStyleCnt="0"/>
      <dgm:spPr/>
    </dgm:pt>
    <dgm:pt modelId="{716FC388-22FA-45C8-B79A-76305151A587}" type="pres">
      <dgm:prSet presAssocID="{00845116-7D29-461D-AD66-9EA24E546905}" presName="parentLeftMargin" presStyleLbl="node1" presStyleIdx="1" presStyleCnt="3"/>
      <dgm:spPr/>
      <dgm:t>
        <a:bodyPr/>
        <a:lstStyle/>
        <a:p>
          <a:endParaRPr lang="lv-LV"/>
        </a:p>
      </dgm:t>
    </dgm:pt>
    <dgm:pt modelId="{3F916CCA-9E93-41E8-B95E-D7B777B060A4}" type="pres">
      <dgm:prSet presAssocID="{00845116-7D29-461D-AD66-9EA24E546905}" presName="parentText" presStyleLbl="node1" presStyleIdx="2" presStyleCnt="3">
        <dgm:presLayoutVars>
          <dgm:chMax val="0"/>
          <dgm:bulletEnabled val="1"/>
        </dgm:presLayoutVars>
      </dgm:prSet>
      <dgm:spPr/>
      <dgm:t>
        <a:bodyPr/>
        <a:lstStyle/>
        <a:p>
          <a:endParaRPr lang="lv-LV"/>
        </a:p>
      </dgm:t>
    </dgm:pt>
    <dgm:pt modelId="{E1B50713-8A49-478E-A3B0-E9225FA893FF}" type="pres">
      <dgm:prSet presAssocID="{00845116-7D29-461D-AD66-9EA24E546905}" presName="negativeSpace" presStyleCnt="0"/>
      <dgm:spPr/>
    </dgm:pt>
    <dgm:pt modelId="{8CDCCF35-B17E-4B45-8BF6-4BDB2B427BBD}" type="pres">
      <dgm:prSet presAssocID="{00845116-7D29-461D-AD66-9EA24E546905}" presName="childText" presStyleLbl="conFgAcc1" presStyleIdx="2" presStyleCnt="3">
        <dgm:presLayoutVars>
          <dgm:bulletEnabled val="1"/>
        </dgm:presLayoutVars>
      </dgm:prSet>
      <dgm:spPr/>
    </dgm:pt>
  </dgm:ptLst>
  <dgm:cxnLst>
    <dgm:cxn modelId="{B7D95422-A281-4113-AE61-84AA9DA5BE0A}" type="presOf" srcId="{2FB745FF-EF66-4ABE-91E8-66570F3A7076}" destId="{7049EE57-0C41-4F61-BCE4-8683708359B1}" srcOrd="0" destOrd="0" presId="urn:microsoft.com/office/officeart/2005/8/layout/list1"/>
    <dgm:cxn modelId="{A60D9DD7-38C3-4D76-BFA3-EBB55F23985A}" type="presOf" srcId="{B1E5D7C8-059D-4AAC-91EF-10711286D8C3}" destId="{97D23E36-DD45-4DCF-BF02-1908F4C4BB53}" srcOrd="0" destOrd="0" presId="urn:microsoft.com/office/officeart/2005/8/layout/list1"/>
    <dgm:cxn modelId="{EFCDFF46-945A-4E84-90F2-C230AC4D1265}" type="presOf" srcId="{2FB745FF-EF66-4ABE-91E8-66570F3A7076}" destId="{F2F97EBA-EB6A-4FE6-AAB1-62C66E2B7EC3}" srcOrd="1" destOrd="0" presId="urn:microsoft.com/office/officeart/2005/8/layout/list1"/>
    <dgm:cxn modelId="{2B9A04F4-BE0B-4F07-958E-990A6E1547B8}" type="presOf" srcId="{00845116-7D29-461D-AD66-9EA24E546905}" destId="{716FC388-22FA-45C8-B79A-76305151A587}" srcOrd="0" destOrd="0" presId="urn:microsoft.com/office/officeart/2005/8/layout/list1"/>
    <dgm:cxn modelId="{E3C2BED8-59B0-43A0-904C-D5E8A6E3CB02}" type="presOf" srcId="{55D52C1E-DBDA-4E75-A834-475B8C90F816}" destId="{53FA8F83-792C-4A05-8F4A-549BCF9C29E5}" srcOrd="1" destOrd="0" presId="urn:microsoft.com/office/officeart/2005/8/layout/list1"/>
    <dgm:cxn modelId="{979D8A7E-110D-445E-9EE5-12D58B8A4EA9}" type="presOf" srcId="{55D52C1E-DBDA-4E75-A834-475B8C90F816}" destId="{34F32EE5-6D06-4235-BF9F-6DEFED5B5910}" srcOrd="0" destOrd="0" presId="urn:microsoft.com/office/officeart/2005/8/layout/list1"/>
    <dgm:cxn modelId="{13DE5C5F-718F-43B6-95A7-3A7498756AF6}" srcId="{B1E5D7C8-059D-4AAC-91EF-10711286D8C3}" destId="{2FB745FF-EF66-4ABE-91E8-66570F3A7076}" srcOrd="0" destOrd="0" parTransId="{48A39F63-2AF6-424D-9852-95678A6897C6}" sibTransId="{F237B00E-171A-4B2A-882B-9D37FC48BDBD}"/>
    <dgm:cxn modelId="{2CB065ED-158C-4490-9AA9-4F16E4FB755E}" srcId="{B1E5D7C8-059D-4AAC-91EF-10711286D8C3}" destId="{00845116-7D29-461D-AD66-9EA24E546905}" srcOrd="2" destOrd="0" parTransId="{86E269DD-2697-47BE-AE3D-A5C8C13B10AF}" sibTransId="{DD21A658-4581-4139-887F-22518F6FD56B}"/>
    <dgm:cxn modelId="{6AD56B50-44E2-427B-9758-9D9A4A54D533}" type="presOf" srcId="{00845116-7D29-461D-AD66-9EA24E546905}" destId="{3F916CCA-9E93-41E8-B95E-D7B777B060A4}" srcOrd="1" destOrd="0" presId="urn:microsoft.com/office/officeart/2005/8/layout/list1"/>
    <dgm:cxn modelId="{CA1F5B36-62FF-4CE7-8A63-5B474D24356F}" srcId="{B1E5D7C8-059D-4AAC-91EF-10711286D8C3}" destId="{55D52C1E-DBDA-4E75-A834-475B8C90F816}" srcOrd="1" destOrd="0" parTransId="{9AFDF094-D88C-40A5-9EFB-AACC6D4EB6A3}" sibTransId="{3E85A44C-6590-4086-B49F-AF77C8314FA5}"/>
    <dgm:cxn modelId="{176C893C-24D9-41FE-A1C2-99D82BAE5CB1}" type="presParOf" srcId="{97D23E36-DD45-4DCF-BF02-1908F4C4BB53}" destId="{9FEBFAA8-3979-45AD-BF43-941BCA44417D}" srcOrd="0" destOrd="0" presId="urn:microsoft.com/office/officeart/2005/8/layout/list1"/>
    <dgm:cxn modelId="{CF7A6230-60C9-41D9-911F-3B0956C98D6F}" type="presParOf" srcId="{9FEBFAA8-3979-45AD-BF43-941BCA44417D}" destId="{7049EE57-0C41-4F61-BCE4-8683708359B1}" srcOrd="0" destOrd="0" presId="urn:microsoft.com/office/officeart/2005/8/layout/list1"/>
    <dgm:cxn modelId="{476ECAAB-BF43-480F-A89A-7D58DDB4B286}" type="presParOf" srcId="{9FEBFAA8-3979-45AD-BF43-941BCA44417D}" destId="{F2F97EBA-EB6A-4FE6-AAB1-62C66E2B7EC3}" srcOrd="1" destOrd="0" presId="urn:microsoft.com/office/officeart/2005/8/layout/list1"/>
    <dgm:cxn modelId="{64645C6A-923F-4779-9DE9-2AA7905A1998}" type="presParOf" srcId="{97D23E36-DD45-4DCF-BF02-1908F4C4BB53}" destId="{9B8B61D7-CDD3-49BB-A43F-D8968725ADC1}" srcOrd="1" destOrd="0" presId="urn:microsoft.com/office/officeart/2005/8/layout/list1"/>
    <dgm:cxn modelId="{33552C02-5987-4F39-AD47-8CAAFAE6E7AE}" type="presParOf" srcId="{97D23E36-DD45-4DCF-BF02-1908F4C4BB53}" destId="{817A8BF1-C981-431B-9108-52135844023A}" srcOrd="2" destOrd="0" presId="urn:microsoft.com/office/officeart/2005/8/layout/list1"/>
    <dgm:cxn modelId="{C42A64FA-0605-4A7F-A8E0-815B2FC0071A}" type="presParOf" srcId="{97D23E36-DD45-4DCF-BF02-1908F4C4BB53}" destId="{F91FEB58-B068-4CA7-9003-38EF05C586A0}" srcOrd="3" destOrd="0" presId="urn:microsoft.com/office/officeart/2005/8/layout/list1"/>
    <dgm:cxn modelId="{CF269EE0-DE94-47A1-8E73-E154F450581E}" type="presParOf" srcId="{97D23E36-DD45-4DCF-BF02-1908F4C4BB53}" destId="{353D9A17-FF9C-4945-9E9E-9593E0257A15}" srcOrd="4" destOrd="0" presId="urn:microsoft.com/office/officeart/2005/8/layout/list1"/>
    <dgm:cxn modelId="{AB4B3111-A3E5-4785-84F9-39D52E392D48}" type="presParOf" srcId="{353D9A17-FF9C-4945-9E9E-9593E0257A15}" destId="{34F32EE5-6D06-4235-BF9F-6DEFED5B5910}" srcOrd="0" destOrd="0" presId="urn:microsoft.com/office/officeart/2005/8/layout/list1"/>
    <dgm:cxn modelId="{159E3E7A-4F9B-4C05-9A24-72F4A380D8B3}" type="presParOf" srcId="{353D9A17-FF9C-4945-9E9E-9593E0257A15}" destId="{53FA8F83-792C-4A05-8F4A-549BCF9C29E5}" srcOrd="1" destOrd="0" presId="urn:microsoft.com/office/officeart/2005/8/layout/list1"/>
    <dgm:cxn modelId="{F1D1BF22-B776-4ECD-B137-6112075929D1}" type="presParOf" srcId="{97D23E36-DD45-4DCF-BF02-1908F4C4BB53}" destId="{70B94E62-D294-48B7-BFF9-A68872E86280}" srcOrd="5" destOrd="0" presId="urn:microsoft.com/office/officeart/2005/8/layout/list1"/>
    <dgm:cxn modelId="{560AAEBE-1CAD-49A3-A3B1-E5130B2854B6}" type="presParOf" srcId="{97D23E36-DD45-4DCF-BF02-1908F4C4BB53}" destId="{73259AB3-62B4-4C49-AFF7-5DAADA11DB71}" srcOrd="6" destOrd="0" presId="urn:microsoft.com/office/officeart/2005/8/layout/list1"/>
    <dgm:cxn modelId="{EF69AB99-C4A6-427F-88A1-D7CDF35B8E2E}" type="presParOf" srcId="{97D23E36-DD45-4DCF-BF02-1908F4C4BB53}" destId="{A6B46EA5-0987-489E-B052-A1D3601288E6}" srcOrd="7" destOrd="0" presId="urn:microsoft.com/office/officeart/2005/8/layout/list1"/>
    <dgm:cxn modelId="{06B4B06E-8399-4866-B4FA-698E5FA8E90B}" type="presParOf" srcId="{97D23E36-DD45-4DCF-BF02-1908F4C4BB53}" destId="{3F0BCD5B-9C24-4CD1-B860-C9A5BCE0BD16}" srcOrd="8" destOrd="0" presId="urn:microsoft.com/office/officeart/2005/8/layout/list1"/>
    <dgm:cxn modelId="{FB7BB0E9-884A-4E38-B897-0204A841C18F}" type="presParOf" srcId="{3F0BCD5B-9C24-4CD1-B860-C9A5BCE0BD16}" destId="{716FC388-22FA-45C8-B79A-76305151A587}" srcOrd="0" destOrd="0" presId="urn:microsoft.com/office/officeart/2005/8/layout/list1"/>
    <dgm:cxn modelId="{5C72556F-6022-4E0B-8367-11AAADBCF646}" type="presParOf" srcId="{3F0BCD5B-9C24-4CD1-B860-C9A5BCE0BD16}" destId="{3F916CCA-9E93-41E8-B95E-D7B777B060A4}" srcOrd="1" destOrd="0" presId="urn:microsoft.com/office/officeart/2005/8/layout/list1"/>
    <dgm:cxn modelId="{FE0F03B9-BDD3-4A80-BE1E-01703CD8EDB9}" type="presParOf" srcId="{97D23E36-DD45-4DCF-BF02-1908F4C4BB53}" destId="{E1B50713-8A49-478E-A3B0-E9225FA893FF}" srcOrd="9" destOrd="0" presId="urn:microsoft.com/office/officeart/2005/8/layout/list1"/>
    <dgm:cxn modelId="{E877D13C-E842-421C-A3E8-C16463E86028}" type="presParOf" srcId="{97D23E36-DD45-4DCF-BF02-1908F4C4BB53}" destId="{8CDCCF35-B17E-4B45-8BF6-4BDB2B427BBD}" srcOrd="10" destOrd="0" presId="urn:microsoft.com/office/officeart/2005/8/layout/list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C445A0-CD38-4B89-A292-62DC11A4E8DC}" type="doc">
      <dgm:prSet loTypeId="urn:microsoft.com/office/officeart/2005/8/layout/lProcess2" loCatId="list" qsTypeId="urn:microsoft.com/office/officeart/2005/8/quickstyle/simple3" qsCatId="simple" csTypeId="urn:microsoft.com/office/officeart/2005/8/colors/accent6_2" csCatId="accent6" phldr="1"/>
      <dgm:spPr/>
      <dgm:t>
        <a:bodyPr/>
        <a:lstStyle/>
        <a:p>
          <a:endParaRPr lang="lv-LV"/>
        </a:p>
      </dgm:t>
    </dgm:pt>
    <dgm:pt modelId="{E52C4449-8072-4653-BBF3-75BF8FC7381F}">
      <dgm:prSet phldrT="[Text]" custT="1"/>
      <dgm:spPr/>
      <dgm:t>
        <a:bodyPr/>
        <a:lstStyle/>
        <a:p>
          <a:r>
            <a:rPr lang="en-GB" sz="1800" b="1" dirty="0" smtClean="0"/>
            <a:t>Renunciation of </a:t>
          </a:r>
          <a:r>
            <a:rPr lang="lv-LV" sz="1800" b="1" dirty="0" smtClean="0"/>
            <a:t>N</a:t>
          </a:r>
          <a:r>
            <a:rPr lang="en-GB" sz="1800" b="1" dirty="0" smtClean="0"/>
            <a:t>on-</a:t>
          </a:r>
          <a:r>
            <a:rPr lang="lv-LV" sz="1800" b="1" dirty="0" smtClean="0"/>
            <a:t>c</a:t>
          </a:r>
          <a:r>
            <a:rPr lang="en-GB" sz="1800" b="1" dirty="0" err="1" smtClean="0"/>
            <a:t>itizen</a:t>
          </a:r>
          <a:r>
            <a:rPr lang="en-GB" sz="1800" b="1" dirty="0" smtClean="0"/>
            <a:t> </a:t>
          </a:r>
          <a:r>
            <a:rPr lang="lv-LV" sz="1800" b="1" dirty="0" smtClean="0"/>
            <a:t>S</a:t>
          </a:r>
          <a:r>
            <a:rPr lang="en-GB" sz="1800" b="1" dirty="0" err="1" smtClean="0"/>
            <a:t>tatus</a:t>
          </a:r>
          <a:endParaRPr lang="lv-LV" sz="1800" dirty="0"/>
        </a:p>
      </dgm:t>
    </dgm:pt>
    <dgm:pt modelId="{EFF74809-155F-4DE4-BE88-326D259B50C0}" type="parTrans" cxnId="{29C33A0C-BEAA-4BE6-9D54-34DC43C171AE}">
      <dgm:prSet/>
      <dgm:spPr/>
      <dgm:t>
        <a:bodyPr/>
        <a:lstStyle/>
        <a:p>
          <a:endParaRPr lang="lv-LV"/>
        </a:p>
      </dgm:t>
    </dgm:pt>
    <dgm:pt modelId="{B47788B4-1A7B-498A-9547-B1CDD302D6C9}" type="sibTrans" cxnId="{29C33A0C-BEAA-4BE6-9D54-34DC43C171AE}">
      <dgm:prSet/>
      <dgm:spPr/>
      <dgm:t>
        <a:bodyPr/>
        <a:lstStyle/>
        <a:p>
          <a:endParaRPr lang="lv-LV"/>
        </a:p>
      </dgm:t>
    </dgm:pt>
    <dgm:pt modelId="{08AEE466-2B17-48A8-8044-2550BE1D9CD3}">
      <dgm:prSet phldrT="[Text]" custT="1"/>
      <dgm:spPr/>
      <dgm:t>
        <a:bodyPr/>
        <a:lstStyle/>
        <a:p>
          <a:pPr>
            <a:lnSpc>
              <a:spcPct val="100000"/>
            </a:lnSpc>
          </a:pPr>
          <a:r>
            <a:rPr lang="en-GB" sz="1300" dirty="0" smtClean="0"/>
            <a:t>Any person who has acquired the citizenship (nationality) of another state has a duty to renounce the non-citizen status within 30 days after acquiring such citizenship.</a:t>
          </a:r>
          <a:endParaRPr lang="lv-LV" sz="1300" dirty="0" smtClean="0"/>
        </a:p>
        <a:p>
          <a:pPr>
            <a:lnSpc>
              <a:spcPct val="100000"/>
            </a:lnSpc>
          </a:pPr>
          <a:r>
            <a:rPr lang="en-GB" sz="1300" dirty="0" smtClean="0"/>
            <a:t>Any person who is granted the citizenship (nationality) of any state or who has been issued a travelling document of any foreign state has the right to renounce the status of a non-citizen.</a:t>
          </a:r>
          <a:endParaRPr lang="lv-LV" sz="1300" dirty="0"/>
        </a:p>
      </dgm:t>
    </dgm:pt>
    <dgm:pt modelId="{AC54090D-A40A-465E-BFD5-BFFAF5A2EF72}" type="parTrans" cxnId="{554A3F40-A22E-4CBB-85A6-F0E309C7A7ED}">
      <dgm:prSet/>
      <dgm:spPr/>
      <dgm:t>
        <a:bodyPr/>
        <a:lstStyle/>
        <a:p>
          <a:endParaRPr lang="lv-LV"/>
        </a:p>
      </dgm:t>
    </dgm:pt>
    <dgm:pt modelId="{56505924-9EC6-4EBF-AB90-4D2CBA5D8947}" type="sibTrans" cxnId="{554A3F40-A22E-4CBB-85A6-F0E309C7A7ED}">
      <dgm:prSet/>
      <dgm:spPr/>
      <dgm:t>
        <a:bodyPr/>
        <a:lstStyle/>
        <a:p>
          <a:endParaRPr lang="lv-LV"/>
        </a:p>
      </dgm:t>
    </dgm:pt>
    <dgm:pt modelId="{E887FF4D-1908-47B2-B146-A4310E189686}">
      <dgm:prSet phldrT="[Text]" custT="1"/>
      <dgm:spPr/>
      <dgm:t>
        <a:bodyPr/>
        <a:lstStyle/>
        <a:p>
          <a:r>
            <a:rPr lang="en-GB" sz="1800" b="1" dirty="0" smtClean="0"/>
            <a:t>The </a:t>
          </a:r>
          <a:r>
            <a:rPr lang="lv-LV" sz="1800" b="1" dirty="0" smtClean="0"/>
            <a:t>N</a:t>
          </a:r>
          <a:r>
            <a:rPr lang="en-GB" sz="1800" b="1" dirty="0" smtClean="0"/>
            <a:t>on-</a:t>
          </a:r>
          <a:r>
            <a:rPr lang="lv-LV" sz="1800" b="1" dirty="0" smtClean="0"/>
            <a:t>c</a:t>
          </a:r>
          <a:r>
            <a:rPr lang="en-GB" sz="1800" b="1" dirty="0" err="1" smtClean="0"/>
            <a:t>itizen</a:t>
          </a:r>
          <a:r>
            <a:rPr lang="en-GB" sz="1800" b="1" dirty="0" smtClean="0"/>
            <a:t> </a:t>
          </a:r>
          <a:r>
            <a:rPr lang="lv-LV" sz="1800" b="1" dirty="0" smtClean="0"/>
            <a:t>S</a:t>
          </a:r>
          <a:r>
            <a:rPr lang="en-GB" sz="1800" b="1" dirty="0" err="1" smtClean="0"/>
            <a:t>tatus</a:t>
          </a:r>
          <a:r>
            <a:rPr lang="en-GB" sz="1800" b="1" dirty="0" smtClean="0"/>
            <a:t> of a </a:t>
          </a:r>
          <a:r>
            <a:rPr lang="lv-LV" sz="1800" b="1" dirty="0" smtClean="0"/>
            <a:t>P</a:t>
          </a:r>
          <a:r>
            <a:rPr lang="en-GB" sz="1800" b="1" dirty="0" err="1" smtClean="0"/>
            <a:t>erson</a:t>
          </a:r>
          <a:r>
            <a:rPr lang="en-GB" sz="1800" b="1" dirty="0" smtClean="0"/>
            <a:t> shall be </a:t>
          </a:r>
          <a:r>
            <a:rPr lang="lv-LV" sz="1800" b="1" dirty="0" smtClean="0"/>
            <a:t>R</a:t>
          </a:r>
          <a:r>
            <a:rPr lang="en-GB" sz="1800" b="1" dirty="0" smtClean="0"/>
            <a:t>evoked if he</a:t>
          </a:r>
          <a:r>
            <a:rPr lang="lv-LV" sz="1800" b="1" dirty="0" smtClean="0"/>
            <a:t> </a:t>
          </a:r>
          <a:r>
            <a:rPr lang="lv-LV" sz="1800" b="1" dirty="0" err="1" smtClean="0"/>
            <a:t>or</a:t>
          </a:r>
          <a:r>
            <a:rPr lang="en-GB" sz="1800" b="1" dirty="0" smtClean="0"/>
            <a:t> she</a:t>
          </a:r>
          <a:r>
            <a:rPr lang="lv-LV" sz="1800" b="1" dirty="0" smtClean="0"/>
            <a:t>:</a:t>
          </a:r>
          <a:endParaRPr lang="lv-LV" sz="1800" b="1" dirty="0"/>
        </a:p>
      </dgm:t>
    </dgm:pt>
    <dgm:pt modelId="{0031EFF7-9BE4-47D8-8084-B8511EBD1CE7}" type="parTrans" cxnId="{320905C6-0213-47B5-A971-FC6A3369D5D9}">
      <dgm:prSet/>
      <dgm:spPr/>
      <dgm:t>
        <a:bodyPr/>
        <a:lstStyle/>
        <a:p>
          <a:endParaRPr lang="lv-LV"/>
        </a:p>
      </dgm:t>
    </dgm:pt>
    <dgm:pt modelId="{B06399CE-63B3-4BFC-80AB-657A758C3B88}" type="sibTrans" cxnId="{320905C6-0213-47B5-A971-FC6A3369D5D9}">
      <dgm:prSet/>
      <dgm:spPr/>
      <dgm:t>
        <a:bodyPr/>
        <a:lstStyle/>
        <a:p>
          <a:endParaRPr lang="lv-LV"/>
        </a:p>
      </dgm:t>
    </dgm:pt>
    <dgm:pt modelId="{83C889D5-329C-485B-9640-B800649B942A}">
      <dgm:prSet phldrT="[Text]" custT="1"/>
      <dgm:spPr/>
      <dgm:t>
        <a:bodyPr/>
        <a:lstStyle/>
        <a:p>
          <a:pPr>
            <a:lnSpc>
              <a:spcPct val="100000"/>
            </a:lnSpc>
          </a:pPr>
          <a:r>
            <a:rPr lang="lv-LV" sz="1300" dirty="0" smtClean="0"/>
            <a:t>-</a:t>
          </a:r>
          <a:r>
            <a:rPr lang="en-GB" sz="1300" dirty="0" smtClean="0"/>
            <a:t>has acquired the citizenship of another state without presenting a submission regarding the renunciation of the non-citizen status within 30 days after acquiring such citizenship;</a:t>
          </a:r>
          <a:endParaRPr lang="lv-LV" sz="1300" dirty="0" smtClean="0"/>
        </a:p>
        <a:p>
          <a:pPr>
            <a:lnSpc>
              <a:spcPct val="100000"/>
            </a:lnSpc>
          </a:pPr>
          <a:r>
            <a:rPr lang="lv-LV" sz="1300" dirty="0" smtClean="0"/>
            <a:t>-</a:t>
          </a:r>
          <a:r>
            <a:rPr lang="en-GB" sz="1300" dirty="0" smtClean="0"/>
            <a:t>serves in the armed forces, internal security force, security service, police of any foreign state, or is in the service of judicial institutions without permission of the Cabinet</a:t>
          </a:r>
          <a:r>
            <a:rPr lang="lv-LV" sz="1300" dirty="0" smtClean="0"/>
            <a:t> </a:t>
          </a:r>
          <a:r>
            <a:rPr lang="lv-LV" sz="1300" dirty="0" err="1" smtClean="0"/>
            <a:t>of</a:t>
          </a:r>
          <a:r>
            <a:rPr lang="lv-LV" sz="1300" dirty="0" smtClean="0"/>
            <a:t> </a:t>
          </a:r>
          <a:r>
            <a:rPr lang="lv-LV" sz="1300" dirty="0" err="1" smtClean="0"/>
            <a:t>Ministers</a:t>
          </a:r>
          <a:r>
            <a:rPr lang="lv-LV" sz="1300" dirty="0" smtClean="0"/>
            <a:t>;</a:t>
          </a:r>
        </a:p>
        <a:p>
          <a:pPr>
            <a:lnSpc>
              <a:spcPct val="100000"/>
            </a:lnSpc>
          </a:pPr>
          <a:r>
            <a:rPr lang="lv-LV" sz="1300" dirty="0" smtClean="0"/>
            <a:t>-</a:t>
          </a:r>
          <a:r>
            <a:rPr lang="en-GB" sz="1300" dirty="0" smtClean="0"/>
            <a:t>has knowingly provided false information regarding himself or herself in order to acquire non-citizen status</a:t>
          </a:r>
          <a:r>
            <a:rPr lang="lv-LV" sz="1300" dirty="0" smtClean="0"/>
            <a:t>.</a:t>
          </a:r>
          <a:endParaRPr lang="lv-LV" sz="1300" dirty="0"/>
        </a:p>
      </dgm:t>
    </dgm:pt>
    <dgm:pt modelId="{3FE32D33-0D80-46A3-BB84-9A0D693044DF}" type="parTrans" cxnId="{F0C0CC9F-5CA8-4B3A-AF74-81EB9C388BDE}">
      <dgm:prSet/>
      <dgm:spPr/>
      <dgm:t>
        <a:bodyPr/>
        <a:lstStyle/>
        <a:p>
          <a:endParaRPr lang="lv-LV"/>
        </a:p>
      </dgm:t>
    </dgm:pt>
    <dgm:pt modelId="{44AF29EE-1B25-48EB-8CBB-38575355D264}" type="sibTrans" cxnId="{F0C0CC9F-5CA8-4B3A-AF74-81EB9C388BDE}">
      <dgm:prSet/>
      <dgm:spPr/>
      <dgm:t>
        <a:bodyPr/>
        <a:lstStyle/>
        <a:p>
          <a:endParaRPr lang="lv-LV"/>
        </a:p>
      </dgm:t>
    </dgm:pt>
    <dgm:pt modelId="{7B8C1F44-C922-4FA2-A0B5-5B31668BE34E}" type="pres">
      <dgm:prSet presAssocID="{95C445A0-CD38-4B89-A292-62DC11A4E8DC}" presName="theList" presStyleCnt="0">
        <dgm:presLayoutVars>
          <dgm:dir/>
          <dgm:animLvl val="lvl"/>
          <dgm:resizeHandles val="exact"/>
        </dgm:presLayoutVars>
      </dgm:prSet>
      <dgm:spPr/>
      <dgm:t>
        <a:bodyPr/>
        <a:lstStyle/>
        <a:p>
          <a:endParaRPr lang="lv-LV"/>
        </a:p>
      </dgm:t>
    </dgm:pt>
    <dgm:pt modelId="{7FD38225-5134-413A-9DB2-6E6DEF2A8784}" type="pres">
      <dgm:prSet presAssocID="{E52C4449-8072-4653-BBF3-75BF8FC7381F}" presName="compNode" presStyleCnt="0"/>
      <dgm:spPr/>
    </dgm:pt>
    <dgm:pt modelId="{2B53E439-C269-4ADA-A838-D0B27B11073B}" type="pres">
      <dgm:prSet presAssocID="{E52C4449-8072-4653-BBF3-75BF8FC7381F}" presName="aNode" presStyleLbl="bgShp" presStyleIdx="0" presStyleCnt="2"/>
      <dgm:spPr/>
      <dgm:t>
        <a:bodyPr/>
        <a:lstStyle/>
        <a:p>
          <a:endParaRPr lang="lv-LV"/>
        </a:p>
      </dgm:t>
    </dgm:pt>
    <dgm:pt modelId="{7961F7CF-3086-4967-B528-4C700B0BF59D}" type="pres">
      <dgm:prSet presAssocID="{E52C4449-8072-4653-BBF3-75BF8FC7381F}" presName="textNode" presStyleLbl="bgShp" presStyleIdx="0" presStyleCnt="2"/>
      <dgm:spPr/>
      <dgm:t>
        <a:bodyPr/>
        <a:lstStyle/>
        <a:p>
          <a:endParaRPr lang="lv-LV"/>
        </a:p>
      </dgm:t>
    </dgm:pt>
    <dgm:pt modelId="{09F9428D-B79D-4566-9B66-8C0BE61A0E22}" type="pres">
      <dgm:prSet presAssocID="{E52C4449-8072-4653-BBF3-75BF8FC7381F}" presName="compChildNode" presStyleCnt="0"/>
      <dgm:spPr/>
    </dgm:pt>
    <dgm:pt modelId="{64C24A7E-9B10-44E0-9706-3240BCF7AC21}" type="pres">
      <dgm:prSet presAssocID="{E52C4449-8072-4653-BBF3-75BF8FC7381F}" presName="theInnerList" presStyleCnt="0"/>
      <dgm:spPr/>
    </dgm:pt>
    <dgm:pt modelId="{48FFAE55-4502-498A-96F0-D63C465BB8DC}" type="pres">
      <dgm:prSet presAssocID="{08AEE466-2B17-48A8-8044-2550BE1D9CD3}" presName="childNode" presStyleLbl="node1" presStyleIdx="0" presStyleCnt="2" custScaleX="114358" custScaleY="110927">
        <dgm:presLayoutVars>
          <dgm:bulletEnabled val="1"/>
        </dgm:presLayoutVars>
      </dgm:prSet>
      <dgm:spPr/>
      <dgm:t>
        <a:bodyPr/>
        <a:lstStyle/>
        <a:p>
          <a:endParaRPr lang="lv-LV"/>
        </a:p>
      </dgm:t>
    </dgm:pt>
    <dgm:pt modelId="{10B41AB5-1531-4A5C-B552-42BF286A1A66}" type="pres">
      <dgm:prSet presAssocID="{E52C4449-8072-4653-BBF3-75BF8FC7381F}" presName="aSpace" presStyleCnt="0"/>
      <dgm:spPr/>
    </dgm:pt>
    <dgm:pt modelId="{7ACBF532-54F0-41A1-8711-8C7C62CC2158}" type="pres">
      <dgm:prSet presAssocID="{E887FF4D-1908-47B2-B146-A4310E189686}" presName="compNode" presStyleCnt="0"/>
      <dgm:spPr/>
    </dgm:pt>
    <dgm:pt modelId="{35F68335-A983-4A6E-B250-D62F47709A3B}" type="pres">
      <dgm:prSet presAssocID="{E887FF4D-1908-47B2-B146-A4310E189686}" presName="aNode" presStyleLbl="bgShp" presStyleIdx="1" presStyleCnt="2"/>
      <dgm:spPr/>
      <dgm:t>
        <a:bodyPr/>
        <a:lstStyle/>
        <a:p>
          <a:endParaRPr lang="lv-LV"/>
        </a:p>
      </dgm:t>
    </dgm:pt>
    <dgm:pt modelId="{F6507BEB-8E02-47D8-94B4-AD3DAFD2CB3C}" type="pres">
      <dgm:prSet presAssocID="{E887FF4D-1908-47B2-B146-A4310E189686}" presName="textNode" presStyleLbl="bgShp" presStyleIdx="1" presStyleCnt="2"/>
      <dgm:spPr/>
      <dgm:t>
        <a:bodyPr/>
        <a:lstStyle/>
        <a:p>
          <a:endParaRPr lang="lv-LV"/>
        </a:p>
      </dgm:t>
    </dgm:pt>
    <dgm:pt modelId="{1A14A124-CCBE-42BF-8ADB-2FBCF8549911}" type="pres">
      <dgm:prSet presAssocID="{E887FF4D-1908-47B2-B146-A4310E189686}" presName="compChildNode" presStyleCnt="0"/>
      <dgm:spPr/>
    </dgm:pt>
    <dgm:pt modelId="{CB7697EB-154B-49FC-ACBE-38A430176EBD}" type="pres">
      <dgm:prSet presAssocID="{E887FF4D-1908-47B2-B146-A4310E189686}" presName="theInnerList" presStyleCnt="0"/>
      <dgm:spPr/>
    </dgm:pt>
    <dgm:pt modelId="{0B30E818-2208-4CCB-905C-4BA67B968456}" type="pres">
      <dgm:prSet presAssocID="{83C889D5-329C-485B-9640-B800649B942A}" presName="childNode" presStyleLbl="node1" presStyleIdx="1" presStyleCnt="2" custScaleX="114074">
        <dgm:presLayoutVars>
          <dgm:bulletEnabled val="1"/>
        </dgm:presLayoutVars>
      </dgm:prSet>
      <dgm:spPr/>
      <dgm:t>
        <a:bodyPr/>
        <a:lstStyle/>
        <a:p>
          <a:endParaRPr lang="lv-LV"/>
        </a:p>
      </dgm:t>
    </dgm:pt>
  </dgm:ptLst>
  <dgm:cxnLst>
    <dgm:cxn modelId="{B3CC8837-989F-4947-8AB7-057407B0B4F5}" type="presOf" srcId="{83C889D5-329C-485B-9640-B800649B942A}" destId="{0B30E818-2208-4CCB-905C-4BA67B968456}" srcOrd="0" destOrd="0" presId="urn:microsoft.com/office/officeart/2005/8/layout/lProcess2"/>
    <dgm:cxn modelId="{DCBB8C6A-8863-487C-A006-A6C5B7262E93}" type="presOf" srcId="{E887FF4D-1908-47B2-B146-A4310E189686}" destId="{35F68335-A983-4A6E-B250-D62F47709A3B}" srcOrd="0" destOrd="0" presId="urn:microsoft.com/office/officeart/2005/8/layout/lProcess2"/>
    <dgm:cxn modelId="{F0C0CC9F-5CA8-4B3A-AF74-81EB9C388BDE}" srcId="{E887FF4D-1908-47B2-B146-A4310E189686}" destId="{83C889D5-329C-485B-9640-B800649B942A}" srcOrd="0" destOrd="0" parTransId="{3FE32D33-0D80-46A3-BB84-9A0D693044DF}" sibTransId="{44AF29EE-1B25-48EB-8CBB-38575355D264}"/>
    <dgm:cxn modelId="{320905C6-0213-47B5-A971-FC6A3369D5D9}" srcId="{95C445A0-CD38-4B89-A292-62DC11A4E8DC}" destId="{E887FF4D-1908-47B2-B146-A4310E189686}" srcOrd="1" destOrd="0" parTransId="{0031EFF7-9BE4-47D8-8084-B8511EBD1CE7}" sibTransId="{B06399CE-63B3-4BFC-80AB-657A758C3B88}"/>
    <dgm:cxn modelId="{29C33A0C-BEAA-4BE6-9D54-34DC43C171AE}" srcId="{95C445A0-CD38-4B89-A292-62DC11A4E8DC}" destId="{E52C4449-8072-4653-BBF3-75BF8FC7381F}" srcOrd="0" destOrd="0" parTransId="{EFF74809-155F-4DE4-BE88-326D259B50C0}" sibTransId="{B47788B4-1A7B-498A-9547-B1CDD302D6C9}"/>
    <dgm:cxn modelId="{510CB9C7-3EC8-458C-AD99-2E04B39EC49A}" type="presOf" srcId="{E52C4449-8072-4653-BBF3-75BF8FC7381F}" destId="{2B53E439-C269-4ADA-A838-D0B27B11073B}" srcOrd="0" destOrd="0" presId="urn:microsoft.com/office/officeart/2005/8/layout/lProcess2"/>
    <dgm:cxn modelId="{381DED3C-6CA4-4260-89C7-29A074554F24}" type="presOf" srcId="{E887FF4D-1908-47B2-B146-A4310E189686}" destId="{F6507BEB-8E02-47D8-94B4-AD3DAFD2CB3C}" srcOrd="1" destOrd="0" presId="urn:microsoft.com/office/officeart/2005/8/layout/lProcess2"/>
    <dgm:cxn modelId="{554A3F40-A22E-4CBB-85A6-F0E309C7A7ED}" srcId="{E52C4449-8072-4653-BBF3-75BF8FC7381F}" destId="{08AEE466-2B17-48A8-8044-2550BE1D9CD3}" srcOrd="0" destOrd="0" parTransId="{AC54090D-A40A-465E-BFD5-BFFAF5A2EF72}" sibTransId="{56505924-9EC6-4EBF-AB90-4D2CBA5D8947}"/>
    <dgm:cxn modelId="{DB634883-0533-4466-82C2-59A1D8E0DD21}" type="presOf" srcId="{E52C4449-8072-4653-BBF3-75BF8FC7381F}" destId="{7961F7CF-3086-4967-B528-4C700B0BF59D}" srcOrd="1" destOrd="0" presId="urn:microsoft.com/office/officeart/2005/8/layout/lProcess2"/>
    <dgm:cxn modelId="{0A0E61BA-E666-4B3F-A3E8-94AC9C08822C}" type="presOf" srcId="{95C445A0-CD38-4B89-A292-62DC11A4E8DC}" destId="{7B8C1F44-C922-4FA2-A0B5-5B31668BE34E}" srcOrd="0" destOrd="0" presId="urn:microsoft.com/office/officeart/2005/8/layout/lProcess2"/>
    <dgm:cxn modelId="{B7BA8881-E305-4642-8407-FA6FEA637743}" type="presOf" srcId="{08AEE466-2B17-48A8-8044-2550BE1D9CD3}" destId="{48FFAE55-4502-498A-96F0-D63C465BB8DC}" srcOrd="0" destOrd="0" presId="urn:microsoft.com/office/officeart/2005/8/layout/lProcess2"/>
    <dgm:cxn modelId="{DAE5B7ED-E78B-404B-9B3A-77FCEAF5E9CD}" type="presParOf" srcId="{7B8C1F44-C922-4FA2-A0B5-5B31668BE34E}" destId="{7FD38225-5134-413A-9DB2-6E6DEF2A8784}" srcOrd="0" destOrd="0" presId="urn:microsoft.com/office/officeart/2005/8/layout/lProcess2"/>
    <dgm:cxn modelId="{F2DE67C1-576A-4514-A368-CE6A723005F4}" type="presParOf" srcId="{7FD38225-5134-413A-9DB2-6E6DEF2A8784}" destId="{2B53E439-C269-4ADA-A838-D0B27B11073B}" srcOrd="0" destOrd="0" presId="urn:microsoft.com/office/officeart/2005/8/layout/lProcess2"/>
    <dgm:cxn modelId="{04EA5EEE-68D0-43B9-97A3-E2B239CAF88E}" type="presParOf" srcId="{7FD38225-5134-413A-9DB2-6E6DEF2A8784}" destId="{7961F7CF-3086-4967-B528-4C700B0BF59D}" srcOrd="1" destOrd="0" presId="urn:microsoft.com/office/officeart/2005/8/layout/lProcess2"/>
    <dgm:cxn modelId="{3B6179E5-7ACF-4824-ABD8-6DDED86F0D78}" type="presParOf" srcId="{7FD38225-5134-413A-9DB2-6E6DEF2A8784}" destId="{09F9428D-B79D-4566-9B66-8C0BE61A0E22}" srcOrd="2" destOrd="0" presId="urn:microsoft.com/office/officeart/2005/8/layout/lProcess2"/>
    <dgm:cxn modelId="{1AC82CB2-41D5-4F1E-BF9C-443AACC26777}" type="presParOf" srcId="{09F9428D-B79D-4566-9B66-8C0BE61A0E22}" destId="{64C24A7E-9B10-44E0-9706-3240BCF7AC21}" srcOrd="0" destOrd="0" presId="urn:microsoft.com/office/officeart/2005/8/layout/lProcess2"/>
    <dgm:cxn modelId="{EBAC5678-3061-4A8E-9A01-2843489DFF8C}" type="presParOf" srcId="{64C24A7E-9B10-44E0-9706-3240BCF7AC21}" destId="{48FFAE55-4502-498A-96F0-D63C465BB8DC}" srcOrd="0" destOrd="0" presId="urn:microsoft.com/office/officeart/2005/8/layout/lProcess2"/>
    <dgm:cxn modelId="{9BCB1167-E946-45BA-9943-C334398E59E1}" type="presParOf" srcId="{7B8C1F44-C922-4FA2-A0B5-5B31668BE34E}" destId="{10B41AB5-1531-4A5C-B552-42BF286A1A66}" srcOrd="1" destOrd="0" presId="urn:microsoft.com/office/officeart/2005/8/layout/lProcess2"/>
    <dgm:cxn modelId="{AAE9B917-4A44-4A27-8A8E-451541AD1EE9}" type="presParOf" srcId="{7B8C1F44-C922-4FA2-A0B5-5B31668BE34E}" destId="{7ACBF532-54F0-41A1-8711-8C7C62CC2158}" srcOrd="2" destOrd="0" presId="urn:microsoft.com/office/officeart/2005/8/layout/lProcess2"/>
    <dgm:cxn modelId="{B4D11C16-4432-44AB-96B2-17ED2170F397}" type="presParOf" srcId="{7ACBF532-54F0-41A1-8711-8C7C62CC2158}" destId="{35F68335-A983-4A6E-B250-D62F47709A3B}" srcOrd="0" destOrd="0" presId="urn:microsoft.com/office/officeart/2005/8/layout/lProcess2"/>
    <dgm:cxn modelId="{381F566C-3C72-409E-B7AA-435EB95A8818}" type="presParOf" srcId="{7ACBF532-54F0-41A1-8711-8C7C62CC2158}" destId="{F6507BEB-8E02-47D8-94B4-AD3DAFD2CB3C}" srcOrd="1" destOrd="0" presId="urn:microsoft.com/office/officeart/2005/8/layout/lProcess2"/>
    <dgm:cxn modelId="{D0700796-0D7C-4483-9ED5-0EEE5BB082C6}" type="presParOf" srcId="{7ACBF532-54F0-41A1-8711-8C7C62CC2158}" destId="{1A14A124-CCBE-42BF-8ADB-2FBCF8549911}" srcOrd="2" destOrd="0" presId="urn:microsoft.com/office/officeart/2005/8/layout/lProcess2"/>
    <dgm:cxn modelId="{9800C263-B057-4B4B-B9B2-705C18D84336}" type="presParOf" srcId="{1A14A124-CCBE-42BF-8ADB-2FBCF8549911}" destId="{CB7697EB-154B-49FC-ACBE-38A430176EBD}" srcOrd="0" destOrd="0" presId="urn:microsoft.com/office/officeart/2005/8/layout/lProcess2"/>
    <dgm:cxn modelId="{D2910C61-DDE8-4EC6-8B2A-95FE5CBBA675}" type="presParOf" srcId="{CB7697EB-154B-49FC-ACBE-38A430176EBD}" destId="{0B30E818-2208-4CCB-905C-4BA67B968456}" srcOrd="0" destOrd="0" presId="urn:microsoft.com/office/officeart/2005/8/layout/lProcess2"/>
  </dgm:cxnLst>
  <dgm:bg/>
  <dgm:whole/>
</dgm:dataModel>
</file>

<file path=ppt/diagrams/data11.xml><?xml version="1.0" encoding="utf-8"?>
<dgm:dataModel xmlns:dgm="http://schemas.openxmlformats.org/drawingml/2006/diagram" xmlns:a="http://schemas.openxmlformats.org/drawingml/2006/main">
  <dgm:ptLst>
    <dgm:pt modelId="{F3D48D9D-2A10-46EF-A5C7-AE2D94C44D4D}"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lv-LV"/>
        </a:p>
      </dgm:t>
    </dgm:pt>
    <dgm:pt modelId="{A5224CD7-98DB-4778-94B5-D86F33F538AD}">
      <dgm:prSet phldrT="[Text]"/>
      <dgm:spPr/>
      <dgm:t>
        <a:bodyPr/>
        <a:lstStyle/>
        <a:p>
          <a:r>
            <a:rPr lang="en-GB" dirty="0" smtClean="0"/>
            <a:t>The OCMA also deals with cases of losing the status of </a:t>
          </a:r>
          <a:r>
            <a:rPr lang="lv-LV" dirty="0" smtClean="0"/>
            <a:t>n</a:t>
          </a:r>
          <a:r>
            <a:rPr lang="en-GB" dirty="0" smtClean="0"/>
            <a:t>on-citizen</a:t>
          </a:r>
          <a:r>
            <a:rPr lang="lv-LV" dirty="0" smtClean="0"/>
            <a:t>. </a:t>
          </a:r>
          <a:r>
            <a:rPr lang="en-GB" dirty="0" smtClean="0"/>
            <a:t>A reason for the loss of non-citizen status </a:t>
          </a:r>
          <a:r>
            <a:rPr lang="lv-LV" dirty="0" err="1" smtClean="0"/>
            <a:t>may</a:t>
          </a:r>
          <a:r>
            <a:rPr lang="lv-LV" dirty="0" smtClean="0"/>
            <a:t> </a:t>
          </a:r>
          <a:r>
            <a:rPr lang="lv-LV" dirty="0" err="1" smtClean="0"/>
            <a:t>be</a:t>
          </a:r>
          <a:r>
            <a:rPr lang="lv-LV" dirty="0" smtClean="0"/>
            <a:t> </a:t>
          </a:r>
          <a:r>
            <a:rPr lang="en-GB" dirty="0" smtClean="0"/>
            <a:t>re</a:t>
          </a:r>
          <a:r>
            <a:rPr lang="lv-LV" dirty="0" err="1" smtClean="0"/>
            <a:t>nunciation</a:t>
          </a:r>
          <a:r>
            <a:rPr lang="en-GB" dirty="0" smtClean="0"/>
            <a:t> </a:t>
          </a:r>
          <a:r>
            <a:rPr lang="lv-LV" dirty="0" err="1" smtClean="0"/>
            <a:t>of</a:t>
          </a:r>
          <a:r>
            <a:rPr lang="en-GB" dirty="0" smtClean="0"/>
            <a:t> the non-citizen status</a:t>
          </a:r>
          <a:r>
            <a:rPr lang="lv-LV" dirty="0" smtClean="0"/>
            <a:t>, </a:t>
          </a:r>
          <a:r>
            <a:rPr lang="lv-LV" dirty="0" err="1" smtClean="0"/>
            <a:t>revocation</a:t>
          </a:r>
          <a:r>
            <a:rPr lang="lv-LV" dirty="0" smtClean="0"/>
            <a:t> </a:t>
          </a:r>
          <a:r>
            <a:rPr lang="lv-LV" dirty="0" err="1" smtClean="0"/>
            <a:t>of</a:t>
          </a:r>
          <a:r>
            <a:rPr lang="en-GB" dirty="0" smtClean="0"/>
            <a:t> the non-citizen status</a:t>
          </a:r>
          <a:r>
            <a:rPr lang="lv-LV" dirty="0" smtClean="0"/>
            <a:t> </a:t>
          </a:r>
          <a:r>
            <a:rPr lang="lv-LV" dirty="0" err="1" smtClean="0"/>
            <a:t>or</a:t>
          </a:r>
          <a:r>
            <a:rPr lang="lv-LV" dirty="0" smtClean="0"/>
            <a:t> </a:t>
          </a:r>
          <a:r>
            <a:rPr lang="en-GB" dirty="0" smtClean="0"/>
            <a:t>acquisition of </a:t>
          </a:r>
          <a:r>
            <a:rPr lang="lv-LV" dirty="0" err="1" smtClean="0"/>
            <a:t>the</a:t>
          </a:r>
          <a:r>
            <a:rPr lang="lv-LV" dirty="0" smtClean="0"/>
            <a:t> </a:t>
          </a:r>
          <a:r>
            <a:rPr lang="lv-LV" dirty="0" err="1" smtClean="0"/>
            <a:t>citizenship</a:t>
          </a:r>
          <a:r>
            <a:rPr lang="lv-LV" dirty="0" smtClean="0"/>
            <a:t> </a:t>
          </a:r>
          <a:r>
            <a:rPr lang="lv-LV" dirty="0" err="1" smtClean="0"/>
            <a:t>of</a:t>
          </a:r>
          <a:r>
            <a:rPr lang="lv-LV" dirty="0" smtClean="0"/>
            <a:t> </a:t>
          </a:r>
          <a:r>
            <a:rPr lang="lv-LV" dirty="0" err="1" smtClean="0"/>
            <a:t>Latvia</a:t>
          </a:r>
          <a:r>
            <a:rPr lang="lv-LV" dirty="0" smtClean="0"/>
            <a:t>.</a:t>
          </a:r>
          <a:endParaRPr lang="lv-LV" dirty="0"/>
        </a:p>
      </dgm:t>
    </dgm:pt>
    <dgm:pt modelId="{B1E89879-FB18-46E0-9A6F-F0971430BB88}" type="parTrans" cxnId="{8B6B311C-7137-40A7-92FB-66D5789C9887}">
      <dgm:prSet/>
      <dgm:spPr/>
      <dgm:t>
        <a:bodyPr/>
        <a:lstStyle/>
        <a:p>
          <a:endParaRPr lang="lv-LV"/>
        </a:p>
      </dgm:t>
    </dgm:pt>
    <dgm:pt modelId="{FEEE92FA-4C24-4EA9-8100-23D1306E212A}" type="sibTrans" cxnId="{8B6B311C-7137-40A7-92FB-66D5789C9887}">
      <dgm:prSet/>
      <dgm:spPr/>
      <dgm:t>
        <a:bodyPr/>
        <a:lstStyle/>
        <a:p>
          <a:endParaRPr lang="lv-LV"/>
        </a:p>
      </dgm:t>
    </dgm:pt>
    <dgm:pt modelId="{13F9A247-CA20-439C-B347-6EB926C99A84}" type="pres">
      <dgm:prSet presAssocID="{F3D48D9D-2A10-46EF-A5C7-AE2D94C44D4D}" presName="linear" presStyleCnt="0">
        <dgm:presLayoutVars>
          <dgm:animLvl val="lvl"/>
          <dgm:resizeHandles val="exact"/>
        </dgm:presLayoutVars>
      </dgm:prSet>
      <dgm:spPr/>
      <dgm:t>
        <a:bodyPr/>
        <a:lstStyle/>
        <a:p>
          <a:endParaRPr lang="lv-LV"/>
        </a:p>
      </dgm:t>
    </dgm:pt>
    <dgm:pt modelId="{02281077-E682-497B-B202-CA2800DF835A}" type="pres">
      <dgm:prSet presAssocID="{A5224CD7-98DB-4778-94B5-D86F33F538AD}" presName="parentText" presStyleLbl="node1" presStyleIdx="0" presStyleCnt="1">
        <dgm:presLayoutVars>
          <dgm:chMax val="0"/>
          <dgm:bulletEnabled val="1"/>
        </dgm:presLayoutVars>
      </dgm:prSet>
      <dgm:spPr/>
      <dgm:t>
        <a:bodyPr/>
        <a:lstStyle/>
        <a:p>
          <a:endParaRPr lang="lv-LV"/>
        </a:p>
      </dgm:t>
    </dgm:pt>
  </dgm:ptLst>
  <dgm:cxnLst>
    <dgm:cxn modelId="{3ABF57A5-2026-401B-A24F-E0BEECEF20B9}" type="presOf" srcId="{F3D48D9D-2A10-46EF-A5C7-AE2D94C44D4D}" destId="{13F9A247-CA20-439C-B347-6EB926C99A84}" srcOrd="0" destOrd="0" presId="urn:microsoft.com/office/officeart/2005/8/layout/vList2"/>
    <dgm:cxn modelId="{15825BE8-F770-4A44-A2B9-A7F671B0010B}" type="presOf" srcId="{A5224CD7-98DB-4778-94B5-D86F33F538AD}" destId="{02281077-E682-497B-B202-CA2800DF835A}" srcOrd="0" destOrd="0" presId="urn:microsoft.com/office/officeart/2005/8/layout/vList2"/>
    <dgm:cxn modelId="{8B6B311C-7137-40A7-92FB-66D5789C9887}" srcId="{F3D48D9D-2A10-46EF-A5C7-AE2D94C44D4D}" destId="{A5224CD7-98DB-4778-94B5-D86F33F538AD}" srcOrd="0" destOrd="0" parTransId="{B1E89879-FB18-46E0-9A6F-F0971430BB88}" sibTransId="{FEEE92FA-4C24-4EA9-8100-23D1306E212A}"/>
    <dgm:cxn modelId="{010A4764-4E7D-44E7-876B-C35456B3BD25}" type="presParOf" srcId="{13F9A247-CA20-439C-B347-6EB926C99A84}" destId="{02281077-E682-497B-B202-CA2800DF835A}" srcOrd="0" destOrd="0" presId="urn:microsoft.com/office/officeart/2005/8/layout/vList2"/>
  </dgm:cxnLst>
  <dgm:bg/>
  <dgm:whole/>
</dgm:dataModel>
</file>

<file path=ppt/diagrams/data12.xml><?xml version="1.0" encoding="utf-8"?>
<dgm:dataModel xmlns:dgm="http://schemas.openxmlformats.org/drawingml/2006/diagram" xmlns:a="http://schemas.openxmlformats.org/drawingml/2006/main">
  <dgm:ptLst>
    <dgm:pt modelId="{EC3BFE9A-77FA-4B79-92EE-A368E0934908}" type="doc">
      <dgm:prSet loTypeId="urn:microsoft.com/office/officeart/2005/8/layout/chevron2" loCatId="list" qsTypeId="urn:microsoft.com/office/officeart/2005/8/quickstyle/3d2" qsCatId="3D" csTypeId="urn:microsoft.com/office/officeart/2005/8/colors/accent6_3" csCatId="accent6" phldr="1"/>
      <dgm:spPr/>
      <dgm:t>
        <a:bodyPr/>
        <a:lstStyle/>
        <a:p>
          <a:endParaRPr lang="lv-LV"/>
        </a:p>
      </dgm:t>
    </dgm:pt>
    <dgm:pt modelId="{69568808-5268-4109-947B-259B446C41D4}">
      <dgm:prSet phldrT="[Text]"/>
      <dgm:spPr/>
      <dgm:t>
        <a:bodyPr/>
        <a:lstStyle/>
        <a:p>
          <a:r>
            <a:rPr lang="lv-LV" dirty="0" smtClean="0"/>
            <a:t>ID </a:t>
          </a:r>
          <a:r>
            <a:rPr lang="lv-LV" dirty="0" err="1" smtClean="0"/>
            <a:t>Documents</a:t>
          </a:r>
          <a:endParaRPr lang="lv-LV" dirty="0"/>
        </a:p>
      </dgm:t>
    </dgm:pt>
    <dgm:pt modelId="{EB2EC81D-A1B2-4D57-94F5-E1292A28315A}" type="parTrans" cxnId="{08E635CB-B08A-43BD-8FDD-EF55D16E49A4}">
      <dgm:prSet/>
      <dgm:spPr/>
      <dgm:t>
        <a:bodyPr/>
        <a:lstStyle/>
        <a:p>
          <a:endParaRPr lang="lv-LV"/>
        </a:p>
      </dgm:t>
    </dgm:pt>
    <dgm:pt modelId="{5029FC12-4B6A-440B-BA0E-04CA288E9A3E}" type="sibTrans" cxnId="{08E635CB-B08A-43BD-8FDD-EF55D16E49A4}">
      <dgm:prSet/>
      <dgm:spPr/>
      <dgm:t>
        <a:bodyPr/>
        <a:lstStyle/>
        <a:p>
          <a:endParaRPr lang="lv-LV"/>
        </a:p>
      </dgm:t>
    </dgm:pt>
    <dgm:pt modelId="{5715B2A7-A92A-4865-AC33-F8E8773A1D27}">
      <dgm:prSet phldrT="[Text]"/>
      <dgm:spPr/>
      <dgm:t>
        <a:bodyPr/>
        <a:lstStyle/>
        <a:p>
          <a:r>
            <a:rPr lang="lv-LV" dirty="0" smtClean="0"/>
            <a:t>ID </a:t>
          </a:r>
          <a:r>
            <a:rPr lang="lv-LV" dirty="0" err="1" smtClean="0"/>
            <a:t>Documents</a:t>
          </a:r>
          <a:endParaRPr lang="lv-LV" dirty="0"/>
        </a:p>
      </dgm:t>
    </dgm:pt>
    <dgm:pt modelId="{87C065EE-DE7F-4C96-99A6-CE35F9FDC164}" type="parTrans" cxnId="{4347E851-1EFD-467E-B24A-2AC551497FAC}">
      <dgm:prSet/>
      <dgm:spPr/>
      <dgm:t>
        <a:bodyPr/>
        <a:lstStyle/>
        <a:p>
          <a:endParaRPr lang="lv-LV"/>
        </a:p>
      </dgm:t>
    </dgm:pt>
    <dgm:pt modelId="{9A3A7A57-E52E-4AD2-83DB-F7E7F8692715}" type="sibTrans" cxnId="{4347E851-1EFD-467E-B24A-2AC551497FAC}">
      <dgm:prSet/>
      <dgm:spPr/>
      <dgm:t>
        <a:bodyPr/>
        <a:lstStyle/>
        <a:p>
          <a:endParaRPr lang="lv-LV"/>
        </a:p>
      </dgm:t>
    </dgm:pt>
    <dgm:pt modelId="{99AAE8FF-0A39-4027-A8BC-4578B0143A75}">
      <dgm:prSet phldrT="[Text]"/>
      <dgm:spPr/>
      <dgm:t>
        <a:bodyPr/>
        <a:lstStyle/>
        <a:p>
          <a:r>
            <a:rPr lang="lv-LV" dirty="0" smtClean="0">
              <a:hlinkClick xmlns:r="http://schemas.openxmlformats.org/officeDocument/2006/relationships" r:id="rId1" action="ppaction://hlinksldjump"/>
            </a:rPr>
            <a:t>ID </a:t>
          </a:r>
          <a:r>
            <a:rPr lang="lv-LV" dirty="0" err="1" smtClean="0">
              <a:hlinkClick xmlns:r="http://schemas.openxmlformats.org/officeDocument/2006/relationships" r:id="rId1" action="ppaction://hlinksldjump"/>
            </a:rPr>
            <a:t>Documents</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for</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Citizens</a:t>
          </a:r>
          <a:endParaRPr lang="lv-LV" dirty="0"/>
        </a:p>
      </dgm:t>
    </dgm:pt>
    <dgm:pt modelId="{BC63A7C6-5603-4A2A-9B39-D87F9FAF0D47}" type="parTrans" cxnId="{929A384E-5DE7-43E0-A6CC-9C7DC99838A9}">
      <dgm:prSet/>
      <dgm:spPr/>
      <dgm:t>
        <a:bodyPr/>
        <a:lstStyle/>
        <a:p>
          <a:endParaRPr lang="lv-LV"/>
        </a:p>
      </dgm:t>
    </dgm:pt>
    <dgm:pt modelId="{4CC2D7E6-3AEA-407D-B2DB-13A6214A5A73}" type="sibTrans" cxnId="{929A384E-5DE7-43E0-A6CC-9C7DC99838A9}">
      <dgm:prSet/>
      <dgm:spPr/>
      <dgm:t>
        <a:bodyPr/>
        <a:lstStyle/>
        <a:p>
          <a:endParaRPr lang="lv-LV"/>
        </a:p>
      </dgm:t>
    </dgm:pt>
    <dgm:pt modelId="{8A701557-91D5-4135-BF19-A06163FF538D}">
      <dgm:prSet phldrT="[Text]"/>
      <dgm:spPr/>
      <dgm:t>
        <a:bodyPr/>
        <a:lstStyle/>
        <a:p>
          <a:r>
            <a:rPr lang="lv-LV" dirty="0" smtClean="0">
              <a:hlinkClick xmlns:r="http://schemas.openxmlformats.org/officeDocument/2006/relationships" r:id="rId2" action="ppaction://hlinksldjump"/>
            </a:rPr>
            <a:t>ID </a:t>
          </a:r>
          <a:r>
            <a:rPr lang="lv-LV" dirty="0" err="1" smtClean="0">
              <a:hlinkClick xmlns:r="http://schemas.openxmlformats.org/officeDocument/2006/relationships" r:id="rId2" action="ppaction://hlinksldjump"/>
            </a:rPr>
            <a:t>Documents</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for</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Non-citizens</a:t>
          </a:r>
          <a:endParaRPr lang="lv-LV" dirty="0"/>
        </a:p>
      </dgm:t>
    </dgm:pt>
    <dgm:pt modelId="{2BE253C3-E2EE-4791-A525-7366D594CE19}" type="parTrans" cxnId="{2890D1BC-D4CC-47E4-B9C3-8A9F91A0090F}">
      <dgm:prSet/>
      <dgm:spPr/>
      <dgm:t>
        <a:bodyPr/>
        <a:lstStyle/>
        <a:p>
          <a:endParaRPr lang="lv-LV"/>
        </a:p>
      </dgm:t>
    </dgm:pt>
    <dgm:pt modelId="{0F1C858D-712A-499E-8E88-732274E28D4C}" type="sibTrans" cxnId="{2890D1BC-D4CC-47E4-B9C3-8A9F91A0090F}">
      <dgm:prSet/>
      <dgm:spPr/>
      <dgm:t>
        <a:bodyPr/>
        <a:lstStyle/>
        <a:p>
          <a:endParaRPr lang="lv-LV"/>
        </a:p>
      </dgm:t>
    </dgm:pt>
    <dgm:pt modelId="{99098B68-EB21-4C63-AF4C-38704A1C0909}">
      <dgm:prSet phldrT="[Text]"/>
      <dgm:spPr/>
      <dgm:t>
        <a:bodyPr/>
        <a:lstStyle/>
        <a:p>
          <a:r>
            <a:rPr lang="lv-LV" dirty="0" smtClean="0"/>
            <a:t>ID </a:t>
          </a:r>
          <a:r>
            <a:rPr lang="lv-LV" dirty="0" err="1" smtClean="0"/>
            <a:t>Documents</a:t>
          </a:r>
          <a:endParaRPr lang="lv-LV" dirty="0"/>
        </a:p>
      </dgm:t>
    </dgm:pt>
    <dgm:pt modelId="{22F39A81-679D-49E3-BDAA-1D65F227F1A6}" type="parTrans" cxnId="{F4A4CA7E-1DC2-4DDE-AD21-D00F5144B24A}">
      <dgm:prSet/>
      <dgm:spPr/>
      <dgm:t>
        <a:bodyPr/>
        <a:lstStyle/>
        <a:p>
          <a:endParaRPr lang="lv-LV"/>
        </a:p>
      </dgm:t>
    </dgm:pt>
    <dgm:pt modelId="{B6EC3030-B523-4B59-B372-7880B15DBD9D}" type="sibTrans" cxnId="{F4A4CA7E-1DC2-4DDE-AD21-D00F5144B24A}">
      <dgm:prSet/>
      <dgm:spPr/>
      <dgm:t>
        <a:bodyPr/>
        <a:lstStyle/>
        <a:p>
          <a:endParaRPr lang="lv-LV"/>
        </a:p>
      </dgm:t>
    </dgm:pt>
    <dgm:pt modelId="{5148A4E5-F73F-4E67-847C-D78D8ADA5A26}">
      <dgm:prSet phldrT="[Text]"/>
      <dgm:spPr/>
      <dgm:t>
        <a:bodyPr/>
        <a:lstStyle/>
        <a:p>
          <a:r>
            <a:rPr lang="lv-LV" dirty="0" smtClean="0">
              <a:hlinkClick xmlns:r="http://schemas.openxmlformats.org/officeDocument/2006/relationships" r:id="rId3" action="ppaction://hlinksldjump"/>
            </a:rPr>
            <a:t>ID </a:t>
          </a:r>
          <a:r>
            <a:rPr lang="lv-LV" dirty="0" err="1" smtClean="0">
              <a:hlinkClick xmlns:r="http://schemas.openxmlformats.org/officeDocument/2006/relationships" r:id="rId3" action="ppaction://hlinksldjump"/>
            </a:rPr>
            <a:t>Documents</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for</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Stateless</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Persons</a:t>
          </a:r>
          <a:endParaRPr lang="lv-LV" dirty="0"/>
        </a:p>
      </dgm:t>
    </dgm:pt>
    <dgm:pt modelId="{D7415A1E-0E16-4A4D-A4D6-E28F62B49235}" type="parTrans" cxnId="{B66F0B6C-32DB-46F9-9BA4-9A01F80E8661}">
      <dgm:prSet/>
      <dgm:spPr/>
      <dgm:t>
        <a:bodyPr/>
        <a:lstStyle/>
        <a:p>
          <a:endParaRPr lang="lv-LV"/>
        </a:p>
      </dgm:t>
    </dgm:pt>
    <dgm:pt modelId="{2893C2ED-855D-4D81-A0F4-5C3BF87FD146}" type="sibTrans" cxnId="{B66F0B6C-32DB-46F9-9BA4-9A01F80E8661}">
      <dgm:prSet/>
      <dgm:spPr/>
      <dgm:t>
        <a:bodyPr/>
        <a:lstStyle/>
        <a:p>
          <a:endParaRPr lang="lv-LV"/>
        </a:p>
      </dgm:t>
    </dgm:pt>
    <dgm:pt modelId="{B213F5B7-D9CA-4AE7-A0FE-8A939FFEF156}">
      <dgm:prSet phldrT="[Text]"/>
      <dgm:spPr/>
      <dgm:t>
        <a:bodyPr/>
        <a:lstStyle/>
        <a:p>
          <a:r>
            <a:rPr lang="lv-LV" dirty="0" smtClean="0">
              <a:hlinkClick xmlns:r="http://schemas.openxmlformats.org/officeDocument/2006/relationships" r:id="rId4" action="ppaction://hlinksldjump"/>
            </a:rPr>
            <a:t>ID </a:t>
          </a:r>
          <a:r>
            <a:rPr lang="lv-LV" dirty="0" err="1" smtClean="0">
              <a:hlinkClick xmlns:r="http://schemas.openxmlformats.org/officeDocument/2006/relationships" r:id="rId4" action="ppaction://hlinksldjump"/>
            </a:rPr>
            <a:t>Documents</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for</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Refugees</a:t>
          </a:r>
          <a:endParaRPr lang="lv-LV" dirty="0"/>
        </a:p>
      </dgm:t>
    </dgm:pt>
    <dgm:pt modelId="{7D34F1E6-68AA-4C36-8485-DAAF1557E435}" type="parTrans" cxnId="{5027978B-0616-4457-933B-D923E0EA1B00}">
      <dgm:prSet/>
      <dgm:spPr/>
      <dgm:t>
        <a:bodyPr/>
        <a:lstStyle/>
        <a:p>
          <a:endParaRPr lang="lv-LV"/>
        </a:p>
      </dgm:t>
    </dgm:pt>
    <dgm:pt modelId="{A2CCBC7F-0481-4A83-86EB-0C1FF3920D9E}" type="sibTrans" cxnId="{5027978B-0616-4457-933B-D923E0EA1B00}">
      <dgm:prSet/>
      <dgm:spPr/>
      <dgm:t>
        <a:bodyPr/>
        <a:lstStyle/>
        <a:p>
          <a:endParaRPr lang="lv-LV"/>
        </a:p>
      </dgm:t>
    </dgm:pt>
    <dgm:pt modelId="{0D0CE5B4-6BCD-4A70-96F3-8ED0BBD7267D}">
      <dgm:prSet phldrT="[Text]"/>
      <dgm:spPr/>
      <dgm:t>
        <a:bodyPr/>
        <a:lstStyle/>
        <a:p>
          <a:r>
            <a:rPr lang="lv-LV" dirty="0" smtClean="0">
              <a:hlinkClick xmlns:r="http://schemas.openxmlformats.org/officeDocument/2006/relationships" r:id="rId5" action="ppaction://hlinksldjump"/>
            </a:rPr>
            <a:t>ID </a:t>
          </a:r>
          <a:r>
            <a:rPr lang="lv-LV" dirty="0" err="1" smtClean="0">
              <a:hlinkClick xmlns:r="http://schemas.openxmlformats.org/officeDocument/2006/relationships" r:id="rId5" action="ppaction://hlinksldjump"/>
            </a:rPr>
            <a:t>Documents</a:t>
          </a:r>
          <a:r>
            <a:rPr lang="lv-LV" dirty="0" smtClean="0">
              <a:hlinkClick xmlns:r="http://schemas.openxmlformats.org/officeDocument/2006/relationships" r:id="rId5" action="ppaction://hlinksldjump"/>
            </a:rPr>
            <a:t> </a:t>
          </a:r>
          <a:r>
            <a:rPr lang="lv-LV" dirty="0" err="1" smtClean="0">
              <a:hlinkClick xmlns:r="http://schemas.openxmlformats.org/officeDocument/2006/relationships" r:id="rId5" action="ppaction://hlinksldjump"/>
            </a:rPr>
            <a:t>in</a:t>
          </a:r>
          <a:r>
            <a:rPr lang="lv-LV" dirty="0" smtClean="0">
              <a:hlinkClick xmlns:r="http://schemas.openxmlformats.org/officeDocument/2006/relationships" r:id="rId5" action="ppaction://hlinksldjump"/>
            </a:rPr>
            <a:t> </a:t>
          </a:r>
          <a:r>
            <a:rPr lang="lv-LV" dirty="0" err="1" smtClean="0">
              <a:hlinkClick xmlns:r="http://schemas.openxmlformats.org/officeDocument/2006/relationships" r:id="rId5" action="ppaction://hlinksldjump"/>
            </a:rPr>
            <a:t>Total</a:t>
          </a:r>
          <a:endParaRPr lang="lv-LV" dirty="0"/>
        </a:p>
      </dgm:t>
    </dgm:pt>
    <dgm:pt modelId="{41B5DD5F-632D-4A5A-9792-20DBDEAA64A8}" type="parTrans" cxnId="{CF724FBE-1621-440F-B339-047D4A4B8F8F}">
      <dgm:prSet/>
      <dgm:spPr/>
    </dgm:pt>
    <dgm:pt modelId="{7959194E-F9A5-40B1-83CC-BE8050EFE906}" type="sibTrans" cxnId="{CF724FBE-1621-440F-B339-047D4A4B8F8F}">
      <dgm:prSet/>
      <dgm:spPr/>
    </dgm:pt>
    <dgm:pt modelId="{7E4A2021-3683-4D56-B24F-CE6DE3595DF5}">
      <dgm:prSet phldrT="[Text]"/>
      <dgm:spPr/>
      <dgm:t>
        <a:bodyPr/>
        <a:lstStyle/>
        <a:p>
          <a:r>
            <a:rPr lang="lv-LV" dirty="0" err="1" smtClean="0">
              <a:hlinkClick xmlns:r="http://schemas.openxmlformats.org/officeDocument/2006/relationships" r:id="rId6" action="ppaction://hlinksldjump"/>
            </a:rPr>
            <a:t>General</a:t>
          </a:r>
          <a:r>
            <a:rPr lang="lv-LV" dirty="0" smtClean="0">
              <a:hlinkClick xmlns:r="http://schemas.openxmlformats.org/officeDocument/2006/relationships" r:id="rId6" action="ppaction://hlinksldjump"/>
            </a:rPr>
            <a:t> </a:t>
          </a:r>
          <a:r>
            <a:rPr lang="lv-LV" dirty="0" err="1" smtClean="0">
              <a:hlinkClick xmlns:r="http://schemas.openxmlformats.org/officeDocument/2006/relationships" r:id="rId6" action="ppaction://hlinksldjump"/>
            </a:rPr>
            <a:t>Information</a:t>
          </a:r>
          <a:endParaRPr lang="lv-LV" dirty="0"/>
        </a:p>
      </dgm:t>
    </dgm:pt>
    <dgm:pt modelId="{D83C45EF-7AA1-451F-95CD-F7663A8DD494}" type="parTrans" cxnId="{44B11910-EC17-4B43-AFAB-E1E19FDD6A00}">
      <dgm:prSet/>
      <dgm:spPr/>
    </dgm:pt>
    <dgm:pt modelId="{6CEFCEFE-C0B9-4AD1-B1E0-E0C3E0597F00}" type="sibTrans" cxnId="{44B11910-EC17-4B43-AFAB-E1E19FDD6A00}">
      <dgm:prSet/>
      <dgm:spPr/>
    </dgm:pt>
    <dgm:pt modelId="{98BA7E28-0158-456D-A427-3BFFE1B91E07}" type="pres">
      <dgm:prSet presAssocID="{EC3BFE9A-77FA-4B79-92EE-A368E0934908}" presName="linearFlow" presStyleCnt="0">
        <dgm:presLayoutVars>
          <dgm:dir/>
          <dgm:animLvl val="lvl"/>
          <dgm:resizeHandles val="exact"/>
        </dgm:presLayoutVars>
      </dgm:prSet>
      <dgm:spPr/>
      <dgm:t>
        <a:bodyPr/>
        <a:lstStyle/>
        <a:p>
          <a:endParaRPr lang="lv-LV"/>
        </a:p>
      </dgm:t>
    </dgm:pt>
    <dgm:pt modelId="{36B66DD4-10DA-472D-BEF4-4C1231970256}" type="pres">
      <dgm:prSet presAssocID="{69568808-5268-4109-947B-259B446C41D4}" presName="composite" presStyleCnt="0"/>
      <dgm:spPr/>
    </dgm:pt>
    <dgm:pt modelId="{41CA0386-E698-4EC2-9233-A46F3E9CFC93}" type="pres">
      <dgm:prSet presAssocID="{69568808-5268-4109-947B-259B446C41D4}" presName="parentText" presStyleLbl="alignNode1" presStyleIdx="0" presStyleCnt="3">
        <dgm:presLayoutVars>
          <dgm:chMax val="1"/>
          <dgm:bulletEnabled val="1"/>
        </dgm:presLayoutVars>
      </dgm:prSet>
      <dgm:spPr/>
      <dgm:t>
        <a:bodyPr/>
        <a:lstStyle/>
        <a:p>
          <a:endParaRPr lang="lv-LV"/>
        </a:p>
      </dgm:t>
    </dgm:pt>
    <dgm:pt modelId="{E564A6CB-2DB8-4FDD-B637-48D251BDD659}" type="pres">
      <dgm:prSet presAssocID="{69568808-5268-4109-947B-259B446C41D4}" presName="descendantText" presStyleLbl="alignAcc1" presStyleIdx="0" presStyleCnt="3">
        <dgm:presLayoutVars>
          <dgm:bulletEnabled val="1"/>
        </dgm:presLayoutVars>
      </dgm:prSet>
      <dgm:spPr/>
      <dgm:t>
        <a:bodyPr/>
        <a:lstStyle/>
        <a:p>
          <a:endParaRPr lang="lv-LV"/>
        </a:p>
      </dgm:t>
    </dgm:pt>
    <dgm:pt modelId="{CD92CA2F-4023-4B01-9329-49C1E832A8AF}" type="pres">
      <dgm:prSet presAssocID="{5029FC12-4B6A-440B-BA0E-04CA288E9A3E}" presName="sp" presStyleCnt="0"/>
      <dgm:spPr/>
    </dgm:pt>
    <dgm:pt modelId="{D703050D-DBCB-460D-855A-CB13BFCB335D}" type="pres">
      <dgm:prSet presAssocID="{5715B2A7-A92A-4865-AC33-F8E8773A1D27}" presName="composite" presStyleCnt="0"/>
      <dgm:spPr/>
    </dgm:pt>
    <dgm:pt modelId="{893E5CA2-5FFE-42FD-9512-93137E649D89}" type="pres">
      <dgm:prSet presAssocID="{5715B2A7-A92A-4865-AC33-F8E8773A1D27}" presName="parentText" presStyleLbl="alignNode1" presStyleIdx="1" presStyleCnt="3">
        <dgm:presLayoutVars>
          <dgm:chMax val="1"/>
          <dgm:bulletEnabled val="1"/>
        </dgm:presLayoutVars>
      </dgm:prSet>
      <dgm:spPr/>
      <dgm:t>
        <a:bodyPr/>
        <a:lstStyle/>
        <a:p>
          <a:endParaRPr lang="lv-LV"/>
        </a:p>
      </dgm:t>
    </dgm:pt>
    <dgm:pt modelId="{4E7451D4-F5AB-4DB6-9DDF-6BA3E2A3953C}" type="pres">
      <dgm:prSet presAssocID="{5715B2A7-A92A-4865-AC33-F8E8773A1D27}" presName="descendantText" presStyleLbl="alignAcc1" presStyleIdx="1" presStyleCnt="3">
        <dgm:presLayoutVars>
          <dgm:bulletEnabled val="1"/>
        </dgm:presLayoutVars>
      </dgm:prSet>
      <dgm:spPr/>
      <dgm:t>
        <a:bodyPr/>
        <a:lstStyle/>
        <a:p>
          <a:endParaRPr lang="lv-LV"/>
        </a:p>
      </dgm:t>
    </dgm:pt>
    <dgm:pt modelId="{76421733-1693-4175-B1C6-A197C7A150F3}" type="pres">
      <dgm:prSet presAssocID="{9A3A7A57-E52E-4AD2-83DB-F7E7F8692715}" presName="sp" presStyleCnt="0"/>
      <dgm:spPr/>
    </dgm:pt>
    <dgm:pt modelId="{FACB6B01-F7A1-451F-9AE4-0E32352F0A38}" type="pres">
      <dgm:prSet presAssocID="{99098B68-EB21-4C63-AF4C-38704A1C0909}" presName="composite" presStyleCnt="0"/>
      <dgm:spPr/>
    </dgm:pt>
    <dgm:pt modelId="{31CDA06B-D25C-4ED6-9F4F-CD154F54FCAA}" type="pres">
      <dgm:prSet presAssocID="{99098B68-EB21-4C63-AF4C-38704A1C0909}" presName="parentText" presStyleLbl="alignNode1" presStyleIdx="2" presStyleCnt="3">
        <dgm:presLayoutVars>
          <dgm:chMax val="1"/>
          <dgm:bulletEnabled val="1"/>
        </dgm:presLayoutVars>
      </dgm:prSet>
      <dgm:spPr/>
      <dgm:t>
        <a:bodyPr/>
        <a:lstStyle/>
        <a:p>
          <a:endParaRPr lang="lv-LV"/>
        </a:p>
      </dgm:t>
    </dgm:pt>
    <dgm:pt modelId="{4450EBB4-9C01-4EC0-B054-5D3F56919484}" type="pres">
      <dgm:prSet presAssocID="{99098B68-EB21-4C63-AF4C-38704A1C0909}" presName="descendantText" presStyleLbl="alignAcc1" presStyleIdx="2" presStyleCnt="3">
        <dgm:presLayoutVars>
          <dgm:bulletEnabled val="1"/>
        </dgm:presLayoutVars>
      </dgm:prSet>
      <dgm:spPr/>
      <dgm:t>
        <a:bodyPr/>
        <a:lstStyle/>
        <a:p>
          <a:endParaRPr lang="lv-LV"/>
        </a:p>
      </dgm:t>
    </dgm:pt>
  </dgm:ptLst>
  <dgm:cxnLst>
    <dgm:cxn modelId="{D659B467-97B9-4F6C-A846-80EEA543D2FE}" type="presOf" srcId="{5148A4E5-F73F-4E67-847C-D78D8ADA5A26}" destId="{4450EBB4-9C01-4EC0-B054-5D3F56919484}" srcOrd="0" destOrd="0" presId="urn:microsoft.com/office/officeart/2005/8/layout/chevron2"/>
    <dgm:cxn modelId="{B66F0B6C-32DB-46F9-9BA4-9A01F80E8661}" srcId="{99098B68-EB21-4C63-AF4C-38704A1C0909}" destId="{5148A4E5-F73F-4E67-847C-D78D8ADA5A26}" srcOrd="0" destOrd="0" parTransId="{D7415A1E-0E16-4A4D-A4D6-E28F62B49235}" sibTransId="{2893C2ED-855D-4D81-A0F4-5C3BF87FD146}"/>
    <dgm:cxn modelId="{929A384E-5DE7-43E0-A6CC-9C7DC99838A9}" srcId="{5715B2A7-A92A-4865-AC33-F8E8773A1D27}" destId="{99AAE8FF-0A39-4027-A8BC-4578B0143A75}" srcOrd="0" destOrd="0" parTransId="{BC63A7C6-5603-4A2A-9B39-D87F9FAF0D47}" sibTransId="{4CC2D7E6-3AEA-407D-B2DB-13A6214A5A73}"/>
    <dgm:cxn modelId="{F4FD920A-E6BB-4605-9F60-D06DFC92FD40}" type="presOf" srcId="{B213F5B7-D9CA-4AE7-A0FE-8A939FFEF156}" destId="{4450EBB4-9C01-4EC0-B054-5D3F56919484}" srcOrd="0" destOrd="1" presId="urn:microsoft.com/office/officeart/2005/8/layout/chevron2"/>
    <dgm:cxn modelId="{B5137CAB-181F-4297-9F94-1F117F1E2837}" type="presOf" srcId="{EC3BFE9A-77FA-4B79-92EE-A368E0934908}" destId="{98BA7E28-0158-456D-A427-3BFFE1B91E07}" srcOrd="0" destOrd="0" presId="urn:microsoft.com/office/officeart/2005/8/layout/chevron2"/>
    <dgm:cxn modelId="{2890D1BC-D4CC-47E4-B9C3-8A9F91A0090F}" srcId="{5715B2A7-A92A-4865-AC33-F8E8773A1D27}" destId="{8A701557-91D5-4135-BF19-A06163FF538D}" srcOrd="1" destOrd="0" parTransId="{2BE253C3-E2EE-4791-A525-7366D594CE19}" sibTransId="{0F1C858D-712A-499E-8E88-732274E28D4C}"/>
    <dgm:cxn modelId="{EBB6163B-4922-42EB-86C4-BE0E6E10B626}" type="presOf" srcId="{69568808-5268-4109-947B-259B446C41D4}" destId="{41CA0386-E698-4EC2-9233-A46F3E9CFC93}" srcOrd="0" destOrd="0" presId="urn:microsoft.com/office/officeart/2005/8/layout/chevron2"/>
    <dgm:cxn modelId="{07EA3EC7-9F32-495B-A172-673C863287E1}" type="presOf" srcId="{0D0CE5B4-6BCD-4A70-96F3-8ED0BBD7267D}" destId="{E564A6CB-2DB8-4FDD-B637-48D251BDD659}" srcOrd="0" destOrd="1" presId="urn:microsoft.com/office/officeart/2005/8/layout/chevron2"/>
    <dgm:cxn modelId="{B0BFBB62-553B-45F1-97B4-72B0FB5A87DC}" type="presOf" srcId="{99AAE8FF-0A39-4027-A8BC-4578B0143A75}" destId="{4E7451D4-F5AB-4DB6-9DDF-6BA3E2A3953C}" srcOrd="0" destOrd="0" presId="urn:microsoft.com/office/officeart/2005/8/layout/chevron2"/>
    <dgm:cxn modelId="{F4A4CA7E-1DC2-4DDE-AD21-D00F5144B24A}" srcId="{EC3BFE9A-77FA-4B79-92EE-A368E0934908}" destId="{99098B68-EB21-4C63-AF4C-38704A1C0909}" srcOrd="2" destOrd="0" parTransId="{22F39A81-679D-49E3-BDAA-1D65F227F1A6}" sibTransId="{B6EC3030-B523-4B59-B372-7880B15DBD9D}"/>
    <dgm:cxn modelId="{5027978B-0616-4457-933B-D923E0EA1B00}" srcId="{99098B68-EB21-4C63-AF4C-38704A1C0909}" destId="{B213F5B7-D9CA-4AE7-A0FE-8A939FFEF156}" srcOrd="1" destOrd="0" parTransId="{7D34F1E6-68AA-4C36-8485-DAAF1557E435}" sibTransId="{A2CCBC7F-0481-4A83-86EB-0C1FF3920D9E}"/>
    <dgm:cxn modelId="{3FA2278A-10CE-4F59-B799-A36743C38539}" type="presOf" srcId="{5715B2A7-A92A-4865-AC33-F8E8773A1D27}" destId="{893E5CA2-5FFE-42FD-9512-93137E649D89}" srcOrd="0" destOrd="0" presId="urn:microsoft.com/office/officeart/2005/8/layout/chevron2"/>
    <dgm:cxn modelId="{44B11910-EC17-4B43-AFAB-E1E19FDD6A00}" srcId="{69568808-5268-4109-947B-259B446C41D4}" destId="{7E4A2021-3683-4D56-B24F-CE6DE3595DF5}" srcOrd="0" destOrd="0" parTransId="{D83C45EF-7AA1-451F-95CD-F7663A8DD494}" sibTransId="{6CEFCEFE-C0B9-4AD1-B1E0-E0C3E0597F00}"/>
    <dgm:cxn modelId="{CF724FBE-1621-440F-B339-047D4A4B8F8F}" srcId="{69568808-5268-4109-947B-259B446C41D4}" destId="{0D0CE5B4-6BCD-4A70-96F3-8ED0BBD7267D}" srcOrd="1" destOrd="0" parTransId="{41B5DD5F-632D-4A5A-9792-20DBDEAA64A8}" sibTransId="{7959194E-F9A5-40B1-83CC-BE8050EFE906}"/>
    <dgm:cxn modelId="{FE555518-FD8D-475A-9924-3BD420B46F24}" type="presOf" srcId="{7E4A2021-3683-4D56-B24F-CE6DE3595DF5}" destId="{E564A6CB-2DB8-4FDD-B637-48D251BDD659}" srcOrd="0" destOrd="0" presId="urn:microsoft.com/office/officeart/2005/8/layout/chevron2"/>
    <dgm:cxn modelId="{E51094DA-D984-477D-9B9C-ABF4290B314F}" type="presOf" srcId="{99098B68-EB21-4C63-AF4C-38704A1C0909}" destId="{31CDA06B-D25C-4ED6-9F4F-CD154F54FCAA}" srcOrd="0" destOrd="0" presId="urn:microsoft.com/office/officeart/2005/8/layout/chevron2"/>
    <dgm:cxn modelId="{4347E851-1EFD-467E-B24A-2AC551497FAC}" srcId="{EC3BFE9A-77FA-4B79-92EE-A368E0934908}" destId="{5715B2A7-A92A-4865-AC33-F8E8773A1D27}" srcOrd="1" destOrd="0" parTransId="{87C065EE-DE7F-4C96-99A6-CE35F9FDC164}" sibTransId="{9A3A7A57-E52E-4AD2-83DB-F7E7F8692715}"/>
    <dgm:cxn modelId="{3A4FED1F-3AAB-4A5C-9A0B-0CE3B8BA606E}" type="presOf" srcId="{8A701557-91D5-4135-BF19-A06163FF538D}" destId="{4E7451D4-F5AB-4DB6-9DDF-6BA3E2A3953C}" srcOrd="0" destOrd="1" presId="urn:microsoft.com/office/officeart/2005/8/layout/chevron2"/>
    <dgm:cxn modelId="{08E635CB-B08A-43BD-8FDD-EF55D16E49A4}" srcId="{EC3BFE9A-77FA-4B79-92EE-A368E0934908}" destId="{69568808-5268-4109-947B-259B446C41D4}" srcOrd="0" destOrd="0" parTransId="{EB2EC81D-A1B2-4D57-94F5-E1292A28315A}" sibTransId="{5029FC12-4B6A-440B-BA0E-04CA288E9A3E}"/>
    <dgm:cxn modelId="{DE04C8C2-90BB-40D5-B0A6-EB8808B1F811}" type="presParOf" srcId="{98BA7E28-0158-456D-A427-3BFFE1B91E07}" destId="{36B66DD4-10DA-472D-BEF4-4C1231970256}" srcOrd="0" destOrd="0" presId="urn:microsoft.com/office/officeart/2005/8/layout/chevron2"/>
    <dgm:cxn modelId="{00C22A61-A7E1-4BC3-BD32-BB29C5F9810B}" type="presParOf" srcId="{36B66DD4-10DA-472D-BEF4-4C1231970256}" destId="{41CA0386-E698-4EC2-9233-A46F3E9CFC93}" srcOrd="0" destOrd="0" presId="urn:microsoft.com/office/officeart/2005/8/layout/chevron2"/>
    <dgm:cxn modelId="{485C3909-3B7C-47BD-B444-18A96A586473}" type="presParOf" srcId="{36B66DD4-10DA-472D-BEF4-4C1231970256}" destId="{E564A6CB-2DB8-4FDD-B637-48D251BDD659}" srcOrd="1" destOrd="0" presId="urn:microsoft.com/office/officeart/2005/8/layout/chevron2"/>
    <dgm:cxn modelId="{42F4D77B-7946-4929-A7BC-070C4721E077}" type="presParOf" srcId="{98BA7E28-0158-456D-A427-3BFFE1B91E07}" destId="{CD92CA2F-4023-4B01-9329-49C1E832A8AF}" srcOrd="1" destOrd="0" presId="urn:microsoft.com/office/officeart/2005/8/layout/chevron2"/>
    <dgm:cxn modelId="{09CFF42F-B288-4B7F-A7FC-EC4FD40C768B}" type="presParOf" srcId="{98BA7E28-0158-456D-A427-3BFFE1B91E07}" destId="{D703050D-DBCB-460D-855A-CB13BFCB335D}" srcOrd="2" destOrd="0" presId="urn:microsoft.com/office/officeart/2005/8/layout/chevron2"/>
    <dgm:cxn modelId="{D2A5F317-3414-46A8-8327-6EF957CC3EDB}" type="presParOf" srcId="{D703050D-DBCB-460D-855A-CB13BFCB335D}" destId="{893E5CA2-5FFE-42FD-9512-93137E649D89}" srcOrd="0" destOrd="0" presId="urn:microsoft.com/office/officeart/2005/8/layout/chevron2"/>
    <dgm:cxn modelId="{A34D81BE-1F9B-4FAA-873A-A423058FEF02}" type="presParOf" srcId="{D703050D-DBCB-460D-855A-CB13BFCB335D}" destId="{4E7451D4-F5AB-4DB6-9DDF-6BA3E2A3953C}" srcOrd="1" destOrd="0" presId="urn:microsoft.com/office/officeart/2005/8/layout/chevron2"/>
    <dgm:cxn modelId="{F6F1D475-6F06-4AE5-884C-B9E2CE0D3D80}" type="presParOf" srcId="{98BA7E28-0158-456D-A427-3BFFE1B91E07}" destId="{76421733-1693-4175-B1C6-A197C7A150F3}" srcOrd="3" destOrd="0" presId="urn:microsoft.com/office/officeart/2005/8/layout/chevron2"/>
    <dgm:cxn modelId="{21F23D83-30A9-40DB-8635-F0AD7E3CB1B0}" type="presParOf" srcId="{98BA7E28-0158-456D-A427-3BFFE1B91E07}" destId="{FACB6B01-F7A1-451F-9AE4-0E32352F0A38}" srcOrd="4" destOrd="0" presId="urn:microsoft.com/office/officeart/2005/8/layout/chevron2"/>
    <dgm:cxn modelId="{199D2E88-A564-4614-A0B4-30EDD91ACD01}" type="presParOf" srcId="{FACB6B01-F7A1-451F-9AE4-0E32352F0A38}" destId="{31CDA06B-D25C-4ED6-9F4F-CD154F54FCAA}" srcOrd="0" destOrd="0" presId="urn:microsoft.com/office/officeart/2005/8/layout/chevron2"/>
    <dgm:cxn modelId="{338EB3E6-1D78-4F91-91F0-8F78F39CA999}" type="presParOf" srcId="{FACB6B01-F7A1-451F-9AE4-0E32352F0A38}" destId="{4450EBB4-9C01-4EC0-B054-5D3F56919484}"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4F300F5-5D93-4282-82E9-F1A13DAD3725}" type="doc">
      <dgm:prSet loTypeId="urn:microsoft.com/office/officeart/2005/8/layout/chevron2" loCatId="list" qsTypeId="urn:microsoft.com/office/officeart/2005/8/quickstyle/3d2" qsCatId="3D" csTypeId="urn:microsoft.com/office/officeart/2005/8/colors/accent6_3" csCatId="accent6" phldr="1"/>
      <dgm:spPr/>
      <dgm:t>
        <a:bodyPr/>
        <a:lstStyle/>
        <a:p>
          <a:endParaRPr lang="lv-LV"/>
        </a:p>
      </dgm:t>
    </dgm:pt>
    <dgm:pt modelId="{98531195-76DC-4BD9-B40E-51137604F8DD}">
      <dgm:prSet phldrT="[Text]"/>
      <dgm:spPr/>
      <dgm:t>
        <a:bodyPr/>
        <a:lstStyle/>
        <a:p>
          <a:r>
            <a:rPr lang="lv-LV" dirty="0" err="1" smtClean="0"/>
            <a:t>Population</a:t>
          </a:r>
          <a:r>
            <a:rPr lang="lv-LV" dirty="0" smtClean="0"/>
            <a:t> </a:t>
          </a:r>
          <a:r>
            <a:rPr lang="lv-LV" dirty="0" err="1" smtClean="0"/>
            <a:t>Register</a:t>
          </a:r>
          <a:endParaRPr lang="lv-LV" dirty="0"/>
        </a:p>
      </dgm:t>
    </dgm:pt>
    <dgm:pt modelId="{484365EB-4EC5-45A2-B0BF-95058235B369}" type="parTrans" cxnId="{1B0CBFB1-8BFB-4D77-9430-6065B0E96717}">
      <dgm:prSet/>
      <dgm:spPr/>
      <dgm:t>
        <a:bodyPr/>
        <a:lstStyle/>
        <a:p>
          <a:endParaRPr lang="lv-LV"/>
        </a:p>
      </dgm:t>
    </dgm:pt>
    <dgm:pt modelId="{3435F283-87CD-4144-ABB6-ADBC05C238D1}" type="sibTrans" cxnId="{1B0CBFB1-8BFB-4D77-9430-6065B0E96717}">
      <dgm:prSet/>
      <dgm:spPr/>
      <dgm:t>
        <a:bodyPr/>
        <a:lstStyle/>
        <a:p>
          <a:endParaRPr lang="lv-LV"/>
        </a:p>
      </dgm:t>
    </dgm:pt>
    <dgm:pt modelId="{F553C576-7642-4CE6-93A9-7B2D408BD732}">
      <dgm:prSet phldrT="[Text]"/>
      <dgm:spPr/>
      <dgm:t>
        <a:bodyPr/>
        <a:lstStyle/>
        <a:p>
          <a:r>
            <a:rPr lang="lv-LV" dirty="0" err="1" smtClean="0">
              <a:hlinkClick xmlns:r="http://schemas.openxmlformats.org/officeDocument/2006/relationships" r:id="rId1" action="ppaction://hlinksldjump"/>
            </a:rPr>
            <a:t>Declaration</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of</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Residence</a:t>
          </a:r>
          <a:endParaRPr lang="lv-LV" dirty="0"/>
        </a:p>
      </dgm:t>
    </dgm:pt>
    <dgm:pt modelId="{06D7B536-669E-4F6E-8102-23DB11FCE701}" type="parTrans" cxnId="{835A3FC3-464C-4422-A1D6-7F4A6C4B30FE}">
      <dgm:prSet/>
      <dgm:spPr/>
      <dgm:t>
        <a:bodyPr/>
        <a:lstStyle/>
        <a:p>
          <a:endParaRPr lang="lv-LV"/>
        </a:p>
      </dgm:t>
    </dgm:pt>
    <dgm:pt modelId="{E3A1332D-E7C8-4537-80D5-23A73F23435C}" type="sibTrans" cxnId="{835A3FC3-464C-4422-A1D6-7F4A6C4B30FE}">
      <dgm:prSet/>
      <dgm:spPr/>
      <dgm:t>
        <a:bodyPr/>
        <a:lstStyle/>
        <a:p>
          <a:endParaRPr lang="lv-LV"/>
        </a:p>
      </dgm:t>
    </dgm:pt>
    <dgm:pt modelId="{F4AAE70C-21DB-4087-82BA-EF6F1B60453F}">
      <dgm:prSet phldrT="[Text]"/>
      <dgm:spPr/>
      <dgm:t>
        <a:bodyPr/>
        <a:lstStyle/>
        <a:p>
          <a:r>
            <a:rPr lang="lv-LV" dirty="0" err="1" smtClean="0"/>
            <a:t>Population</a:t>
          </a:r>
          <a:r>
            <a:rPr lang="lv-LV" dirty="0" smtClean="0"/>
            <a:t> </a:t>
          </a:r>
          <a:r>
            <a:rPr lang="lv-LV" dirty="0" err="1" smtClean="0"/>
            <a:t>Register</a:t>
          </a:r>
          <a:endParaRPr lang="lv-LV" dirty="0"/>
        </a:p>
      </dgm:t>
    </dgm:pt>
    <dgm:pt modelId="{121DC501-A7DA-4CD4-819E-657F89707E04}" type="parTrans" cxnId="{7F63CB6A-DB29-452B-A639-B8DDCBC9A7CF}">
      <dgm:prSet/>
      <dgm:spPr/>
      <dgm:t>
        <a:bodyPr/>
        <a:lstStyle/>
        <a:p>
          <a:endParaRPr lang="lv-LV"/>
        </a:p>
      </dgm:t>
    </dgm:pt>
    <dgm:pt modelId="{B3630985-89E0-4168-BF3D-B9F0E1AE102F}" type="sibTrans" cxnId="{7F63CB6A-DB29-452B-A639-B8DDCBC9A7CF}">
      <dgm:prSet/>
      <dgm:spPr/>
      <dgm:t>
        <a:bodyPr/>
        <a:lstStyle/>
        <a:p>
          <a:endParaRPr lang="lv-LV"/>
        </a:p>
      </dgm:t>
    </dgm:pt>
    <dgm:pt modelId="{184CC12F-E621-4341-AD72-05E6CCFC4984}">
      <dgm:prSet phldrT="[Text]"/>
      <dgm:spPr/>
      <dgm:t>
        <a:bodyPr/>
        <a:lstStyle/>
        <a:p>
          <a:r>
            <a:rPr lang="lv-LV" dirty="0" err="1" smtClean="0"/>
            <a:t>Population</a:t>
          </a:r>
          <a:r>
            <a:rPr lang="lv-LV" dirty="0" smtClean="0"/>
            <a:t> </a:t>
          </a:r>
          <a:r>
            <a:rPr lang="lv-LV" dirty="0" err="1" smtClean="0"/>
            <a:t>Register</a:t>
          </a:r>
          <a:endParaRPr lang="lv-LV" dirty="0"/>
        </a:p>
      </dgm:t>
    </dgm:pt>
    <dgm:pt modelId="{B9868EF1-0C7A-410F-BF55-EC5D3005B312}" type="parTrans" cxnId="{3DDB8C55-0685-445E-9D33-4239F256CD8E}">
      <dgm:prSet/>
      <dgm:spPr/>
      <dgm:t>
        <a:bodyPr/>
        <a:lstStyle/>
        <a:p>
          <a:endParaRPr lang="lv-LV"/>
        </a:p>
      </dgm:t>
    </dgm:pt>
    <dgm:pt modelId="{677FD769-AAE7-4DE8-AC2D-C35809B74184}" type="sibTrans" cxnId="{3DDB8C55-0685-445E-9D33-4239F256CD8E}">
      <dgm:prSet/>
      <dgm:spPr/>
      <dgm:t>
        <a:bodyPr/>
        <a:lstStyle/>
        <a:p>
          <a:endParaRPr lang="lv-LV"/>
        </a:p>
      </dgm:t>
    </dgm:pt>
    <dgm:pt modelId="{CE98CAA9-73AE-4397-9FD3-E27901115AF1}">
      <dgm:prSet phldrT="[Text]"/>
      <dgm:spPr/>
      <dgm:t>
        <a:bodyPr/>
        <a:lstStyle/>
        <a:p>
          <a:r>
            <a:rPr lang="lv-LV" dirty="0" err="1" smtClean="0">
              <a:hlinkClick xmlns:r="http://schemas.openxmlformats.org/officeDocument/2006/relationships" r:id="rId2" action="ppaction://hlinksldjump"/>
            </a:rPr>
            <a:t>Population</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Register</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Statistics</a:t>
          </a:r>
          <a:endParaRPr lang="lv-LV" dirty="0"/>
        </a:p>
      </dgm:t>
    </dgm:pt>
    <dgm:pt modelId="{738E0903-7E14-41E7-897C-4A3A485557F9}" type="parTrans" cxnId="{14986B63-059E-471C-94F5-B60294E1C384}">
      <dgm:prSet/>
      <dgm:spPr/>
    </dgm:pt>
    <dgm:pt modelId="{D898231A-73AA-477C-B1AD-52EAD5938BC6}" type="sibTrans" cxnId="{14986B63-059E-471C-94F5-B60294E1C384}">
      <dgm:prSet/>
      <dgm:spPr/>
    </dgm:pt>
    <dgm:pt modelId="{A5784329-2716-48AF-9253-76282C797391}">
      <dgm:prSet phldrT="[Text]"/>
      <dgm:spPr/>
      <dgm:t>
        <a:bodyPr/>
        <a:lstStyle/>
        <a:p>
          <a:r>
            <a:rPr lang="lv-LV" dirty="0" err="1" smtClean="0">
              <a:hlinkClick xmlns:r="http://schemas.openxmlformats.org/officeDocument/2006/relationships" r:id="rId3" action="ppaction://hlinksldjump"/>
            </a:rPr>
            <a:t>Information</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from</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the</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Population</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Register</a:t>
          </a:r>
          <a:endParaRPr lang="lv-LV" dirty="0"/>
        </a:p>
      </dgm:t>
    </dgm:pt>
    <dgm:pt modelId="{B4450789-E205-4519-894C-E15B4A41DFC5}" type="parTrans" cxnId="{03F58EF2-07BD-4B82-B442-6D19132261B6}">
      <dgm:prSet/>
      <dgm:spPr/>
    </dgm:pt>
    <dgm:pt modelId="{572359A4-2369-4897-BF67-B4366D6A7516}" type="sibTrans" cxnId="{03F58EF2-07BD-4B82-B442-6D19132261B6}">
      <dgm:prSet/>
      <dgm:spPr/>
    </dgm:pt>
    <dgm:pt modelId="{E433E537-C420-4A0D-8623-3C25B9CA01F4}">
      <dgm:prSet phldrT="[Text]"/>
      <dgm:spPr/>
      <dgm:t>
        <a:bodyPr/>
        <a:lstStyle/>
        <a:p>
          <a:r>
            <a:rPr lang="lv-LV" dirty="0" err="1" smtClean="0">
              <a:hlinkClick xmlns:r="http://schemas.openxmlformats.org/officeDocument/2006/relationships" r:id="rId4" action="ppaction://hlinksldjump"/>
            </a:rPr>
            <a:t>Electronic</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Services</a:t>
          </a:r>
          <a:endParaRPr lang="lv-LV" dirty="0"/>
        </a:p>
      </dgm:t>
    </dgm:pt>
    <dgm:pt modelId="{61037B04-E909-41AD-85F4-1F39E8D5C4BA}" type="parTrans" cxnId="{86E93D08-B222-44CB-9F6B-51A003B33A0D}">
      <dgm:prSet/>
      <dgm:spPr/>
    </dgm:pt>
    <dgm:pt modelId="{FBDF70EA-60E6-4813-8873-81310884E178}" type="sibTrans" cxnId="{86E93D08-B222-44CB-9F6B-51A003B33A0D}">
      <dgm:prSet/>
      <dgm:spPr/>
    </dgm:pt>
    <dgm:pt modelId="{4E4BE2AE-DD08-4E95-936E-EE6B753E98FB}">
      <dgm:prSet phldrT="[Text]"/>
      <dgm:spPr/>
      <dgm:t>
        <a:bodyPr/>
        <a:lstStyle/>
        <a:p>
          <a:r>
            <a:rPr lang="lv-LV" dirty="0" err="1" smtClean="0">
              <a:hlinkClick xmlns:r="http://schemas.openxmlformats.org/officeDocument/2006/relationships" r:id="rId5" action="ppaction://hlinksldjump"/>
            </a:rPr>
            <a:t>Data</a:t>
          </a:r>
          <a:r>
            <a:rPr lang="lv-LV" dirty="0" smtClean="0">
              <a:hlinkClick xmlns:r="http://schemas.openxmlformats.org/officeDocument/2006/relationships" r:id="rId5" action="ppaction://hlinksldjump"/>
            </a:rPr>
            <a:t> Exchange </a:t>
          </a:r>
          <a:r>
            <a:rPr lang="lv-LV" dirty="0" err="1" smtClean="0">
              <a:hlinkClick xmlns:r="http://schemas.openxmlformats.org/officeDocument/2006/relationships" r:id="rId5" action="ppaction://hlinksldjump"/>
            </a:rPr>
            <a:t>Systems</a:t>
          </a:r>
          <a:endParaRPr lang="lv-LV" dirty="0"/>
        </a:p>
      </dgm:t>
    </dgm:pt>
    <dgm:pt modelId="{6DBE1514-6ACF-408C-84AB-CC4CD10CF3EA}" type="parTrans" cxnId="{34BF8F2F-12E3-4205-A9C5-88BE202F39DE}">
      <dgm:prSet/>
      <dgm:spPr/>
    </dgm:pt>
    <dgm:pt modelId="{323E4338-FBBD-4C1D-B194-3436B0F7DCCA}" type="sibTrans" cxnId="{34BF8F2F-12E3-4205-A9C5-88BE202F39DE}">
      <dgm:prSet/>
      <dgm:spPr/>
    </dgm:pt>
    <dgm:pt modelId="{14EA6D93-D17A-4294-B87B-06C9132EE043}">
      <dgm:prSet phldrT="[Text]"/>
      <dgm:spPr/>
      <dgm:t>
        <a:bodyPr/>
        <a:lstStyle/>
        <a:p>
          <a:r>
            <a:rPr lang="lv-LV" dirty="0" err="1" smtClean="0">
              <a:hlinkClick xmlns:r="http://schemas.openxmlformats.org/officeDocument/2006/relationships" r:id="rId6" action="ppaction://hlinksldjump"/>
            </a:rPr>
            <a:t>General</a:t>
          </a:r>
          <a:r>
            <a:rPr lang="lv-LV" dirty="0" smtClean="0">
              <a:hlinkClick xmlns:r="http://schemas.openxmlformats.org/officeDocument/2006/relationships" r:id="rId6" action="ppaction://hlinksldjump"/>
            </a:rPr>
            <a:t> </a:t>
          </a:r>
          <a:r>
            <a:rPr lang="lv-LV" dirty="0" err="1" smtClean="0">
              <a:hlinkClick xmlns:r="http://schemas.openxmlformats.org/officeDocument/2006/relationships" r:id="rId6" action="ppaction://hlinksldjump"/>
            </a:rPr>
            <a:t>Information</a:t>
          </a:r>
          <a:endParaRPr lang="lv-LV" dirty="0"/>
        </a:p>
      </dgm:t>
    </dgm:pt>
    <dgm:pt modelId="{F5508712-7BAC-4CBA-B6F5-FC46E2F3A5C1}" type="parTrans" cxnId="{F60AFF6D-DAB3-4EFB-9D2D-E2CA265CC9F3}">
      <dgm:prSet/>
      <dgm:spPr/>
    </dgm:pt>
    <dgm:pt modelId="{07E7E655-A28C-4E88-88AC-4F5AAF7F3FB8}" type="sibTrans" cxnId="{F60AFF6D-DAB3-4EFB-9D2D-E2CA265CC9F3}">
      <dgm:prSet/>
      <dgm:spPr/>
    </dgm:pt>
    <dgm:pt modelId="{A44EC7C3-F13C-4428-819F-CC9137134867}">
      <dgm:prSet phldrT="[Text]"/>
      <dgm:spPr/>
      <dgm:t>
        <a:bodyPr/>
        <a:lstStyle/>
        <a:p>
          <a:r>
            <a:rPr lang="lv-LV" dirty="0" err="1" smtClean="0">
              <a:hlinkClick xmlns:r="http://schemas.openxmlformats.org/officeDocument/2006/relationships" r:id="rId7" action="ppaction://hlinksldjump"/>
            </a:rPr>
            <a:t>Transferred</a:t>
          </a:r>
          <a:r>
            <a:rPr lang="lv-LV" dirty="0" smtClean="0">
              <a:hlinkClick xmlns:r="http://schemas.openxmlformats.org/officeDocument/2006/relationships" r:id="rId7" action="ppaction://hlinksldjump"/>
            </a:rPr>
            <a:t> </a:t>
          </a:r>
          <a:r>
            <a:rPr lang="lv-LV" dirty="0" err="1" smtClean="0">
              <a:hlinkClick xmlns:r="http://schemas.openxmlformats.org/officeDocument/2006/relationships" r:id="rId7" action="ppaction://hlinksldjump"/>
            </a:rPr>
            <a:t>Letters</a:t>
          </a:r>
          <a:endParaRPr lang="lv-LV" dirty="0"/>
        </a:p>
      </dgm:t>
    </dgm:pt>
    <dgm:pt modelId="{9525465E-A749-444B-A523-343D578FF3C8}" type="parTrans" cxnId="{511897F9-477D-4841-A129-5075580678E1}">
      <dgm:prSet/>
      <dgm:spPr/>
    </dgm:pt>
    <dgm:pt modelId="{CC7B71CA-8E72-49BD-BDE0-0A29B2DE6A80}" type="sibTrans" cxnId="{511897F9-477D-4841-A129-5075580678E1}">
      <dgm:prSet/>
      <dgm:spPr/>
    </dgm:pt>
    <dgm:pt modelId="{40FCBC73-BB7C-4C9B-8A8B-089F698E5BC1}" type="pres">
      <dgm:prSet presAssocID="{F4F300F5-5D93-4282-82E9-F1A13DAD3725}" presName="linearFlow" presStyleCnt="0">
        <dgm:presLayoutVars>
          <dgm:dir/>
          <dgm:animLvl val="lvl"/>
          <dgm:resizeHandles val="exact"/>
        </dgm:presLayoutVars>
      </dgm:prSet>
      <dgm:spPr/>
      <dgm:t>
        <a:bodyPr/>
        <a:lstStyle/>
        <a:p>
          <a:endParaRPr lang="lv-LV"/>
        </a:p>
      </dgm:t>
    </dgm:pt>
    <dgm:pt modelId="{324CE51E-73C5-48B4-B774-8CF99BA3C675}" type="pres">
      <dgm:prSet presAssocID="{98531195-76DC-4BD9-B40E-51137604F8DD}" presName="composite" presStyleCnt="0"/>
      <dgm:spPr/>
    </dgm:pt>
    <dgm:pt modelId="{55A8AC29-34FC-4362-B5F6-339A2EAB06C9}" type="pres">
      <dgm:prSet presAssocID="{98531195-76DC-4BD9-B40E-51137604F8DD}" presName="parentText" presStyleLbl="alignNode1" presStyleIdx="0" presStyleCnt="3">
        <dgm:presLayoutVars>
          <dgm:chMax val="1"/>
          <dgm:bulletEnabled val="1"/>
        </dgm:presLayoutVars>
      </dgm:prSet>
      <dgm:spPr/>
      <dgm:t>
        <a:bodyPr/>
        <a:lstStyle/>
        <a:p>
          <a:endParaRPr lang="lv-LV"/>
        </a:p>
      </dgm:t>
    </dgm:pt>
    <dgm:pt modelId="{E856C6B7-8F54-40FA-90A5-418BA5C6ACEA}" type="pres">
      <dgm:prSet presAssocID="{98531195-76DC-4BD9-B40E-51137604F8DD}" presName="descendantText" presStyleLbl="alignAcc1" presStyleIdx="0" presStyleCnt="3">
        <dgm:presLayoutVars>
          <dgm:bulletEnabled val="1"/>
        </dgm:presLayoutVars>
      </dgm:prSet>
      <dgm:spPr/>
      <dgm:t>
        <a:bodyPr/>
        <a:lstStyle/>
        <a:p>
          <a:endParaRPr lang="lv-LV"/>
        </a:p>
      </dgm:t>
    </dgm:pt>
    <dgm:pt modelId="{C1651F3A-E7E3-46CE-B8EF-E58263E6DA08}" type="pres">
      <dgm:prSet presAssocID="{3435F283-87CD-4144-ABB6-ADBC05C238D1}" presName="sp" presStyleCnt="0"/>
      <dgm:spPr/>
    </dgm:pt>
    <dgm:pt modelId="{EF26DE4F-BEB7-4557-AC96-BDCC04949F2B}" type="pres">
      <dgm:prSet presAssocID="{F4AAE70C-21DB-4087-82BA-EF6F1B60453F}" presName="composite" presStyleCnt="0"/>
      <dgm:spPr/>
    </dgm:pt>
    <dgm:pt modelId="{F1C34E7F-099D-4F0C-BD8B-8F02D6A73076}" type="pres">
      <dgm:prSet presAssocID="{F4AAE70C-21DB-4087-82BA-EF6F1B60453F}" presName="parentText" presStyleLbl="alignNode1" presStyleIdx="1" presStyleCnt="3">
        <dgm:presLayoutVars>
          <dgm:chMax val="1"/>
          <dgm:bulletEnabled val="1"/>
        </dgm:presLayoutVars>
      </dgm:prSet>
      <dgm:spPr/>
      <dgm:t>
        <a:bodyPr/>
        <a:lstStyle/>
        <a:p>
          <a:endParaRPr lang="lv-LV"/>
        </a:p>
      </dgm:t>
    </dgm:pt>
    <dgm:pt modelId="{779335D9-7864-4509-9247-E8A6262F6220}" type="pres">
      <dgm:prSet presAssocID="{F4AAE70C-21DB-4087-82BA-EF6F1B60453F}" presName="descendantText" presStyleLbl="alignAcc1" presStyleIdx="1" presStyleCnt="3">
        <dgm:presLayoutVars>
          <dgm:bulletEnabled val="1"/>
        </dgm:presLayoutVars>
      </dgm:prSet>
      <dgm:spPr/>
      <dgm:t>
        <a:bodyPr/>
        <a:lstStyle/>
        <a:p>
          <a:endParaRPr lang="lv-LV"/>
        </a:p>
      </dgm:t>
    </dgm:pt>
    <dgm:pt modelId="{61CA953A-7543-4109-91EA-BA06F88D8292}" type="pres">
      <dgm:prSet presAssocID="{B3630985-89E0-4168-BF3D-B9F0E1AE102F}" presName="sp" presStyleCnt="0"/>
      <dgm:spPr/>
    </dgm:pt>
    <dgm:pt modelId="{49FF9073-9D52-4664-B17E-C54B0C3352CC}" type="pres">
      <dgm:prSet presAssocID="{184CC12F-E621-4341-AD72-05E6CCFC4984}" presName="composite" presStyleCnt="0"/>
      <dgm:spPr/>
    </dgm:pt>
    <dgm:pt modelId="{2814BEA7-8180-42F9-8484-3CA3D9C2A40B}" type="pres">
      <dgm:prSet presAssocID="{184CC12F-E621-4341-AD72-05E6CCFC4984}" presName="parentText" presStyleLbl="alignNode1" presStyleIdx="2" presStyleCnt="3">
        <dgm:presLayoutVars>
          <dgm:chMax val="1"/>
          <dgm:bulletEnabled val="1"/>
        </dgm:presLayoutVars>
      </dgm:prSet>
      <dgm:spPr/>
      <dgm:t>
        <a:bodyPr/>
        <a:lstStyle/>
        <a:p>
          <a:endParaRPr lang="lv-LV"/>
        </a:p>
      </dgm:t>
    </dgm:pt>
    <dgm:pt modelId="{6F07BEFC-9EC7-488B-B8FF-430E95EB0169}" type="pres">
      <dgm:prSet presAssocID="{184CC12F-E621-4341-AD72-05E6CCFC4984}" presName="descendantText" presStyleLbl="alignAcc1" presStyleIdx="2" presStyleCnt="3" custLinFactNeighborY="-5008">
        <dgm:presLayoutVars>
          <dgm:bulletEnabled val="1"/>
        </dgm:presLayoutVars>
      </dgm:prSet>
      <dgm:spPr/>
      <dgm:t>
        <a:bodyPr/>
        <a:lstStyle/>
        <a:p>
          <a:endParaRPr lang="lv-LV"/>
        </a:p>
      </dgm:t>
    </dgm:pt>
  </dgm:ptLst>
  <dgm:cxnLst>
    <dgm:cxn modelId="{E95CF697-3AE3-4751-8FA8-FA8F6D33FB9C}" type="presOf" srcId="{F553C576-7642-4CE6-93A9-7B2D408BD732}" destId="{E856C6B7-8F54-40FA-90A5-418BA5C6ACEA}" srcOrd="0" destOrd="1" presId="urn:microsoft.com/office/officeart/2005/8/layout/chevron2"/>
    <dgm:cxn modelId="{511897F9-477D-4841-A129-5075580678E1}" srcId="{F4AAE70C-21DB-4087-82BA-EF6F1B60453F}" destId="{A44EC7C3-F13C-4428-819F-CC9137134867}" srcOrd="0" destOrd="0" parTransId="{9525465E-A749-444B-A523-343D578FF3C8}" sibTransId="{CC7B71CA-8E72-49BD-BDE0-0A29B2DE6A80}"/>
    <dgm:cxn modelId="{14986B63-059E-471C-94F5-B60294E1C384}" srcId="{184CC12F-E621-4341-AD72-05E6CCFC4984}" destId="{CE98CAA9-73AE-4397-9FD3-E27901115AF1}" srcOrd="1" destOrd="0" parTransId="{738E0903-7E14-41E7-897C-4A3A485557F9}" sibTransId="{D898231A-73AA-477C-B1AD-52EAD5938BC6}"/>
    <dgm:cxn modelId="{986ECFF6-37C4-45A4-BC03-8E5B6299F76A}" type="presOf" srcId="{98531195-76DC-4BD9-B40E-51137604F8DD}" destId="{55A8AC29-34FC-4362-B5F6-339A2EAB06C9}" srcOrd="0" destOrd="0" presId="urn:microsoft.com/office/officeart/2005/8/layout/chevron2"/>
    <dgm:cxn modelId="{18C1B242-FB15-4BAB-B241-3EB9955747D3}" type="presOf" srcId="{184CC12F-E621-4341-AD72-05E6CCFC4984}" destId="{2814BEA7-8180-42F9-8484-3CA3D9C2A40B}" srcOrd="0" destOrd="0" presId="urn:microsoft.com/office/officeart/2005/8/layout/chevron2"/>
    <dgm:cxn modelId="{7F63CB6A-DB29-452B-A639-B8DDCBC9A7CF}" srcId="{F4F300F5-5D93-4282-82E9-F1A13DAD3725}" destId="{F4AAE70C-21DB-4087-82BA-EF6F1B60453F}" srcOrd="1" destOrd="0" parTransId="{121DC501-A7DA-4CD4-819E-657F89707E04}" sibTransId="{B3630985-89E0-4168-BF3D-B9F0E1AE102F}"/>
    <dgm:cxn modelId="{B6E8C012-4EB7-478C-8CBD-9E60BEF349B6}" type="presOf" srcId="{14EA6D93-D17A-4294-B87B-06C9132EE043}" destId="{E856C6B7-8F54-40FA-90A5-418BA5C6ACEA}" srcOrd="0" destOrd="0" presId="urn:microsoft.com/office/officeart/2005/8/layout/chevron2"/>
    <dgm:cxn modelId="{3DDB8C55-0685-445E-9D33-4239F256CD8E}" srcId="{F4F300F5-5D93-4282-82E9-F1A13DAD3725}" destId="{184CC12F-E621-4341-AD72-05E6CCFC4984}" srcOrd="2" destOrd="0" parTransId="{B9868EF1-0C7A-410F-BF55-EC5D3005B312}" sibTransId="{677FD769-AAE7-4DE8-AC2D-C35809B74184}"/>
    <dgm:cxn modelId="{5BD28887-E8B2-4147-BCDC-000F67F2ADF8}" type="presOf" srcId="{A5784329-2716-48AF-9253-76282C797391}" destId="{E856C6B7-8F54-40FA-90A5-418BA5C6ACEA}" srcOrd="0" destOrd="2" presId="urn:microsoft.com/office/officeart/2005/8/layout/chevron2"/>
    <dgm:cxn modelId="{34BF8F2F-12E3-4205-A9C5-88BE202F39DE}" srcId="{184CC12F-E621-4341-AD72-05E6CCFC4984}" destId="{4E4BE2AE-DD08-4E95-936E-EE6B753E98FB}" srcOrd="0" destOrd="0" parTransId="{6DBE1514-6ACF-408C-84AB-CC4CD10CF3EA}" sibTransId="{323E4338-FBBD-4C1D-B194-3436B0F7DCCA}"/>
    <dgm:cxn modelId="{F60AFF6D-DAB3-4EFB-9D2D-E2CA265CC9F3}" srcId="{98531195-76DC-4BD9-B40E-51137604F8DD}" destId="{14EA6D93-D17A-4294-B87B-06C9132EE043}" srcOrd="0" destOrd="0" parTransId="{F5508712-7BAC-4CBA-B6F5-FC46E2F3A5C1}" sibTransId="{07E7E655-A28C-4E88-88AC-4F5AAF7F3FB8}"/>
    <dgm:cxn modelId="{03F58EF2-07BD-4B82-B442-6D19132261B6}" srcId="{98531195-76DC-4BD9-B40E-51137604F8DD}" destId="{A5784329-2716-48AF-9253-76282C797391}" srcOrd="2" destOrd="0" parTransId="{B4450789-E205-4519-894C-E15B4A41DFC5}" sibTransId="{572359A4-2369-4897-BF67-B4366D6A7516}"/>
    <dgm:cxn modelId="{B81DAE88-87C4-4458-8C53-EC40ABAD2A5F}" type="presOf" srcId="{A44EC7C3-F13C-4428-819F-CC9137134867}" destId="{779335D9-7864-4509-9247-E8A6262F6220}" srcOrd="0" destOrd="0" presId="urn:microsoft.com/office/officeart/2005/8/layout/chevron2"/>
    <dgm:cxn modelId="{BD9A0266-8182-4405-AAC4-63765D6BD29E}" type="presOf" srcId="{F4AAE70C-21DB-4087-82BA-EF6F1B60453F}" destId="{F1C34E7F-099D-4F0C-BD8B-8F02D6A73076}" srcOrd="0" destOrd="0" presId="urn:microsoft.com/office/officeart/2005/8/layout/chevron2"/>
    <dgm:cxn modelId="{ADECD6FF-4556-4ECD-A0EB-0A12DD3DD210}" type="presOf" srcId="{F4F300F5-5D93-4282-82E9-F1A13DAD3725}" destId="{40FCBC73-BB7C-4C9B-8A8B-089F698E5BC1}" srcOrd="0" destOrd="0" presId="urn:microsoft.com/office/officeart/2005/8/layout/chevron2"/>
    <dgm:cxn modelId="{75001739-F763-4145-9FA9-FD4DADA37C8E}" type="presOf" srcId="{4E4BE2AE-DD08-4E95-936E-EE6B753E98FB}" destId="{6F07BEFC-9EC7-488B-B8FF-430E95EB0169}" srcOrd="0" destOrd="0" presId="urn:microsoft.com/office/officeart/2005/8/layout/chevron2"/>
    <dgm:cxn modelId="{86E93D08-B222-44CB-9F6B-51A003B33A0D}" srcId="{F4AAE70C-21DB-4087-82BA-EF6F1B60453F}" destId="{E433E537-C420-4A0D-8623-3C25B9CA01F4}" srcOrd="1" destOrd="0" parTransId="{61037B04-E909-41AD-85F4-1F39E8D5C4BA}" sibTransId="{FBDF70EA-60E6-4813-8873-81310884E178}"/>
    <dgm:cxn modelId="{1B0CBFB1-8BFB-4D77-9430-6065B0E96717}" srcId="{F4F300F5-5D93-4282-82E9-F1A13DAD3725}" destId="{98531195-76DC-4BD9-B40E-51137604F8DD}" srcOrd="0" destOrd="0" parTransId="{484365EB-4EC5-45A2-B0BF-95058235B369}" sibTransId="{3435F283-87CD-4144-ABB6-ADBC05C238D1}"/>
    <dgm:cxn modelId="{835A3FC3-464C-4422-A1D6-7F4A6C4B30FE}" srcId="{98531195-76DC-4BD9-B40E-51137604F8DD}" destId="{F553C576-7642-4CE6-93A9-7B2D408BD732}" srcOrd="1" destOrd="0" parTransId="{06D7B536-669E-4F6E-8102-23DB11FCE701}" sibTransId="{E3A1332D-E7C8-4537-80D5-23A73F23435C}"/>
    <dgm:cxn modelId="{457D9053-7103-40D9-B78A-7F2679C06FAC}" type="presOf" srcId="{E433E537-C420-4A0D-8623-3C25B9CA01F4}" destId="{779335D9-7864-4509-9247-E8A6262F6220}" srcOrd="0" destOrd="1" presId="urn:microsoft.com/office/officeart/2005/8/layout/chevron2"/>
    <dgm:cxn modelId="{0A331C74-B6EB-4F12-9E32-0414EE490AB3}" type="presOf" srcId="{CE98CAA9-73AE-4397-9FD3-E27901115AF1}" destId="{6F07BEFC-9EC7-488B-B8FF-430E95EB0169}" srcOrd="0" destOrd="1" presId="urn:microsoft.com/office/officeart/2005/8/layout/chevron2"/>
    <dgm:cxn modelId="{95B08402-C9FB-4CCD-A8BA-83F13367B8BA}" type="presParOf" srcId="{40FCBC73-BB7C-4C9B-8A8B-089F698E5BC1}" destId="{324CE51E-73C5-48B4-B774-8CF99BA3C675}" srcOrd="0" destOrd="0" presId="urn:microsoft.com/office/officeart/2005/8/layout/chevron2"/>
    <dgm:cxn modelId="{C98E67FC-0BFC-444B-AEBA-3CE367836B6F}" type="presParOf" srcId="{324CE51E-73C5-48B4-B774-8CF99BA3C675}" destId="{55A8AC29-34FC-4362-B5F6-339A2EAB06C9}" srcOrd="0" destOrd="0" presId="urn:microsoft.com/office/officeart/2005/8/layout/chevron2"/>
    <dgm:cxn modelId="{F681EB4D-9989-4B01-9E18-A9AD72D3F451}" type="presParOf" srcId="{324CE51E-73C5-48B4-B774-8CF99BA3C675}" destId="{E856C6B7-8F54-40FA-90A5-418BA5C6ACEA}" srcOrd="1" destOrd="0" presId="urn:microsoft.com/office/officeart/2005/8/layout/chevron2"/>
    <dgm:cxn modelId="{EAA7FB7B-995B-4BCB-A6AD-3D9B23F2F293}" type="presParOf" srcId="{40FCBC73-BB7C-4C9B-8A8B-089F698E5BC1}" destId="{C1651F3A-E7E3-46CE-B8EF-E58263E6DA08}" srcOrd="1" destOrd="0" presId="urn:microsoft.com/office/officeart/2005/8/layout/chevron2"/>
    <dgm:cxn modelId="{C7A8005D-03BC-4903-AB71-89EC2A23AAC7}" type="presParOf" srcId="{40FCBC73-BB7C-4C9B-8A8B-089F698E5BC1}" destId="{EF26DE4F-BEB7-4557-AC96-BDCC04949F2B}" srcOrd="2" destOrd="0" presId="urn:microsoft.com/office/officeart/2005/8/layout/chevron2"/>
    <dgm:cxn modelId="{5151B23E-0A43-4C7F-B765-CB05B6882B46}" type="presParOf" srcId="{EF26DE4F-BEB7-4557-AC96-BDCC04949F2B}" destId="{F1C34E7F-099D-4F0C-BD8B-8F02D6A73076}" srcOrd="0" destOrd="0" presId="urn:microsoft.com/office/officeart/2005/8/layout/chevron2"/>
    <dgm:cxn modelId="{D0217237-C389-42E7-8740-EB8D2B39E1B7}" type="presParOf" srcId="{EF26DE4F-BEB7-4557-AC96-BDCC04949F2B}" destId="{779335D9-7864-4509-9247-E8A6262F6220}" srcOrd="1" destOrd="0" presId="urn:microsoft.com/office/officeart/2005/8/layout/chevron2"/>
    <dgm:cxn modelId="{9831AB51-D5A2-432C-A591-BE88095DFFF5}" type="presParOf" srcId="{40FCBC73-BB7C-4C9B-8A8B-089F698E5BC1}" destId="{61CA953A-7543-4109-91EA-BA06F88D8292}" srcOrd="3" destOrd="0" presId="urn:microsoft.com/office/officeart/2005/8/layout/chevron2"/>
    <dgm:cxn modelId="{227F1A42-E39E-4E32-AF80-C818A4D69FBF}" type="presParOf" srcId="{40FCBC73-BB7C-4C9B-8A8B-089F698E5BC1}" destId="{49FF9073-9D52-4664-B17E-C54B0C3352CC}" srcOrd="4" destOrd="0" presId="urn:microsoft.com/office/officeart/2005/8/layout/chevron2"/>
    <dgm:cxn modelId="{44D36D2C-4F38-4C97-AEBA-4A84827A3B03}" type="presParOf" srcId="{49FF9073-9D52-4664-B17E-C54B0C3352CC}" destId="{2814BEA7-8180-42F9-8484-3CA3D9C2A40B}" srcOrd="0" destOrd="0" presId="urn:microsoft.com/office/officeart/2005/8/layout/chevron2"/>
    <dgm:cxn modelId="{17ED6218-CA96-4AAF-B595-4D78A819D6A1}" type="presParOf" srcId="{49FF9073-9D52-4664-B17E-C54B0C3352CC}" destId="{6F07BEFC-9EC7-488B-B8FF-430E95EB0169}"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77D2E7-6A6C-4364-8497-64490C1C9CEF}" type="doc">
      <dgm:prSet loTypeId="urn:microsoft.com/office/officeart/2005/8/layout/chevron2" loCatId="list" qsTypeId="urn:microsoft.com/office/officeart/2005/8/quickstyle/3d2" qsCatId="3D" csTypeId="urn:microsoft.com/office/officeart/2005/8/colors/accent6_3" csCatId="accent6" phldr="1"/>
      <dgm:spPr/>
      <dgm:t>
        <a:bodyPr/>
        <a:lstStyle/>
        <a:p>
          <a:endParaRPr lang="lv-LV"/>
        </a:p>
      </dgm:t>
    </dgm:pt>
    <dgm:pt modelId="{773F5FE9-7CA5-4935-94AC-80796B6467E9}">
      <dgm:prSet phldrT="[Text]"/>
      <dgm:spPr/>
      <dgm:t>
        <a:bodyPr/>
        <a:lstStyle/>
        <a:p>
          <a:r>
            <a:rPr lang="lv-LV" dirty="0" err="1" smtClean="0"/>
            <a:t>Personnel</a:t>
          </a:r>
          <a:endParaRPr lang="lv-LV" dirty="0"/>
        </a:p>
      </dgm:t>
    </dgm:pt>
    <dgm:pt modelId="{EF9777DC-1232-4F21-AEFB-6457F1A13E3D}" type="parTrans" cxnId="{14D8A0DD-C71A-461C-BA79-746FB9AA12D0}">
      <dgm:prSet/>
      <dgm:spPr/>
      <dgm:t>
        <a:bodyPr/>
        <a:lstStyle/>
        <a:p>
          <a:endParaRPr lang="lv-LV"/>
        </a:p>
      </dgm:t>
    </dgm:pt>
    <dgm:pt modelId="{9FD14070-7EBB-4D53-AF9D-0FD1E83A5E4E}" type="sibTrans" cxnId="{14D8A0DD-C71A-461C-BA79-746FB9AA12D0}">
      <dgm:prSet/>
      <dgm:spPr/>
      <dgm:t>
        <a:bodyPr/>
        <a:lstStyle/>
        <a:p>
          <a:endParaRPr lang="lv-LV"/>
        </a:p>
      </dgm:t>
    </dgm:pt>
    <dgm:pt modelId="{A3B68295-1192-4FD2-BBEA-4E97086EB2B6}">
      <dgm:prSet phldrT="[Text]"/>
      <dgm:spPr/>
      <dgm:t>
        <a:bodyPr/>
        <a:lstStyle/>
        <a:p>
          <a:r>
            <a:rPr lang="lv-LV" dirty="0" err="1" smtClean="0"/>
            <a:t>Personnel</a:t>
          </a:r>
          <a:endParaRPr lang="lv-LV" dirty="0"/>
        </a:p>
      </dgm:t>
    </dgm:pt>
    <dgm:pt modelId="{26023018-E055-4BAA-9521-105588437230}" type="parTrans" cxnId="{0E6279C1-4C24-459C-8AD5-F91949579D60}">
      <dgm:prSet/>
      <dgm:spPr/>
      <dgm:t>
        <a:bodyPr/>
        <a:lstStyle/>
        <a:p>
          <a:endParaRPr lang="lv-LV"/>
        </a:p>
      </dgm:t>
    </dgm:pt>
    <dgm:pt modelId="{92114589-A2BB-423A-8A19-88D6E91608A2}" type="sibTrans" cxnId="{0E6279C1-4C24-459C-8AD5-F91949579D60}">
      <dgm:prSet/>
      <dgm:spPr/>
      <dgm:t>
        <a:bodyPr/>
        <a:lstStyle/>
        <a:p>
          <a:endParaRPr lang="lv-LV"/>
        </a:p>
      </dgm:t>
    </dgm:pt>
    <dgm:pt modelId="{E32B0B31-5476-4B23-A4AA-B26F8B60F9E2}">
      <dgm:prSet phldrT="[Text]"/>
      <dgm:spPr/>
      <dgm:t>
        <a:bodyPr/>
        <a:lstStyle/>
        <a:p>
          <a:r>
            <a:rPr lang="lv-LV" dirty="0" err="1" smtClean="0">
              <a:hlinkClick xmlns:r="http://schemas.openxmlformats.org/officeDocument/2006/relationships" r:id="rId1" action="ppaction://hlinksldjump"/>
            </a:rPr>
            <a:t>Education</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Level</a:t>
          </a:r>
          <a:endParaRPr lang="lv-LV" dirty="0"/>
        </a:p>
      </dgm:t>
    </dgm:pt>
    <dgm:pt modelId="{06684E5E-779F-4677-9513-291F4F6D1174}" type="parTrans" cxnId="{1DFCEA8A-2C14-40A4-9854-5E1F6EDBB918}">
      <dgm:prSet/>
      <dgm:spPr/>
      <dgm:t>
        <a:bodyPr/>
        <a:lstStyle/>
        <a:p>
          <a:endParaRPr lang="lv-LV"/>
        </a:p>
      </dgm:t>
    </dgm:pt>
    <dgm:pt modelId="{BB3ADF7E-F03C-424D-AC2D-96B5AB7D66BF}" type="sibTrans" cxnId="{1DFCEA8A-2C14-40A4-9854-5E1F6EDBB918}">
      <dgm:prSet/>
      <dgm:spPr/>
      <dgm:t>
        <a:bodyPr/>
        <a:lstStyle/>
        <a:p>
          <a:endParaRPr lang="lv-LV"/>
        </a:p>
      </dgm:t>
    </dgm:pt>
    <dgm:pt modelId="{15BE73F1-55EC-4D75-AE64-E86CDAF020B5}">
      <dgm:prSet phldrT="[Text]"/>
      <dgm:spPr/>
      <dgm:t>
        <a:bodyPr/>
        <a:lstStyle/>
        <a:p>
          <a:r>
            <a:rPr lang="lv-LV" dirty="0" err="1" smtClean="0"/>
            <a:t>Personnel</a:t>
          </a:r>
          <a:endParaRPr lang="lv-LV" dirty="0"/>
        </a:p>
      </dgm:t>
    </dgm:pt>
    <dgm:pt modelId="{0D0918C2-10BF-4206-AB1B-2E3ACF647FA0}" type="parTrans" cxnId="{E98616D3-393E-49F2-A7F2-6204A90A0780}">
      <dgm:prSet/>
      <dgm:spPr/>
      <dgm:t>
        <a:bodyPr/>
        <a:lstStyle/>
        <a:p>
          <a:endParaRPr lang="lv-LV"/>
        </a:p>
      </dgm:t>
    </dgm:pt>
    <dgm:pt modelId="{0009B0A6-2EED-4DC3-9158-26008FFCED7A}" type="sibTrans" cxnId="{E98616D3-393E-49F2-A7F2-6204A90A0780}">
      <dgm:prSet/>
      <dgm:spPr/>
      <dgm:t>
        <a:bodyPr/>
        <a:lstStyle/>
        <a:p>
          <a:endParaRPr lang="lv-LV"/>
        </a:p>
      </dgm:t>
    </dgm:pt>
    <dgm:pt modelId="{9ACDA545-5A51-4DDC-9AF0-EECEAA206831}">
      <dgm:prSet phldrT="[Text]"/>
      <dgm:spPr/>
      <dgm:t>
        <a:bodyPr/>
        <a:lstStyle/>
        <a:p>
          <a:r>
            <a:rPr lang="lv-LV" dirty="0" err="1" smtClean="0">
              <a:hlinkClick xmlns:r="http://schemas.openxmlformats.org/officeDocument/2006/relationships" r:id="rId2" action="ppaction://hlinksldjump"/>
            </a:rPr>
            <a:t>Central</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and</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Regional</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Divisions</a:t>
          </a:r>
          <a:endParaRPr lang="lv-LV" dirty="0"/>
        </a:p>
      </dgm:t>
    </dgm:pt>
    <dgm:pt modelId="{A1CAECD3-A013-4EF1-BABF-7502A8FAABCB}" type="parTrans" cxnId="{38C276B5-AD81-4754-AAE6-1CE77C97704B}">
      <dgm:prSet/>
      <dgm:spPr/>
      <dgm:t>
        <a:bodyPr/>
        <a:lstStyle/>
        <a:p>
          <a:endParaRPr lang="lv-LV"/>
        </a:p>
      </dgm:t>
    </dgm:pt>
    <dgm:pt modelId="{747348F5-2FB7-43C9-8B23-9C7CF1494641}" type="sibTrans" cxnId="{38C276B5-AD81-4754-AAE6-1CE77C97704B}">
      <dgm:prSet/>
      <dgm:spPr/>
      <dgm:t>
        <a:bodyPr/>
        <a:lstStyle/>
        <a:p>
          <a:endParaRPr lang="lv-LV"/>
        </a:p>
      </dgm:t>
    </dgm:pt>
    <dgm:pt modelId="{72B2E37A-F4EC-4E0A-B06C-BFBBC5A0F139}">
      <dgm:prSet phldrT="[Text]"/>
      <dgm:spPr/>
      <dgm:t>
        <a:bodyPr/>
        <a:lstStyle/>
        <a:p>
          <a:r>
            <a:rPr lang="lv-LV" dirty="0" err="1" smtClean="0">
              <a:hlinkClick xmlns:r="http://schemas.openxmlformats.org/officeDocument/2006/relationships" r:id="rId3" action="ppaction://hlinksldjump"/>
            </a:rPr>
            <a:t>Number</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of</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Employees</a:t>
          </a:r>
          <a:endParaRPr lang="lv-LV" dirty="0"/>
        </a:p>
      </dgm:t>
    </dgm:pt>
    <dgm:pt modelId="{9D164664-C513-440B-B8B3-EBBA0C39239D}" type="sibTrans" cxnId="{EB096CC4-A694-4E9C-B827-A437045A1132}">
      <dgm:prSet/>
      <dgm:spPr/>
      <dgm:t>
        <a:bodyPr/>
        <a:lstStyle/>
        <a:p>
          <a:endParaRPr lang="lv-LV"/>
        </a:p>
      </dgm:t>
    </dgm:pt>
    <dgm:pt modelId="{021ECF4C-B55A-4EE7-A0E3-D37E3C245587}" type="parTrans" cxnId="{EB096CC4-A694-4E9C-B827-A437045A1132}">
      <dgm:prSet/>
      <dgm:spPr/>
      <dgm:t>
        <a:bodyPr/>
        <a:lstStyle/>
        <a:p>
          <a:endParaRPr lang="lv-LV"/>
        </a:p>
      </dgm:t>
    </dgm:pt>
    <dgm:pt modelId="{49A1EF46-5512-44A4-8E48-5E4BB67DB22B}">
      <dgm:prSet phldrT="[Text]"/>
      <dgm:spPr/>
      <dgm:t>
        <a:bodyPr/>
        <a:lstStyle/>
        <a:p>
          <a:r>
            <a:rPr lang="lv-LV" dirty="0" err="1" smtClean="0">
              <a:hlinkClick xmlns:r="http://schemas.openxmlformats.org/officeDocument/2006/relationships" r:id="rId1" action="ppaction://hlinksldjump"/>
            </a:rPr>
            <a:t>Employees</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by</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Gender</a:t>
          </a:r>
          <a:endParaRPr lang="lv-LV" dirty="0"/>
        </a:p>
      </dgm:t>
    </dgm:pt>
    <dgm:pt modelId="{FD36A174-240C-4DDB-AABA-B9CDC3D579C5}" type="parTrans" cxnId="{A8283B42-C360-4887-AB00-69B0F75DA84E}">
      <dgm:prSet/>
      <dgm:spPr/>
      <dgm:t>
        <a:bodyPr/>
        <a:lstStyle/>
        <a:p>
          <a:endParaRPr lang="lv-LV"/>
        </a:p>
      </dgm:t>
    </dgm:pt>
    <dgm:pt modelId="{9508DE13-9A06-4DBD-A8DE-E42CDE0FE46A}" type="sibTrans" cxnId="{A8283B42-C360-4887-AB00-69B0F75DA84E}">
      <dgm:prSet/>
      <dgm:spPr/>
      <dgm:t>
        <a:bodyPr/>
        <a:lstStyle/>
        <a:p>
          <a:endParaRPr lang="lv-LV"/>
        </a:p>
      </dgm:t>
    </dgm:pt>
    <dgm:pt modelId="{60B10866-F4C7-44D9-9723-67123E7235A2}">
      <dgm:prSet phldrT="[Text]"/>
      <dgm:spPr/>
      <dgm:t>
        <a:bodyPr/>
        <a:lstStyle/>
        <a:p>
          <a:r>
            <a:rPr lang="lv-LV" dirty="0" err="1" smtClean="0">
              <a:hlinkClick xmlns:r="http://schemas.openxmlformats.org/officeDocument/2006/relationships" r:id="rId4" action="ppaction://hlinksldjump"/>
            </a:rPr>
            <a:t>General</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Information</a:t>
          </a:r>
          <a:endParaRPr lang="lv-LV" dirty="0"/>
        </a:p>
      </dgm:t>
    </dgm:pt>
    <dgm:pt modelId="{519E0EDB-7F18-4EF2-80DA-D82CBAC24BC8}" type="parTrans" cxnId="{7BB79141-BAC3-4457-BB07-42A128FECE25}">
      <dgm:prSet/>
      <dgm:spPr/>
    </dgm:pt>
    <dgm:pt modelId="{CEAED68A-7E3E-4035-830F-63B4E2BE3EBF}" type="sibTrans" cxnId="{7BB79141-BAC3-4457-BB07-42A128FECE25}">
      <dgm:prSet/>
      <dgm:spPr/>
    </dgm:pt>
    <dgm:pt modelId="{3E062E8B-3FEA-4CB4-9EB9-B6392AFC2BDA}" type="pres">
      <dgm:prSet presAssocID="{0C77D2E7-6A6C-4364-8497-64490C1C9CEF}" presName="linearFlow" presStyleCnt="0">
        <dgm:presLayoutVars>
          <dgm:dir/>
          <dgm:animLvl val="lvl"/>
          <dgm:resizeHandles val="exact"/>
        </dgm:presLayoutVars>
      </dgm:prSet>
      <dgm:spPr/>
      <dgm:t>
        <a:bodyPr/>
        <a:lstStyle/>
        <a:p>
          <a:endParaRPr lang="lv-LV"/>
        </a:p>
      </dgm:t>
    </dgm:pt>
    <dgm:pt modelId="{CE286277-8DA0-43AA-A429-CF154DB5F073}" type="pres">
      <dgm:prSet presAssocID="{773F5FE9-7CA5-4935-94AC-80796B6467E9}" presName="composite" presStyleCnt="0"/>
      <dgm:spPr/>
    </dgm:pt>
    <dgm:pt modelId="{CAB93C64-96FC-402D-8E58-6F34D6C72AC1}" type="pres">
      <dgm:prSet presAssocID="{773F5FE9-7CA5-4935-94AC-80796B6467E9}" presName="parentText" presStyleLbl="alignNode1" presStyleIdx="0" presStyleCnt="3">
        <dgm:presLayoutVars>
          <dgm:chMax val="1"/>
          <dgm:bulletEnabled val="1"/>
        </dgm:presLayoutVars>
      </dgm:prSet>
      <dgm:spPr/>
      <dgm:t>
        <a:bodyPr/>
        <a:lstStyle/>
        <a:p>
          <a:endParaRPr lang="lv-LV"/>
        </a:p>
      </dgm:t>
    </dgm:pt>
    <dgm:pt modelId="{16B80938-8C6B-4B07-81E1-DC9DF8387935}" type="pres">
      <dgm:prSet presAssocID="{773F5FE9-7CA5-4935-94AC-80796B6467E9}" presName="descendantText" presStyleLbl="alignAcc1" presStyleIdx="0" presStyleCnt="3">
        <dgm:presLayoutVars>
          <dgm:bulletEnabled val="1"/>
        </dgm:presLayoutVars>
      </dgm:prSet>
      <dgm:spPr/>
      <dgm:t>
        <a:bodyPr/>
        <a:lstStyle/>
        <a:p>
          <a:endParaRPr lang="lv-LV"/>
        </a:p>
      </dgm:t>
    </dgm:pt>
    <dgm:pt modelId="{863D6503-5195-4461-8075-80997795F44E}" type="pres">
      <dgm:prSet presAssocID="{9FD14070-7EBB-4D53-AF9D-0FD1E83A5E4E}" presName="sp" presStyleCnt="0"/>
      <dgm:spPr/>
    </dgm:pt>
    <dgm:pt modelId="{90F3BCC8-CEBA-498D-BBBF-20D69228A9F1}" type="pres">
      <dgm:prSet presAssocID="{A3B68295-1192-4FD2-BBEA-4E97086EB2B6}" presName="composite" presStyleCnt="0"/>
      <dgm:spPr/>
    </dgm:pt>
    <dgm:pt modelId="{28549CAB-CFC0-4EA9-A62F-F7781D8D50E0}" type="pres">
      <dgm:prSet presAssocID="{A3B68295-1192-4FD2-BBEA-4E97086EB2B6}" presName="parentText" presStyleLbl="alignNode1" presStyleIdx="1" presStyleCnt="3">
        <dgm:presLayoutVars>
          <dgm:chMax val="1"/>
          <dgm:bulletEnabled val="1"/>
        </dgm:presLayoutVars>
      </dgm:prSet>
      <dgm:spPr/>
      <dgm:t>
        <a:bodyPr/>
        <a:lstStyle/>
        <a:p>
          <a:endParaRPr lang="lv-LV"/>
        </a:p>
      </dgm:t>
    </dgm:pt>
    <dgm:pt modelId="{77DFF050-E31E-491A-B7A8-EE376AEC02AB}" type="pres">
      <dgm:prSet presAssocID="{A3B68295-1192-4FD2-BBEA-4E97086EB2B6}" presName="descendantText" presStyleLbl="alignAcc1" presStyleIdx="1" presStyleCnt="3">
        <dgm:presLayoutVars>
          <dgm:bulletEnabled val="1"/>
        </dgm:presLayoutVars>
      </dgm:prSet>
      <dgm:spPr/>
      <dgm:t>
        <a:bodyPr/>
        <a:lstStyle/>
        <a:p>
          <a:endParaRPr lang="lv-LV"/>
        </a:p>
      </dgm:t>
    </dgm:pt>
    <dgm:pt modelId="{6B8B26CE-B093-424A-A341-D9C02958A775}" type="pres">
      <dgm:prSet presAssocID="{92114589-A2BB-423A-8A19-88D6E91608A2}" presName="sp" presStyleCnt="0"/>
      <dgm:spPr/>
    </dgm:pt>
    <dgm:pt modelId="{4970B7F9-A4BE-4671-A1BA-E07FE010C1F4}" type="pres">
      <dgm:prSet presAssocID="{15BE73F1-55EC-4D75-AE64-E86CDAF020B5}" presName="composite" presStyleCnt="0"/>
      <dgm:spPr/>
    </dgm:pt>
    <dgm:pt modelId="{620B5B8A-664F-4A18-B770-31CD47F52532}" type="pres">
      <dgm:prSet presAssocID="{15BE73F1-55EC-4D75-AE64-E86CDAF020B5}" presName="parentText" presStyleLbl="alignNode1" presStyleIdx="2" presStyleCnt="3">
        <dgm:presLayoutVars>
          <dgm:chMax val="1"/>
          <dgm:bulletEnabled val="1"/>
        </dgm:presLayoutVars>
      </dgm:prSet>
      <dgm:spPr/>
      <dgm:t>
        <a:bodyPr/>
        <a:lstStyle/>
        <a:p>
          <a:endParaRPr lang="lv-LV"/>
        </a:p>
      </dgm:t>
    </dgm:pt>
    <dgm:pt modelId="{8F27B879-FCF8-4DC1-90AC-A93E8F06E8D1}" type="pres">
      <dgm:prSet presAssocID="{15BE73F1-55EC-4D75-AE64-E86CDAF020B5}" presName="descendantText" presStyleLbl="alignAcc1" presStyleIdx="2" presStyleCnt="3">
        <dgm:presLayoutVars>
          <dgm:bulletEnabled val="1"/>
        </dgm:presLayoutVars>
      </dgm:prSet>
      <dgm:spPr/>
      <dgm:t>
        <a:bodyPr/>
        <a:lstStyle/>
        <a:p>
          <a:endParaRPr lang="lv-LV"/>
        </a:p>
      </dgm:t>
    </dgm:pt>
  </dgm:ptLst>
  <dgm:cxnLst>
    <dgm:cxn modelId="{902183DD-0A19-403B-918A-893F58B42CE0}" type="presOf" srcId="{773F5FE9-7CA5-4935-94AC-80796B6467E9}" destId="{CAB93C64-96FC-402D-8E58-6F34D6C72AC1}" srcOrd="0" destOrd="0" presId="urn:microsoft.com/office/officeart/2005/8/layout/chevron2"/>
    <dgm:cxn modelId="{67D70DD9-2B1D-4127-BB62-B5EB76E53BF1}" type="presOf" srcId="{E32B0B31-5476-4B23-A4AA-B26F8B60F9E2}" destId="{77DFF050-E31E-491A-B7A8-EE376AEC02AB}" srcOrd="0" destOrd="0" presId="urn:microsoft.com/office/officeart/2005/8/layout/chevron2"/>
    <dgm:cxn modelId="{14D8A0DD-C71A-461C-BA79-746FB9AA12D0}" srcId="{0C77D2E7-6A6C-4364-8497-64490C1C9CEF}" destId="{773F5FE9-7CA5-4935-94AC-80796B6467E9}" srcOrd="0" destOrd="0" parTransId="{EF9777DC-1232-4F21-AEFB-6457F1A13E3D}" sibTransId="{9FD14070-7EBB-4D53-AF9D-0FD1E83A5E4E}"/>
    <dgm:cxn modelId="{A8283B42-C360-4887-AB00-69B0F75DA84E}" srcId="{A3B68295-1192-4FD2-BBEA-4E97086EB2B6}" destId="{49A1EF46-5512-44A4-8E48-5E4BB67DB22B}" srcOrd="1" destOrd="0" parTransId="{FD36A174-240C-4DDB-AABA-B9CDC3D579C5}" sibTransId="{9508DE13-9A06-4DBD-A8DE-E42CDE0FE46A}"/>
    <dgm:cxn modelId="{B0E1624A-A5FB-47B6-82DA-48E5AA6712ED}" type="presOf" srcId="{9ACDA545-5A51-4DDC-9AF0-EECEAA206831}" destId="{8F27B879-FCF8-4DC1-90AC-A93E8F06E8D1}" srcOrd="0" destOrd="0" presId="urn:microsoft.com/office/officeart/2005/8/layout/chevron2"/>
    <dgm:cxn modelId="{38C276B5-AD81-4754-AAE6-1CE77C97704B}" srcId="{15BE73F1-55EC-4D75-AE64-E86CDAF020B5}" destId="{9ACDA545-5A51-4DDC-9AF0-EECEAA206831}" srcOrd="0" destOrd="0" parTransId="{A1CAECD3-A013-4EF1-BABF-7502A8FAABCB}" sibTransId="{747348F5-2FB7-43C9-8B23-9C7CF1494641}"/>
    <dgm:cxn modelId="{E98616D3-393E-49F2-A7F2-6204A90A0780}" srcId="{0C77D2E7-6A6C-4364-8497-64490C1C9CEF}" destId="{15BE73F1-55EC-4D75-AE64-E86CDAF020B5}" srcOrd="2" destOrd="0" parTransId="{0D0918C2-10BF-4206-AB1B-2E3ACF647FA0}" sibTransId="{0009B0A6-2EED-4DC3-9158-26008FFCED7A}"/>
    <dgm:cxn modelId="{7BB79141-BAC3-4457-BB07-42A128FECE25}" srcId="{773F5FE9-7CA5-4935-94AC-80796B6467E9}" destId="{60B10866-F4C7-44D9-9723-67123E7235A2}" srcOrd="0" destOrd="0" parTransId="{519E0EDB-7F18-4EF2-80DA-D82CBAC24BC8}" sibTransId="{CEAED68A-7E3E-4035-830F-63B4E2BE3EBF}"/>
    <dgm:cxn modelId="{296D1658-432D-4442-8ADF-4CD125A9F5DC}" type="presOf" srcId="{A3B68295-1192-4FD2-BBEA-4E97086EB2B6}" destId="{28549CAB-CFC0-4EA9-A62F-F7781D8D50E0}" srcOrd="0" destOrd="0" presId="urn:microsoft.com/office/officeart/2005/8/layout/chevron2"/>
    <dgm:cxn modelId="{1DFCEA8A-2C14-40A4-9854-5E1F6EDBB918}" srcId="{A3B68295-1192-4FD2-BBEA-4E97086EB2B6}" destId="{E32B0B31-5476-4B23-A4AA-B26F8B60F9E2}" srcOrd="0" destOrd="0" parTransId="{06684E5E-779F-4677-9513-291F4F6D1174}" sibTransId="{BB3ADF7E-F03C-424D-AC2D-96B5AB7D66BF}"/>
    <dgm:cxn modelId="{D382D05D-4E64-45F0-AB4A-988DF2C44B06}" type="presOf" srcId="{72B2E37A-F4EC-4E0A-B06C-BFBBC5A0F139}" destId="{16B80938-8C6B-4B07-81E1-DC9DF8387935}" srcOrd="0" destOrd="1" presId="urn:microsoft.com/office/officeart/2005/8/layout/chevron2"/>
    <dgm:cxn modelId="{A763CA41-4E75-4F08-A524-54E8B54742A3}" type="presOf" srcId="{0C77D2E7-6A6C-4364-8497-64490C1C9CEF}" destId="{3E062E8B-3FEA-4CB4-9EB9-B6392AFC2BDA}" srcOrd="0" destOrd="0" presId="urn:microsoft.com/office/officeart/2005/8/layout/chevron2"/>
    <dgm:cxn modelId="{0E6279C1-4C24-459C-8AD5-F91949579D60}" srcId="{0C77D2E7-6A6C-4364-8497-64490C1C9CEF}" destId="{A3B68295-1192-4FD2-BBEA-4E97086EB2B6}" srcOrd="1" destOrd="0" parTransId="{26023018-E055-4BAA-9521-105588437230}" sibTransId="{92114589-A2BB-423A-8A19-88D6E91608A2}"/>
    <dgm:cxn modelId="{FFEFB4DD-AC56-46EC-A08F-4ED42A69FEAD}" type="presOf" srcId="{49A1EF46-5512-44A4-8E48-5E4BB67DB22B}" destId="{77DFF050-E31E-491A-B7A8-EE376AEC02AB}" srcOrd="0" destOrd="1" presId="urn:microsoft.com/office/officeart/2005/8/layout/chevron2"/>
    <dgm:cxn modelId="{EB096CC4-A694-4E9C-B827-A437045A1132}" srcId="{773F5FE9-7CA5-4935-94AC-80796B6467E9}" destId="{72B2E37A-F4EC-4E0A-B06C-BFBBC5A0F139}" srcOrd="1" destOrd="0" parTransId="{021ECF4C-B55A-4EE7-A0E3-D37E3C245587}" sibTransId="{9D164664-C513-440B-B8B3-EBBA0C39239D}"/>
    <dgm:cxn modelId="{76F50E20-6D66-4C1F-836B-BDFD11FD4D25}" type="presOf" srcId="{15BE73F1-55EC-4D75-AE64-E86CDAF020B5}" destId="{620B5B8A-664F-4A18-B770-31CD47F52532}" srcOrd="0" destOrd="0" presId="urn:microsoft.com/office/officeart/2005/8/layout/chevron2"/>
    <dgm:cxn modelId="{3EC90F1D-1AFB-4FF6-B291-3D4B559B8CAA}" type="presOf" srcId="{60B10866-F4C7-44D9-9723-67123E7235A2}" destId="{16B80938-8C6B-4B07-81E1-DC9DF8387935}" srcOrd="0" destOrd="0" presId="urn:microsoft.com/office/officeart/2005/8/layout/chevron2"/>
    <dgm:cxn modelId="{B0A25389-98F0-47E8-9754-5105C0117B9D}" type="presParOf" srcId="{3E062E8B-3FEA-4CB4-9EB9-B6392AFC2BDA}" destId="{CE286277-8DA0-43AA-A429-CF154DB5F073}" srcOrd="0" destOrd="0" presId="urn:microsoft.com/office/officeart/2005/8/layout/chevron2"/>
    <dgm:cxn modelId="{E7EA30E0-2EC8-4DAB-AD2D-A96ECCF1FB9F}" type="presParOf" srcId="{CE286277-8DA0-43AA-A429-CF154DB5F073}" destId="{CAB93C64-96FC-402D-8E58-6F34D6C72AC1}" srcOrd="0" destOrd="0" presId="urn:microsoft.com/office/officeart/2005/8/layout/chevron2"/>
    <dgm:cxn modelId="{C570FC06-BCE2-45C1-B627-B06665C5293B}" type="presParOf" srcId="{CE286277-8DA0-43AA-A429-CF154DB5F073}" destId="{16B80938-8C6B-4B07-81E1-DC9DF8387935}" srcOrd="1" destOrd="0" presId="urn:microsoft.com/office/officeart/2005/8/layout/chevron2"/>
    <dgm:cxn modelId="{F0E980D3-FE1B-44AD-A5AD-1C6BCB63396C}" type="presParOf" srcId="{3E062E8B-3FEA-4CB4-9EB9-B6392AFC2BDA}" destId="{863D6503-5195-4461-8075-80997795F44E}" srcOrd="1" destOrd="0" presId="urn:microsoft.com/office/officeart/2005/8/layout/chevron2"/>
    <dgm:cxn modelId="{714A9CBE-D6DC-412C-834B-D8FD230D297E}" type="presParOf" srcId="{3E062E8B-3FEA-4CB4-9EB9-B6392AFC2BDA}" destId="{90F3BCC8-CEBA-498D-BBBF-20D69228A9F1}" srcOrd="2" destOrd="0" presId="urn:microsoft.com/office/officeart/2005/8/layout/chevron2"/>
    <dgm:cxn modelId="{04EAC37A-71D4-4B53-A758-B17C30549F23}" type="presParOf" srcId="{90F3BCC8-CEBA-498D-BBBF-20D69228A9F1}" destId="{28549CAB-CFC0-4EA9-A62F-F7781D8D50E0}" srcOrd="0" destOrd="0" presId="urn:microsoft.com/office/officeart/2005/8/layout/chevron2"/>
    <dgm:cxn modelId="{176A087F-54BA-4173-A19B-E11D929694C0}" type="presParOf" srcId="{90F3BCC8-CEBA-498D-BBBF-20D69228A9F1}" destId="{77DFF050-E31E-491A-B7A8-EE376AEC02AB}" srcOrd="1" destOrd="0" presId="urn:microsoft.com/office/officeart/2005/8/layout/chevron2"/>
    <dgm:cxn modelId="{FA758608-8FC6-4117-8769-F7423BF0A94F}" type="presParOf" srcId="{3E062E8B-3FEA-4CB4-9EB9-B6392AFC2BDA}" destId="{6B8B26CE-B093-424A-A341-D9C02958A775}" srcOrd="3" destOrd="0" presId="urn:microsoft.com/office/officeart/2005/8/layout/chevron2"/>
    <dgm:cxn modelId="{AD55FEE4-CF0D-46F4-87F5-A8AC0D94724F}" type="presParOf" srcId="{3E062E8B-3FEA-4CB4-9EB9-B6392AFC2BDA}" destId="{4970B7F9-A4BE-4671-A1BA-E07FE010C1F4}" srcOrd="4" destOrd="0" presId="urn:microsoft.com/office/officeart/2005/8/layout/chevron2"/>
    <dgm:cxn modelId="{D653B69C-5471-4677-848B-2DB7585FB7FD}" type="presParOf" srcId="{4970B7F9-A4BE-4671-A1BA-E07FE010C1F4}" destId="{620B5B8A-664F-4A18-B770-31CD47F52532}" srcOrd="0" destOrd="0" presId="urn:microsoft.com/office/officeart/2005/8/layout/chevron2"/>
    <dgm:cxn modelId="{B3E5EA6F-9DC7-4898-A685-928A6FF9DE97}" type="presParOf" srcId="{4970B7F9-A4BE-4671-A1BA-E07FE010C1F4}" destId="{8F27B879-FCF8-4DC1-90AC-A93E8F06E8D1}" srcOrd="1" destOrd="0" presId="urn:microsoft.com/office/officeart/2005/8/layout/chevron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CFB8D2-568A-45F1-91F9-C1E12971EAF0}" type="doc">
      <dgm:prSet loTypeId="urn:microsoft.com/office/officeart/2005/8/layout/default" loCatId="list" qsTypeId="urn:microsoft.com/office/officeart/2005/8/quickstyle/simple5" qsCatId="simple" csTypeId="urn:microsoft.com/office/officeart/2005/8/colors/accent6_3" csCatId="accent6" phldr="1"/>
      <dgm:spPr/>
      <dgm:t>
        <a:bodyPr/>
        <a:lstStyle/>
        <a:p>
          <a:endParaRPr lang="lv-LV"/>
        </a:p>
      </dgm:t>
    </dgm:pt>
    <dgm:pt modelId="{A395363E-D3E2-40C2-81C7-8E849D8D7D50}">
      <dgm:prSet phldrT="[Text]" custT="1"/>
      <dgm:spPr/>
      <dgm:t>
        <a:bodyPr/>
        <a:lstStyle/>
        <a:p>
          <a:pPr algn="l"/>
          <a:r>
            <a:rPr lang="en-US" sz="1600" b="1" dirty="0" smtClean="0"/>
            <a:t>When implementing the strategy of</a:t>
          </a:r>
          <a:r>
            <a:rPr lang="lv-LV" sz="1600" b="1" dirty="0" smtClean="0"/>
            <a:t> </a:t>
          </a:r>
          <a:r>
            <a:rPr lang="lv-LV" sz="1600" b="1" dirty="0" err="1" smtClean="0"/>
            <a:t>the</a:t>
          </a:r>
          <a:r>
            <a:rPr lang="lv-LV" sz="1600" b="1" dirty="0" smtClean="0"/>
            <a:t> OCMA </a:t>
          </a:r>
          <a:r>
            <a:rPr lang="lv-LV" sz="1600" b="1" dirty="0" err="1" smtClean="0"/>
            <a:t>main</a:t>
          </a:r>
          <a:r>
            <a:rPr lang="lv-LV" sz="1600" b="1" dirty="0" smtClean="0"/>
            <a:t> </a:t>
          </a:r>
          <a:r>
            <a:rPr lang="lv-LV" sz="1600" b="1" dirty="0" err="1" smtClean="0"/>
            <a:t>tasks</a:t>
          </a:r>
          <a:r>
            <a:rPr lang="en-GB" sz="1600" b="1" dirty="0" smtClean="0"/>
            <a:t> </a:t>
          </a:r>
          <a:r>
            <a:rPr lang="lv-LV" sz="1600" b="1" dirty="0" err="1" smtClean="0"/>
            <a:t>of</a:t>
          </a:r>
          <a:r>
            <a:rPr lang="lv-LV" sz="1600" b="1" dirty="0" smtClean="0"/>
            <a:t> </a:t>
          </a:r>
          <a:r>
            <a:rPr lang="lv-LV" sz="1600" b="1" dirty="0" err="1" smtClean="0"/>
            <a:t>the</a:t>
          </a:r>
          <a:r>
            <a:rPr lang="lv-LV" sz="1600" b="1" dirty="0" smtClean="0"/>
            <a:t> </a:t>
          </a:r>
          <a:r>
            <a:rPr lang="en-GB" sz="1600" b="1" dirty="0" smtClean="0"/>
            <a:t>O</a:t>
          </a:r>
          <a:r>
            <a:rPr lang="lv-LV" sz="1600" b="1" dirty="0" smtClean="0"/>
            <a:t>CMA</a:t>
          </a:r>
          <a:r>
            <a:rPr lang="en-GB" sz="1600" b="1" dirty="0" smtClean="0"/>
            <a:t> central d</a:t>
          </a:r>
          <a:r>
            <a:rPr lang="lv-LV" sz="1600" b="1" dirty="0" err="1" smtClean="0"/>
            <a:t>ivisions</a:t>
          </a:r>
          <a:r>
            <a:rPr lang="en-GB" sz="1600" b="1" dirty="0" smtClean="0"/>
            <a:t> are</a:t>
          </a:r>
          <a:r>
            <a:rPr lang="lv-LV" sz="1600" b="1" dirty="0" smtClean="0"/>
            <a:t>:</a:t>
          </a:r>
        </a:p>
        <a:p>
          <a:pPr algn="l"/>
          <a:r>
            <a:rPr lang="lv-LV" sz="1600" dirty="0" smtClean="0"/>
            <a:t>-</a:t>
          </a:r>
          <a:r>
            <a:rPr lang="en-GB" sz="1600" dirty="0" smtClean="0"/>
            <a:t>elaboration of legal acts;</a:t>
          </a:r>
          <a:endParaRPr lang="lv-LV" sz="1600" dirty="0" smtClean="0"/>
        </a:p>
        <a:p>
          <a:pPr algn="l"/>
          <a:r>
            <a:rPr lang="lv-LV" sz="1600" dirty="0" smtClean="0"/>
            <a:t>-</a:t>
          </a:r>
          <a:r>
            <a:rPr lang="en-GB" sz="1600" dirty="0" smtClean="0"/>
            <a:t>coordination and control of the activities of the regional divisions;</a:t>
          </a:r>
          <a:endParaRPr lang="lv-LV" sz="1600" dirty="0" smtClean="0"/>
        </a:p>
        <a:p>
          <a:pPr algn="l"/>
          <a:r>
            <a:rPr lang="lv-LV" sz="1600" dirty="0" smtClean="0"/>
            <a:t>-</a:t>
          </a:r>
          <a:r>
            <a:rPr lang="en-GB" sz="1600" dirty="0" smtClean="0"/>
            <a:t>methodological management of the regional divisions;</a:t>
          </a:r>
          <a:endParaRPr lang="lv-LV" sz="1600" dirty="0" smtClean="0"/>
        </a:p>
        <a:p>
          <a:pPr algn="l"/>
          <a:r>
            <a:rPr lang="lv-LV" sz="1600" dirty="0" smtClean="0"/>
            <a:t>-</a:t>
          </a:r>
          <a:r>
            <a:rPr lang="en-GB" sz="1600" dirty="0" smtClean="0"/>
            <a:t>material and technical funding of the </a:t>
          </a:r>
          <a:r>
            <a:rPr lang="lv-LV" sz="1600" dirty="0" err="1" smtClean="0"/>
            <a:t>divisions</a:t>
          </a:r>
          <a:r>
            <a:rPr lang="en-GB" sz="1600" dirty="0" smtClean="0"/>
            <a:t> within the budget;</a:t>
          </a:r>
          <a:endParaRPr lang="lv-LV" sz="1600" dirty="0" smtClean="0"/>
        </a:p>
        <a:p>
          <a:pPr algn="l"/>
          <a:r>
            <a:rPr lang="lv-LV" sz="1600" dirty="0" smtClean="0"/>
            <a:t>-</a:t>
          </a:r>
          <a:r>
            <a:rPr lang="en-GB" sz="1600" dirty="0" smtClean="0"/>
            <a:t>updating of information and communication system</a:t>
          </a:r>
          <a:r>
            <a:rPr lang="lv-LV" sz="1600" dirty="0" smtClean="0"/>
            <a:t>s.</a:t>
          </a:r>
          <a:endParaRPr lang="lv-LV" sz="1600" dirty="0"/>
        </a:p>
      </dgm:t>
    </dgm:pt>
    <dgm:pt modelId="{BAD48042-EA93-4103-89BB-8ECE27031065}" type="parTrans" cxnId="{C868A494-FC0D-4249-87E0-F42897333803}">
      <dgm:prSet/>
      <dgm:spPr/>
      <dgm:t>
        <a:bodyPr/>
        <a:lstStyle/>
        <a:p>
          <a:endParaRPr lang="lv-LV"/>
        </a:p>
      </dgm:t>
    </dgm:pt>
    <dgm:pt modelId="{4022D593-D70D-4C84-8A6D-85C4B9AC73B3}" type="sibTrans" cxnId="{C868A494-FC0D-4249-87E0-F42897333803}">
      <dgm:prSet/>
      <dgm:spPr/>
      <dgm:t>
        <a:bodyPr/>
        <a:lstStyle/>
        <a:p>
          <a:endParaRPr lang="lv-LV"/>
        </a:p>
      </dgm:t>
    </dgm:pt>
    <dgm:pt modelId="{969B9E68-E7E2-49D9-86BD-B7C662136541}">
      <dgm:prSet phldrT="[Text]" custT="1"/>
      <dgm:spPr/>
      <dgm:t>
        <a:bodyPr/>
        <a:lstStyle/>
        <a:p>
          <a:pPr algn="l"/>
          <a:r>
            <a:rPr lang="en-GB" sz="1600" b="1" dirty="0" smtClean="0"/>
            <a:t>The task</a:t>
          </a:r>
          <a:r>
            <a:rPr lang="lv-LV" sz="1600" b="1" dirty="0" smtClean="0"/>
            <a:t>s</a:t>
          </a:r>
          <a:r>
            <a:rPr lang="en-GB" sz="1600" b="1" dirty="0" smtClean="0"/>
            <a:t> of the regional divisions </a:t>
          </a:r>
          <a:r>
            <a:rPr lang="lv-LV" sz="1600" b="1" dirty="0" err="1" smtClean="0"/>
            <a:t>are</a:t>
          </a:r>
          <a:r>
            <a:rPr lang="en-GB" sz="1600" dirty="0" smtClean="0"/>
            <a:t> practical implementation of the functions </a:t>
          </a:r>
          <a:r>
            <a:rPr lang="lv-LV" sz="1600" dirty="0" err="1" smtClean="0"/>
            <a:t>determined</a:t>
          </a:r>
          <a:r>
            <a:rPr lang="lv-LV" sz="1600" dirty="0" smtClean="0"/>
            <a:t> </a:t>
          </a:r>
          <a:r>
            <a:rPr lang="lv-LV" sz="1600" dirty="0" err="1" smtClean="0"/>
            <a:t>in</a:t>
          </a:r>
          <a:r>
            <a:rPr lang="lv-LV" sz="1600" dirty="0" smtClean="0"/>
            <a:t> </a:t>
          </a:r>
          <a:r>
            <a:rPr lang="lv-LV" sz="1600" dirty="0" err="1" smtClean="0"/>
            <a:t>the</a:t>
          </a:r>
          <a:r>
            <a:rPr lang="lv-LV" sz="1600" dirty="0" smtClean="0"/>
            <a:t> </a:t>
          </a:r>
          <a:r>
            <a:rPr lang="lv-LV" sz="1600" dirty="0" err="1" smtClean="0"/>
            <a:t>Statute</a:t>
          </a:r>
          <a:r>
            <a:rPr lang="lv-LV" sz="1600" dirty="0" smtClean="0"/>
            <a:t> </a:t>
          </a:r>
          <a:r>
            <a:rPr lang="lv-LV" sz="1600" dirty="0" err="1" smtClean="0"/>
            <a:t>of</a:t>
          </a:r>
          <a:r>
            <a:rPr lang="lv-LV" sz="1600" dirty="0" smtClean="0"/>
            <a:t> </a:t>
          </a:r>
          <a:r>
            <a:rPr lang="lv-LV" sz="1600" dirty="0" err="1" smtClean="0"/>
            <a:t>the</a:t>
          </a:r>
          <a:r>
            <a:rPr lang="lv-LV" sz="1600" dirty="0" smtClean="0"/>
            <a:t> OCMA.</a:t>
          </a:r>
          <a:endParaRPr lang="lv-LV" sz="1600" dirty="0"/>
        </a:p>
      </dgm:t>
    </dgm:pt>
    <dgm:pt modelId="{6A067FDD-C062-4823-88B3-75458C556DA0}" type="parTrans" cxnId="{EC23756A-E318-418D-B6A8-F0CB29AB8160}">
      <dgm:prSet/>
      <dgm:spPr/>
      <dgm:t>
        <a:bodyPr/>
        <a:lstStyle/>
        <a:p>
          <a:endParaRPr lang="lv-LV"/>
        </a:p>
      </dgm:t>
    </dgm:pt>
    <dgm:pt modelId="{0A7ED61B-72B6-4570-8518-50FCD4D3F1B9}" type="sibTrans" cxnId="{EC23756A-E318-418D-B6A8-F0CB29AB8160}">
      <dgm:prSet/>
      <dgm:spPr/>
      <dgm:t>
        <a:bodyPr/>
        <a:lstStyle/>
        <a:p>
          <a:endParaRPr lang="lv-LV"/>
        </a:p>
      </dgm:t>
    </dgm:pt>
    <dgm:pt modelId="{885E521A-2B23-4171-B855-BA9708B550B3}" type="pres">
      <dgm:prSet presAssocID="{A9CFB8D2-568A-45F1-91F9-C1E12971EAF0}" presName="diagram" presStyleCnt="0">
        <dgm:presLayoutVars>
          <dgm:dir/>
          <dgm:resizeHandles val="exact"/>
        </dgm:presLayoutVars>
      </dgm:prSet>
      <dgm:spPr/>
      <dgm:t>
        <a:bodyPr/>
        <a:lstStyle/>
        <a:p>
          <a:endParaRPr lang="lv-LV"/>
        </a:p>
      </dgm:t>
    </dgm:pt>
    <dgm:pt modelId="{FC0BCD31-6D4C-4E8D-92AA-BC28B332038D}" type="pres">
      <dgm:prSet presAssocID="{A395363E-D3E2-40C2-81C7-8E849D8D7D50}" presName="node" presStyleLbl="node1" presStyleIdx="0" presStyleCnt="2" custScaleX="146132" custScaleY="166740">
        <dgm:presLayoutVars>
          <dgm:bulletEnabled val="1"/>
        </dgm:presLayoutVars>
      </dgm:prSet>
      <dgm:spPr/>
      <dgm:t>
        <a:bodyPr/>
        <a:lstStyle/>
        <a:p>
          <a:endParaRPr lang="lv-LV"/>
        </a:p>
      </dgm:t>
    </dgm:pt>
    <dgm:pt modelId="{AAB6CDEF-A648-48E4-80C8-01C9F04E868C}" type="pres">
      <dgm:prSet presAssocID="{4022D593-D70D-4C84-8A6D-85C4B9AC73B3}" presName="sibTrans" presStyleCnt="0"/>
      <dgm:spPr/>
    </dgm:pt>
    <dgm:pt modelId="{452B3EE0-FBC4-44E7-A210-D7AAA74921A0}" type="pres">
      <dgm:prSet presAssocID="{969B9E68-E7E2-49D9-86BD-B7C662136541}" presName="node" presStyleLbl="node1" presStyleIdx="1" presStyleCnt="2" custScaleX="147343" custScaleY="56753">
        <dgm:presLayoutVars>
          <dgm:bulletEnabled val="1"/>
        </dgm:presLayoutVars>
      </dgm:prSet>
      <dgm:spPr/>
      <dgm:t>
        <a:bodyPr/>
        <a:lstStyle/>
        <a:p>
          <a:endParaRPr lang="lv-LV"/>
        </a:p>
      </dgm:t>
    </dgm:pt>
  </dgm:ptLst>
  <dgm:cxnLst>
    <dgm:cxn modelId="{8C19840F-B42F-4982-B3D8-6B34CB6C20CD}" type="presOf" srcId="{A9CFB8D2-568A-45F1-91F9-C1E12971EAF0}" destId="{885E521A-2B23-4171-B855-BA9708B550B3}" srcOrd="0" destOrd="0" presId="urn:microsoft.com/office/officeart/2005/8/layout/default"/>
    <dgm:cxn modelId="{C868A494-FC0D-4249-87E0-F42897333803}" srcId="{A9CFB8D2-568A-45F1-91F9-C1E12971EAF0}" destId="{A395363E-D3E2-40C2-81C7-8E849D8D7D50}" srcOrd="0" destOrd="0" parTransId="{BAD48042-EA93-4103-89BB-8ECE27031065}" sibTransId="{4022D593-D70D-4C84-8A6D-85C4B9AC73B3}"/>
    <dgm:cxn modelId="{EC23756A-E318-418D-B6A8-F0CB29AB8160}" srcId="{A9CFB8D2-568A-45F1-91F9-C1E12971EAF0}" destId="{969B9E68-E7E2-49D9-86BD-B7C662136541}" srcOrd="1" destOrd="0" parTransId="{6A067FDD-C062-4823-88B3-75458C556DA0}" sibTransId="{0A7ED61B-72B6-4570-8518-50FCD4D3F1B9}"/>
    <dgm:cxn modelId="{1492A6EF-9B6B-49E1-A078-18A8C8010D09}" type="presOf" srcId="{969B9E68-E7E2-49D9-86BD-B7C662136541}" destId="{452B3EE0-FBC4-44E7-A210-D7AAA74921A0}" srcOrd="0" destOrd="0" presId="urn:microsoft.com/office/officeart/2005/8/layout/default"/>
    <dgm:cxn modelId="{652F1A50-045A-4BAB-A09D-692098344A50}" type="presOf" srcId="{A395363E-D3E2-40C2-81C7-8E849D8D7D50}" destId="{FC0BCD31-6D4C-4E8D-92AA-BC28B332038D}" srcOrd="0" destOrd="0" presId="urn:microsoft.com/office/officeart/2005/8/layout/default"/>
    <dgm:cxn modelId="{A475A806-E400-4782-A1B2-55150947B083}" type="presParOf" srcId="{885E521A-2B23-4171-B855-BA9708B550B3}" destId="{FC0BCD31-6D4C-4E8D-92AA-BC28B332038D}" srcOrd="0" destOrd="0" presId="urn:microsoft.com/office/officeart/2005/8/layout/default"/>
    <dgm:cxn modelId="{9D178F14-F884-4CA2-BB98-022F9FB3C281}" type="presParOf" srcId="{885E521A-2B23-4171-B855-BA9708B550B3}" destId="{AAB6CDEF-A648-48E4-80C8-01C9F04E868C}" srcOrd="1" destOrd="0" presId="urn:microsoft.com/office/officeart/2005/8/layout/default"/>
    <dgm:cxn modelId="{211AD9F2-5E62-4B98-8B7D-30B50A711D81}" type="presParOf" srcId="{885E521A-2B23-4171-B855-BA9708B550B3}" destId="{452B3EE0-FBC4-44E7-A210-D7AAA74921A0}" srcOrd="2" destOrd="0" presId="urn:microsoft.com/office/officeart/2005/8/layout/default"/>
  </dgm:cxnLst>
  <dgm:bg/>
  <dgm:whole/>
</dgm:dataModel>
</file>

<file path=ppt/diagrams/data4.xml><?xml version="1.0" encoding="utf-8"?>
<dgm:dataModel xmlns:dgm="http://schemas.openxmlformats.org/drawingml/2006/diagram" xmlns:a="http://schemas.openxmlformats.org/drawingml/2006/main">
  <dgm:ptLst>
    <dgm:pt modelId="{6B9C6CE1-0E4E-45D4-B662-CA1B9DDCC6A8}" type="doc">
      <dgm:prSet loTypeId="urn:microsoft.com/office/officeart/2005/8/layout/lProcess2" loCatId="relationship" qsTypeId="urn:microsoft.com/office/officeart/2005/8/quickstyle/simple3" qsCatId="simple" csTypeId="urn:microsoft.com/office/officeart/2005/8/colors/accent6_2" csCatId="accent6" phldr="1"/>
      <dgm:spPr/>
      <dgm:t>
        <a:bodyPr/>
        <a:lstStyle/>
        <a:p>
          <a:endParaRPr lang="lv-LV"/>
        </a:p>
      </dgm:t>
    </dgm:pt>
    <dgm:pt modelId="{BBAF5C94-AAE8-4621-87D4-3AA2BA978C81}">
      <dgm:prSet phldrT="[Text]" custT="1"/>
      <dgm:spPr/>
      <dgm:t>
        <a:bodyPr/>
        <a:lstStyle/>
        <a:p>
          <a:pPr>
            <a:lnSpc>
              <a:spcPct val="100000"/>
            </a:lnSpc>
          </a:pPr>
          <a:r>
            <a:rPr lang="en-US" sz="1550" dirty="0" smtClean="0"/>
            <a:t>Individuals are able to apply for and receive the </a:t>
          </a:r>
          <a:r>
            <a:rPr lang="lv-LV" sz="1550" dirty="0" err="1" smtClean="0"/>
            <a:t>services</a:t>
          </a:r>
          <a:r>
            <a:rPr lang="lv-LV" sz="1550" dirty="0" smtClean="0"/>
            <a:t> </a:t>
          </a:r>
          <a:r>
            <a:rPr lang="en-US" sz="1550" dirty="0" smtClean="0"/>
            <a:t>at any </a:t>
          </a:r>
          <a:r>
            <a:rPr lang="lv-LV" sz="1550" dirty="0" err="1" smtClean="0"/>
            <a:t>of</a:t>
          </a:r>
          <a:r>
            <a:rPr lang="lv-LV" sz="1550" dirty="0" smtClean="0"/>
            <a:t>  </a:t>
          </a:r>
          <a:r>
            <a:rPr lang="lv-LV" sz="1550" dirty="0" err="1" smtClean="0"/>
            <a:t>the</a:t>
          </a:r>
          <a:r>
            <a:rPr lang="lv-LV" sz="1550" dirty="0" smtClean="0"/>
            <a:t> 30 </a:t>
          </a:r>
          <a:r>
            <a:rPr lang="en-US" sz="1550" dirty="0" smtClean="0"/>
            <a:t>regional </a:t>
          </a:r>
          <a:r>
            <a:rPr lang="lv-LV" sz="1550" dirty="0" err="1" smtClean="0"/>
            <a:t>divisions</a:t>
          </a:r>
          <a:r>
            <a:rPr lang="lv-LV" sz="1550" dirty="0" smtClean="0"/>
            <a:t> </a:t>
          </a:r>
          <a:r>
            <a:rPr lang="en-US" sz="1550" dirty="0" smtClean="0"/>
            <a:t>of the </a:t>
          </a:r>
          <a:r>
            <a:rPr lang="lv-LV" sz="1550" dirty="0" smtClean="0"/>
            <a:t>OCMA</a:t>
          </a:r>
          <a:r>
            <a:rPr lang="en-US" sz="1550" dirty="0" smtClean="0"/>
            <a:t>, irrespective of their officially declared place of residence, as well as at Consular or Diplomatic Missions of the Republic of Latvia abroad, if the individual happens to be outside Latvia.</a:t>
          </a:r>
          <a:endParaRPr lang="lv-LV" sz="1550" dirty="0"/>
        </a:p>
      </dgm:t>
    </dgm:pt>
    <dgm:pt modelId="{50281260-E399-4811-B84E-EE87D2A77C47}" type="parTrans" cxnId="{9AB8CD2E-DE02-414F-B866-DABDC671C86C}">
      <dgm:prSet/>
      <dgm:spPr/>
      <dgm:t>
        <a:bodyPr/>
        <a:lstStyle/>
        <a:p>
          <a:endParaRPr lang="lv-LV"/>
        </a:p>
      </dgm:t>
    </dgm:pt>
    <dgm:pt modelId="{DB7994E7-E56E-462C-B490-C48FFB90356F}" type="sibTrans" cxnId="{9AB8CD2E-DE02-414F-B866-DABDC671C86C}">
      <dgm:prSet/>
      <dgm:spPr/>
      <dgm:t>
        <a:bodyPr/>
        <a:lstStyle/>
        <a:p>
          <a:endParaRPr lang="lv-LV"/>
        </a:p>
      </dgm:t>
    </dgm:pt>
    <dgm:pt modelId="{7F3C57AF-4098-4BFA-8C70-DAC5E16C5339}">
      <dgm:prSet phldrT="[Text]" custT="1"/>
      <dgm:spPr/>
      <dgm:t>
        <a:bodyPr/>
        <a:lstStyle/>
        <a:p>
          <a:pPr>
            <a:lnSpc>
              <a:spcPct val="100000"/>
            </a:lnSpc>
          </a:pPr>
          <a:r>
            <a:rPr lang="lv-LV" sz="1550" dirty="0" err="1" smtClean="0"/>
            <a:t>Online</a:t>
          </a:r>
          <a:r>
            <a:rPr lang="lv-LV" sz="1550" dirty="0" smtClean="0"/>
            <a:t> </a:t>
          </a:r>
          <a:r>
            <a:rPr lang="lv-LV" sz="1550" dirty="0" err="1" smtClean="0"/>
            <a:t>data</a:t>
          </a:r>
          <a:r>
            <a:rPr lang="lv-LV" sz="1550" dirty="0" smtClean="0"/>
            <a:t> </a:t>
          </a:r>
          <a:r>
            <a:rPr lang="lv-LV" sz="1550" dirty="0" err="1" smtClean="0"/>
            <a:t>exchange</a:t>
          </a:r>
          <a:r>
            <a:rPr lang="lv-LV" sz="1550" dirty="0" smtClean="0"/>
            <a:t> </a:t>
          </a:r>
          <a:r>
            <a:rPr lang="lv-LV" sz="1550" dirty="0" err="1" smtClean="0"/>
            <a:t>services</a:t>
          </a:r>
          <a:r>
            <a:rPr lang="lv-LV" sz="1550" dirty="0" smtClean="0"/>
            <a:t> </a:t>
          </a:r>
          <a:r>
            <a:rPr lang="lv-LV" sz="1550" dirty="0" err="1" smtClean="0"/>
            <a:t>are</a:t>
          </a:r>
          <a:r>
            <a:rPr lang="lv-LV" sz="1550" dirty="0" smtClean="0"/>
            <a:t> </a:t>
          </a:r>
          <a:r>
            <a:rPr lang="lv-LV" sz="1550" dirty="0" err="1" smtClean="0"/>
            <a:t>provided</a:t>
          </a:r>
          <a:r>
            <a:rPr lang="lv-LV" sz="1550" dirty="0" smtClean="0"/>
            <a:t> to </a:t>
          </a:r>
          <a:r>
            <a:rPr lang="lv-LV" sz="1550" dirty="0" err="1" smtClean="0"/>
            <a:t>state</a:t>
          </a:r>
          <a:r>
            <a:rPr lang="lv-LV" sz="1550" dirty="0" smtClean="0"/>
            <a:t> </a:t>
          </a:r>
          <a:r>
            <a:rPr lang="lv-LV" sz="1550" dirty="0" err="1" smtClean="0"/>
            <a:t>institutions</a:t>
          </a:r>
          <a:r>
            <a:rPr lang="lv-LV" sz="1550" dirty="0" smtClean="0"/>
            <a:t>, </a:t>
          </a:r>
          <a:br>
            <a:rPr lang="lv-LV" sz="1550" dirty="0" smtClean="0"/>
          </a:br>
          <a:r>
            <a:rPr lang="lv-LV" sz="1550" dirty="0" err="1" smtClean="0"/>
            <a:t>municipal</a:t>
          </a:r>
          <a:r>
            <a:rPr lang="lv-LV" sz="1550" dirty="0" smtClean="0"/>
            <a:t> </a:t>
          </a:r>
          <a:r>
            <a:rPr lang="lv-LV" sz="1550" dirty="0" err="1" smtClean="0"/>
            <a:t>authorities</a:t>
          </a:r>
          <a:r>
            <a:rPr lang="lv-LV" sz="1550" dirty="0" smtClean="0"/>
            <a:t>;</a:t>
          </a:r>
          <a:br>
            <a:rPr lang="lv-LV" sz="1550" dirty="0" smtClean="0"/>
          </a:br>
          <a:r>
            <a:rPr lang="lv-LV" sz="1550" dirty="0" err="1" smtClean="0"/>
            <a:t>organisations</a:t>
          </a:r>
          <a:r>
            <a:rPr lang="lv-LV" sz="1550" dirty="0" smtClean="0"/>
            <a:t> </a:t>
          </a:r>
          <a:r>
            <a:rPr lang="lv-LV" sz="1550" dirty="0" err="1" smtClean="0"/>
            <a:t>and</a:t>
          </a:r>
          <a:r>
            <a:rPr lang="lv-LV" sz="1550" dirty="0" smtClean="0"/>
            <a:t> </a:t>
          </a:r>
          <a:r>
            <a:rPr lang="lv-LV" sz="1550" dirty="0" err="1" smtClean="0"/>
            <a:t>companies</a:t>
          </a:r>
          <a:r>
            <a:rPr lang="lv-LV" sz="1550" dirty="0" smtClean="0"/>
            <a:t> to </a:t>
          </a:r>
          <a:r>
            <a:rPr lang="lv-LV" sz="1550" dirty="0" err="1" smtClean="0"/>
            <a:t>which</a:t>
          </a:r>
          <a:r>
            <a:rPr lang="lv-LV" sz="1550" dirty="0" smtClean="0"/>
            <a:t> </a:t>
          </a:r>
          <a:r>
            <a:rPr lang="lv-LV" sz="1550" dirty="0" err="1" smtClean="0"/>
            <a:t>the</a:t>
          </a:r>
          <a:r>
            <a:rPr lang="lv-LV" sz="1550" dirty="0" smtClean="0"/>
            <a:t> </a:t>
          </a:r>
          <a:r>
            <a:rPr lang="lv-LV" sz="1550" dirty="0" err="1" smtClean="0"/>
            <a:t>functions</a:t>
          </a:r>
          <a:r>
            <a:rPr lang="lv-LV" sz="1550" dirty="0" smtClean="0"/>
            <a:t> </a:t>
          </a:r>
          <a:r>
            <a:rPr lang="lv-LV" sz="1550" dirty="0" err="1" smtClean="0"/>
            <a:t>of</a:t>
          </a:r>
          <a:r>
            <a:rPr lang="lv-LV" sz="1550" dirty="0" smtClean="0"/>
            <a:t> </a:t>
          </a:r>
          <a:r>
            <a:rPr lang="lv-LV" sz="1550" dirty="0" err="1" smtClean="0"/>
            <a:t>public</a:t>
          </a:r>
          <a:r>
            <a:rPr lang="lv-LV" sz="1550" dirty="0" smtClean="0"/>
            <a:t> </a:t>
          </a:r>
          <a:r>
            <a:rPr lang="lv-LV" sz="1550" dirty="0" err="1" smtClean="0"/>
            <a:t>administration</a:t>
          </a:r>
          <a:r>
            <a:rPr lang="lv-LV" sz="1550" dirty="0" smtClean="0"/>
            <a:t> </a:t>
          </a:r>
          <a:r>
            <a:rPr lang="lv-LV" sz="1550" dirty="0" err="1" smtClean="0"/>
            <a:t>are</a:t>
          </a:r>
          <a:r>
            <a:rPr lang="lv-LV" sz="1550" dirty="0" smtClean="0"/>
            <a:t> </a:t>
          </a:r>
          <a:r>
            <a:rPr lang="lv-LV" sz="1550" dirty="0" err="1" smtClean="0"/>
            <a:t>delegated</a:t>
          </a:r>
          <a:r>
            <a:rPr lang="lv-LV" sz="1550" dirty="0" smtClean="0"/>
            <a:t>, </a:t>
          </a:r>
          <a:r>
            <a:rPr lang="lv-LV" sz="1550" dirty="0" err="1" smtClean="0"/>
            <a:t>such</a:t>
          </a:r>
          <a:r>
            <a:rPr lang="lv-LV" sz="1550" dirty="0" smtClean="0"/>
            <a:t> </a:t>
          </a:r>
          <a:r>
            <a:rPr lang="lv-LV" sz="1550" dirty="0" err="1" smtClean="0"/>
            <a:t>as</a:t>
          </a:r>
          <a:r>
            <a:rPr lang="lv-LV" sz="1550" dirty="0" smtClean="0"/>
            <a:t>  </a:t>
          </a:r>
          <a:r>
            <a:rPr lang="lv-LV" sz="1550" dirty="0" err="1" smtClean="0"/>
            <a:t>sworn</a:t>
          </a:r>
          <a:r>
            <a:rPr lang="lv-LV" sz="1550" dirty="0" smtClean="0"/>
            <a:t> </a:t>
          </a:r>
          <a:r>
            <a:rPr lang="lv-LV" sz="1550" dirty="0" err="1" smtClean="0"/>
            <a:t>notaries</a:t>
          </a:r>
          <a:r>
            <a:rPr lang="lv-LV" sz="1550" dirty="0" smtClean="0"/>
            <a:t>,</a:t>
          </a:r>
          <a:br>
            <a:rPr lang="lv-LV" sz="1550" dirty="0" smtClean="0"/>
          </a:br>
          <a:r>
            <a:rPr lang="lv-LV" sz="1550" dirty="0" err="1" smtClean="0"/>
            <a:t>banks</a:t>
          </a:r>
          <a:r>
            <a:rPr lang="lv-LV" sz="1550" dirty="0" smtClean="0"/>
            <a:t>, </a:t>
          </a:r>
          <a:r>
            <a:rPr lang="lv-LV" sz="1550" dirty="0" err="1" smtClean="0"/>
            <a:t>etc</a:t>
          </a:r>
          <a:r>
            <a:rPr lang="lv-LV" sz="1550" dirty="0" smtClean="0"/>
            <a:t>.</a:t>
          </a:r>
          <a:endParaRPr lang="lv-LV" sz="1550" dirty="0"/>
        </a:p>
      </dgm:t>
    </dgm:pt>
    <dgm:pt modelId="{A06AB0C6-A699-494B-90B9-6C4C08B1C66A}" type="parTrans" cxnId="{64500BC0-CD89-43BE-BC8D-BD8324CD79AB}">
      <dgm:prSet/>
      <dgm:spPr/>
      <dgm:t>
        <a:bodyPr/>
        <a:lstStyle/>
        <a:p>
          <a:endParaRPr lang="lv-LV"/>
        </a:p>
      </dgm:t>
    </dgm:pt>
    <dgm:pt modelId="{4BA4E7AC-0459-42B0-BCE1-EEFC508386BF}" type="sibTrans" cxnId="{64500BC0-CD89-43BE-BC8D-BD8324CD79AB}">
      <dgm:prSet/>
      <dgm:spPr/>
      <dgm:t>
        <a:bodyPr/>
        <a:lstStyle/>
        <a:p>
          <a:endParaRPr lang="lv-LV"/>
        </a:p>
      </dgm:t>
    </dgm:pt>
    <dgm:pt modelId="{A863048C-AB4E-474D-AB26-02D69D0554EC}">
      <dgm:prSet phldrT="[Text]" custT="1"/>
      <dgm:spPr/>
      <dgm:t>
        <a:bodyPr/>
        <a:lstStyle/>
        <a:p>
          <a:pPr>
            <a:lnSpc>
              <a:spcPct val="100000"/>
            </a:lnSpc>
          </a:pPr>
          <a:r>
            <a:rPr lang="lv-LV" sz="1550" dirty="0" err="1" smtClean="0"/>
            <a:t>Electronic</a:t>
          </a:r>
          <a:r>
            <a:rPr lang="lv-LV" sz="1550" dirty="0" smtClean="0"/>
            <a:t> </a:t>
          </a:r>
          <a:r>
            <a:rPr lang="lv-LV" sz="1550" dirty="0" err="1" smtClean="0"/>
            <a:t>services</a:t>
          </a:r>
          <a:r>
            <a:rPr lang="lv-LV" sz="1550" dirty="0" smtClean="0"/>
            <a:t>  </a:t>
          </a:r>
          <a:r>
            <a:rPr lang="lv-LV" sz="1550" dirty="0" err="1" smtClean="0"/>
            <a:t>are</a:t>
          </a:r>
          <a:r>
            <a:rPr lang="lv-LV" sz="1550" dirty="0" smtClean="0"/>
            <a:t> </a:t>
          </a:r>
          <a:r>
            <a:rPr lang="lv-LV" sz="1550" dirty="0" err="1" smtClean="0"/>
            <a:t>available</a:t>
          </a:r>
          <a:r>
            <a:rPr lang="lv-LV" sz="1550" dirty="0" smtClean="0"/>
            <a:t> </a:t>
          </a:r>
          <a:r>
            <a:rPr lang="en-US" sz="1550" dirty="0" smtClean="0"/>
            <a:t>to the public by using authentication with an electronic signature or through an internet banking facility</a:t>
          </a:r>
          <a:r>
            <a:rPr lang="lv-LV" sz="1550" dirty="0" smtClean="0"/>
            <a:t> </a:t>
          </a:r>
          <a:r>
            <a:rPr lang="lv-LV" sz="1550" dirty="0" err="1" smtClean="0"/>
            <a:t>at</a:t>
          </a:r>
          <a:r>
            <a:rPr lang="lv-LV" sz="1550" dirty="0" smtClean="0"/>
            <a:t> </a:t>
          </a:r>
          <a:r>
            <a:rPr lang="lv-LV" sz="1550" dirty="0" err="1" smtClean="0">
              <a:hlinkClick xmlns:r="http://schemas.openxmlformats.org/officeDocument/2006/relationships" r:id="rId1"/>
            </a:rPr>
            <a:t>www.latvija.lv</a:t>
          </a:r>
          <a:r>
            <a:rPr lang="lv-LV" sz="1550" dirty="0" smtClean="0"/>
            <a:t> </a:t>
          </a:r>
        </a:p>
        <a:p>
          <a:pPr>
            <a:lnSpc>
              <a:spcPct val="100000"/>
            </a:lnSpc>
          </a:pPr>
          <a:r>
            <a:rPr lang="lv-LV" sz="1550" dirty="0" err="1" smtClean="0"/>
            <a:t>and</a:t>
          </a:r>
          <a:r>
            <a:rPr lang="lv-LV" sz="1550" dirty="0" smtClean="0"/>
            <a:t> </a:t>
          </a:r>
          <a:r>
            <a:rPr lang="lv-LV" sz="1550" dirty="0" err="1" smtClean="0">
              <a:hlinkClick xmlns:r="http://schemas.openxmlformats.org/officeDocument/2006/relationships" r:id="rId2"/>
            </a:rPr>
            <a:t>www.pmlp.gov.lv</a:t>
          </a:r>
          <a:endParaRPr lang="lv-LV" sz="1550" dirty="0"/>
        </a:p>
      </dgm:t>
    </dgm:pt>
    <dgm:pt modelId="{6F86F7C2-0575-4583-8D12-0503368D4C49}" type="parTrans" cxnId="{41218760-921D-4340-A3DF-0D43CEA93D5D}">
      <dgm:prSet/>
      <dgm:spPr/>
      <dgm:t>
        <a:bodyPr/>
        <a:lstStyle/>
        <a:p>
          <a:endParaRPr lang="lv-LV"/>
        </a:p>
      </dgm:t>
    </dgm:pt>
    <dgm:pt modelId="{5CF1707C-4C87-451A-A8CD-07557CB3BE29}" type="sibTrans" cxnId="{41218760-921D-4340-A3DF-0D43CEA93D5D}">
      <dgm:prSet/>
      <dgm:spPr/>
      <dgm:t>
        <a:bodyPr/>
        <a:lstStyle/>
        <a:p>
          <a:endParaRPr lang="lv-LV"/>
        </a:p>
      </dgm:t>
    </dgm:pt>
    <dgm:pt modelId="{0C66DDA5-1BA1-45F1-A4F3-7F3714E71750}">
      <dgm:prSet phldrT="[Text]" custT="1"/>
      <dgm:spPr/>
      <dgm:t>
        <a:bodyPr/>
        <a:lstStyle/>
        <a:p>
          <a:r>
            <a:rPr lang="lv-LV" sz="2000" b="1" dirty="0" err="1" smtClean="0"/>
            <a:t>On-Site</a:t>
          </a:r>
          <a:r>
            <a:rPr lang="lv-LV" sz="2000" b="1" dirty="0" smtClean="0"/>
            <a:t> </a:t>
          </a:r>
          <a:r>
            <a:rPr lang="lv-LV" sz="2000" b="1" dirty="0" err="1" smtClean="0"/>
            <a:t>Services</a:t>
          </a:r>
          <a:endParaRPr lang="lv-LV" sz="2000" b="1" dirty="0"/>
        </a:p>
      </dgm:t>
    </dgm:pt>
    <dgm:pt modelId="{1EA4C87F-7B77-4657-AB96-D1AFE47D8B62}" type="parTrans" cxnId="{BAF5FB48-2731-4832-A6FA-9923C3EA5724}">
      <dgm:prSet/>
      <dgm:spPr/>
      <dgm:t>
        <a:bodyPr/>
        <a:lstStyle/>
        <a:p>
          <a:endParaRPr lang="lv-LV"/>
        </a:p>
      </dgm:t>
    </dgm:pt>
    <dgm:pt modelId="{E33B5750-6637-4155-996B-9FC2590EC07A}" type="sibTrans" cxnId="{BAF5FB48-2731-4832-A6FA-9923C3EA5724}">
      <dgm:prSet/>
      <dgm:spPr/>
      <dgm:t>
        <a:bodyPr/>
        <a:lstStyle/>
        <a:p>
          <a:endParaRPr lang="lv-LV"/>
        </a:p>
      </dgm:t>
    </dgm:pt>
    <dgm:pt modelId="{F9285B76-0F04-4A06-B30D-D8A2A144BCDD}">
      <dgm:prSet phldrT="[Text]" custT="1"/>
      <dgm:spPr/>
      <dgm:t>
        <a:bodyPr/>
        <a:lstStyle/>
        <a:p>
          <a:r>
            <a:rPr lang="lv-LV" sz="2000" b="1" dirty="0" err="1" smtClean="0"/>
            <a:t>Electronic</a:t>
          </a:r>
          <a:r>
            <a:rPr lang="lv-LV" sz="2000" b="1" dirty="0" smtClean="0"/>
            <a:t> </a:t>
          </a:r>
          <a:r>
            <a:rPr lang="lv-LV" sz="2000" b="1" dirty="0" err="1" smtClean="0"/>
            <a:t>Services</a:t>
          </a:r>
          <a:endParaRPr lang="lv-LV" sz="2000" b="1" dirty="0"/>
        </a:p>
      </dgm:t>
    </dgm:pt>
    <dgm:pt modelId="{C649D9E5-ED03-467A-B22A-90F58E85519D}" type="parTrans" cxnId="{F1BDB2DB-3A3A-4059-9CA0-8EAF684B40AF}">
      <dgm:prSet/>
      <dgm:spPr/>
      <dgm:t>
        <a:bodyPr/>
        <a:lstStyle/>
        <a:p>
          <a:endParaRPr lang="lv-LV"/>
        </a:p>
      </dgm:t>
    </dgm:pt>
    <dgm:pt modelId="{E6ABD07F-9100-4411-8F65-39AA0780CCC9}" type="sibTrans" cxnId="{F1BDB2DB-3A3A-4059-9CA0-8EAF684B40AF}">
      <dgm:prSet/>
      <dgm:spPr/>
      <dgm:t>
        <a:bodyPr/>
        <a:lstStyle/>
        <a:p>
          <a:endParaRPr lang="lv-LV"/>
        </a:p>
      </dgm:t>
    </dgm:pt>
    <dgm:pt modelId="{16A13A41-9AFF-4ED5-973E-5E3896C3AEA4}">
      <dgm:prSet phldrT="[Text]" custT="1"/>
      <dgm:spPr/>
      <dgm:t>
        <a:bodyPr/>
        <a:lstStyle/>
        <a:p>
          <a:r>
            <a:rPr lang="lv-LV" sz="2000" b="1" dirty="0" err="1" smtClean="0"/>
            <a:t>Interinstitutional</a:t>
          </a:r>
          <a:r>
            <a:rPr lang="lv-LV" sz="2000" b="1" dirty="0" smtClean="0"/>
            <a:t> </a:t>
          </a:r>
          <a:r>
            <a:rPr lang="lv-LV" sz="2000" b="1" dirty="0" err="1" smtClean="0"/>
            <a:t>Services</a:t>
          </a:r>
          <a:endParaRPr lang="lv-LV" sz="2000" b="1" dirty="0"/>
        </a:p>
      </dgm:t>
    </dgm:pt>
    <dgm:pt modelId="{660139D0-E47D-4F52-B548-79E9A57CE837}" type="parTrans" cxnId="{ABF3D3CA-56D8-495B-A15A-7F4BC9F7A267}">
      <dgm:prSet/>
      <dgm:spPr/>
      <dgm:t>
        <a:bodyPr/>
        <a:lstStyle/>
        <a:p>
          <a:endParaRPr lang="lv-LV"/>
        </a:p>
      </dgm:t>
    </dgm:pt>
    <dgm:pt modelId="{3EF10279-F5D4-478C-A82A-D4CBB55EC43F}" type="sibTrans" cxnId="{ABF3D3CA-56D8-495B-A15A-7F4BC9F7A267}">
      <dgm:prSet/>
      <dgm:spPr/>
      <dgm:t>
        <a:bodyPr/>
        <a:lstStyle/>
        <a:p>
          <a:endParaRPr lang="lv-LV"/>
        </a:p>
      </dgm:t>
    </dgm:pt>
    <dgm:pt modelId="{240551A1-803E-4109-8FC8-08FB91479230}" type="pres">
      <dgm:prSet presAssocID="{6B9C6CE1-0E4E-45D4-B662-CA1B9DDCC6A8}" presName="theList" presStyleCnt="0">
        <dgm:presLayoutVars>
          <dgm:dir/>
          <dgm:animLvl val="lvl"/>
          <dgm:resizeHandles val="exact"/>
        </dgm:presLayoutVars>
      </dgm:prSet>
      <dgm:spPr/>
      <dgm:t>
        <a:bodyPr/>
        <a:lstStyle/>
        <a:p>
          <a:endParaRPr lang="lv-LV"/>
        </a:p>
      </dgm:t>
    </dgm:pt>
    <dgm:pt modelId="{21CFD962-B31A-4F8F-B13D-FD87FDFD018F}" type="pres">
      <dgm:prSet presAssocID="{0C66DDA5-1BA1-45F1-A4F3-7F3714E71750}" presName="compNode" presStyleCnt="0"/>
      <dgm:spPr/>
      <dgm:t>
        <a:bodyPr/>
        <a:lstStyle/>
        <a:p>
          <a:endParaRPr lang="lv-LV"/>
        </a:p>
      </dgm:t>
    </dgm:pt>
    <dgm:pt modelId="{0330228F-5CF3-4F67-81A7-68ABFF6F8A7A}" type="pres">
      <dgm:prSet presAssocID="{0C66DDA5-1BA1-45F1-A4F3-7F3714E71750}" presName="aNode" presStyleLbl="bgShp" presStyleIdx="0" presStyleCnt="3"/>
      <dgm:spPr/>
      <dgm:t>
        <a:bodyPr/>
        <a:lstStyle/>
        <a:p>
          <a:endParaRPr lang="lv-LV"/>
        </a:p>
      </dgm:t>
    </dgm:pt>
    <dgm:pt modelId="{2223A93E-11A7-4AFE-8B64-9F4F7F66AEC1}" type="pres">
      <dgm:prSet presAssocID="{0C66DDA5-1BA1-45F1-A4F3-7F3714E71750}" presName="textNode" presStyleLbl="bgShp" presStyleIdx="0" presStyleCnt="3"/>
      <dgm:spPr/>
      <dgm:t>
        <a:bodyPr/>
        <a:lstStyle/>
        <a:p>
          <a:endParaRPr lang="lv-LV"/>
        </a:p>
      </dgm:t>
    </dgm:pt>
    <dgm:pt modelId="{72A79BAB-CD8B-454A-9174-9391EB7169A3}" type="pres">
      <dgm:prSet presAssocID="{0C66DDA5-1BA1-45F1-A4F3-7F3714E71750}" presName="compChildNode" presStyleCnt="0"/>
      <dgm:spPr/>
      <dgm:t>
        <a:bodyPr/>
        <a:lstStyle/>
        <a:p>
          <a:endParaRPr lang="lv-LV"/>
        </a:p>
      </dgm:t>
    </dgm:pt>
    <dgm:pt modelId="{8D933AC5-9A15-4614-90C2-19BD0C0248F6}" type="pres">
      <dgm:prSet presAssocID="{0C66DDA5-1BA1-45F1-A4F3-7F3714E71750}" presName="theInnerList" presStyleCnt="0"/>
      <dgm:spPr/>
      <dgm:t>
        <a:bodyPr/>
        <a:lstStyle/>
        <a:p>
          <a:endParaRPr lang="lv-LV"/>
        </a:p>
      </dgm:t>
    </dgm:pt>
    <dgm:pt modelId="{67F9E529-AB6C-4062-8DE0-8F3C06AE5AAE}" type="pres">
      <dgm:prSet presAssocID="{BBAF5C94-AAE8-4621-87D4-3AA2BA978C81}" presName="childNode" presStyleLbl="node1" presStyleIdx="0" presStyleCnt="3" custScaleX="115376">
        <dgm:presLayoutVars>
          <dgm:bulletEnabled val="1"/>
        </dgm:presLayoutVars>
      </dgm:prSet>
      <dgm:spPr/>
      <dgm:t>
        <a:bodyPr/>
        <a:lstStyle/>
        <a:p>
          <a:endParaRPr lang="lv-LV"/>
        </a:p>
      </dgm:t>
    </dgm:pt>
    <dgm:pt modelId="{1A3B7860-021F-410A-9622-B8B484AEF9E7}" type="pres">
      <dgm:prSet presAssocID="{0C66DDA5-1BA1-45F1-A4F3-7F3714E71750}" presName="aSpace" presStyleCnt="0"/>
      <dgm:spPr/>
      <dgm:t>
        <a:bodyPr/>
        <a:lstStyle/>
        <a:p>
          <a:endParaRPr lang="lv-LV"/>
        </a:p>
      </dgm:t>
    </dgm:pt>
    <dgm:pt modelId="{1C90762D-11AB-4482-A897-E60AF62B29FD}" type="pres">
      <dgm:prSet presAssocID="{F9285B76-0F04-4A06-B30D-D8A2A144BCDD}" presName="compNode" presStyleCnt="0"/>
      <dgm:spPr/>
      <dgm:t>
        <a:bodyPr/>
        <a:lstStyle/>
        <a:p>
          <a:endParaRPr lang="lv-LV"/>
        </a:p>
      </dgm:t>
    </dgm:pt>
    <dgm:pt modelId="{3ADEE691-FAA3-4F9B-B6B8-A557F79081A5}" type="pres">
      <dgm:prSet presAssocID="{F9285B76-0F04-4A06-B30D-D8A2A144BCDD}" presName="aNode" presStyleLbl="bgShp" presStyleIdx="1" presStyleCnt="3"/>
      <dgm:spPr/>
      <dgm:t>
        <a:bodyPr/>
        <a:lstStyle/>
        <a:p>
          <a:endParaRPr lang="lv-LV"/>
        </a:p>
      </dgm:t>
    </dgm:pt>
    <dgm:pt modelId="{A62C9CBD-C038-45FD-A83E-671739E4342F}" type="pres">
      <dgm:prSet presAssocID="{F9285B76-0F04-4A06-B30D-D8A2A144BCDD}" presName="textNode" presStyleLbl="bgShp" presStyleIdx="1" presStyleCnt="3"/>
      <dgm:spPr/>
      <dgm:t>
        <a:bodyPr/>
        <a:lstStyle/>
        <a:p>
          <a:endParaRPr lang="lv-LV"/>
        </a:p>
      </dgm:t>
    </dgm:pt>
    <dgm:pt modelId="{2CD0D5DF-3E18-4A68-8457-A676E9FB7EB7}" type="pres">
      <dgm:prSet presAssocID="{F9285B76-0F04-4A06-B30D-D8A2A144BCDD}" presName="compChildNode" presStyleCnt="0"/>
      <dgm:spPr/>
      <dgm:t>
        <a:bodyPr/>
        <a:lstStyle/>
        <a:p>
          <a:endParaRPr lang="lv-LV"/>
        </a:p>
      </dgm:t>
    </dgm:pt>
    <dgm:pt modelId="{F860EC71-F681-4C3A-A7C3-151E8CA150B8}" type="pres">
      <dgm:prSet presAssocID="{F9285B76-0F04-4A06-B30D-D8A2A144BCDD}" presName="theInnerList" presStyleCnt="0"/>
      <dgm:spPr/>
      <dgm:t>
        <a:bodyPr/>
        <a:lstStyle/>
        <a:p>
          <a:endParaRPr lang="lv-LV"/>
        </a:p>
      </dgm:t>
    </dgm:pt>
    <dgm:pt modelId="{95ED2720-DBBB-4361-B196-2C577FE821E8}" type="pres">
      <dgm:prSet presAssocID="{A863048C-AB4E-474D-AB26-02D69D0554EC}" presName="childNode" presStyleLbl="node1" presStyleIdx="1" presStyleCnt="3" custScaleX="113821" custScaleY="110968">
        <dgm:presLayoutVars>
          <dgm:bulletEnabled val="1"/>
        </dgm:presLayoutVars>
      </dgm:prSet>
      <dgm:spPr/>
      <dgm:t>
        <a:bodyPr/>
        <a:lstStyle/>
        <a:p>
          <a:endParaRPr lang="lv-LV"/>
        </a:p>
      </dgm:t>
    </dgm:pt>
    <dgm:pt modelId="{823506FB-A797-4D79-AB35-21E1DD4DF636}" type="pres">
      <dgm:prSet presAssocID="{F9285B76-0F04-4A06-B30D-D8A2A144BCDD}" presName="aSpace" presStyleCnt="0"/>
      <dgm:spPr/>
      <dgm:t>
        <a:bodyPr/>
        <a:lstStyle/>
        <a:p>
          <a:endParaRPr lang="lv-LV"/>
        </a:p>
      </dgm:t>
    </dgm:pt>
    <dgm:pt modelId="{BDC844AB-78EE-4C60-A6BC-5485696D5555}" type="pres">
      <dgm:prSet presAssocID="{16A13A41-9AFF-4ED5-973E-5E3896C3AEA4}" presName="compNode" presStyleCnt="0"/>
      <dgm:spPr/>
      <dgm:t>
        <a:bodyPr/>
        <a:lstStyle/>
        <a:p>
          <a:endParaRPr lang="lv-LV"/>
        </a:p>
      </dgm:t>
    </dgm:pt>
    <dgm:pt modelId="{315F8BDC-EEF2-4FE3-BEE5-3666FBBB8A07}" type="pres">
      <dgm:prSet presAssocID="{16A13A41-9AFF-4ED5-973E-5E3896C3AEA4}" presName="aNode" presStyleLbl="bgShp" presStyleIdx="2" presStyleCnt="3" custScaleX="101025" custLinFactNeighborX="2591"/>
      <dgm:spPr/>
      <dgm:t>
        <a:bodyPr/>
        <a:lstStyle/>
        <a:p>
          <a:endParaRPr lang="lv-LV"/>
        </a:p>
      </dgm:t>
    </dgm:pt>
    <dgm:pt modelId="{9C0D6E52-93AC-413C-87EC-C4DB5ADAB085}" type="pres">
      <dgm:prSet presAssocID="{16A13A41-9AFF-4ED5-973E-5E3896C3AEA4}" presName="textNode" presStyleLbl="bgShp" presStyleIdx="2" presStyleCnt="3"/>
      <dgm:spPr/>
      <dgm:t>
        <a:bodyPr/>
        <a:lstStyle/>
        <a:p>
          <a:endParaRPr lang="lv-LV"/>
        </a:p>
      </dgm:t>
    </dgm:pt>
    <dgm:pt modelId="{B38EAD53-FEE9-42D9-BDAE-BCFCE112D25E}" type="pres">
      <dgm:prSet presAssocID="{16A13A41-9AFF-4ED5-973E-5E3896C3AEA4}" presName="compChildNode" presStyleCnt="0"/>
      <dgm:spPr/>
      <dgm:t>
        <a:bodyPr/>
        <a:lstStyle/>
        <a:p>
          <a:endParaRPr lang="lv-LV"/>
        </a:p>
      </dgm:t>
    </dgm:pt>
    <dgm:pt modelId="{43C7A636-46D7-40FC-A663-49C45A2118EE}" type="pres">
      <dgm:prSet presAssocID="{16A13A41-9AFF-4ED5-973E-5E3896C3AEA4}" presName="theInnerList" presStyleCnt="0"/>
      <dgm:spPr/>
      <dgm:t>
        <a:bodyPr/>
        <a:lstStyle/>
        <a:p>
          <a:endParaRPr lang="lv-LV"/>
        </a:p>
      </dgm:t>
    </dgm:pt>
    <dgm:pt modelId="{A93840C2-1A1F-4AC2-A624-E35FA9475CD4}" type="pres">
      <dgm:prSet presAssocID="{7F3C57AF-4098-4BFA-8C70-DAC5E16C5339}" presName="childNode" presStyleLbl="node1" presStyleIdx="2" presStyleCnt="3" custScaleX="114729" custLinFactNeighborX="-865" custLinFactNeighborY="-296">
        <dgm:presLayoutVars>
          <dgm:bulletEnabled val="1"/>
        </dgm:presLayoutVars>
      </dgm:prSet>
      <dgm:spPr/>
      <dgm:t>
        <a:bodyPr/>
        <a:lstStyle/>
        <a:p>
          <a:endParaRPr lang="lv-LV"/>
        </a:p>
      </dgm:t>
    </dgm:pt>
  </dgm:ptLst>
  <dgm:cxnLst>
    <dgm:cxn modelId="{9AB8CD2E-DE02-414F-B866-DABDC671C86C}" srcId="{0C66DDA5-1BA1-45F1-A4F3-7F3714E71750}" destId="{BBAF5C94-AAE8-4621-87D4-3AA2BA978C81}" srcOrd="0" destOrd="0" parTransId="{50281260-E399-4811-B84E-EE87D2A77C47}" sibTransId="{DB7994E7-E56E-462C-B490-C48FFB90356F}"/>
    <dgm:cxn modelId="{6CA82D06-6A45-43B3-ADC0-2AF419050166}" type="presOf" srcId="{F9285B76-0F04-4A06-B30D-D8A2A144BCDD}" destId="{3ADEE691-FAA3-4F9B-B6B8-A557F79081A5}" srcOrd="0" destOrd="0" presId="urn:microsoft.com/office/officeart/2005/8/layout/lProcess2"/>
    <dgm:cxn modelId="{F9CBEE99-DFED-49A9-95D8-89B9D5FFC4E3}" type="presOf" srcId="{0C66DDA5-1BA1-45F1-A4F3-7F3714E71750}" destId="{2223A93E-11A7-4AFE-8B64-9F4F7F66AEC1}" srcOrd="1" destOrd="0" presId="urn:microsoft.com/office/officeart/2005/8/layout/lProcess2"/>
    <dgm:cxn modelId="{3505F899-6D78-4518-9407-6102821FBCC2}" type="presOf" srcId="{0C66DDA5-1BA1-45F1-A4F3-7F3714E71750}" destId="{0330228F-5CF3-4F67-81A7-68ABFF6F8A7A}" srcOrd="0" destOrd="0" presId="urn:microsoft.com/office/officeart/2005/8/layout/lProcess2"/>
    <dgm:cxn modelId="{41218760-921D-4340-A3DF-0D43CEA93D5D}" srcId="{F9285B76-0F04-4A06-B30D-D8A2A144BCDD}" destId="{A863048C-AB4E-474D-AB26-02D69D0554EC}" srcOrd="0" destOrd="0" parTransId="{6F86F7C2-0575-4583-8D12-0503368D4C49}" sibTransId="{5CF1707C-4C87-451A-A8CD-07557CB3BE29}"/>
    <dgm:cxn modelId="{BAF5FB48-2731-4832-A6FA-9923C3EA5724}" srcId="{6B9C6CE1-0E4E-45D4-B662-CA1B9DDCC6A8}" destId="{0C66DDA5-1BA1-45F1-A4F3-7F3714E71750}" srcOrd="0" destOrd="0" parTransId="{1EA4C87F-7B77-4657-AB96-D1AFE47D8B62}" sibTransId="{E33B5750-6637-4155-996B-9FC2590EC07A}"/>
    <dgm:cxn modelId="{086171A2-48A7-43C1-B6C5-723CE9623310}" type="presOf" srcId="{16A13A41-9AFF-4ED5-973E-5E3896C3AEA4}" destId="{9C0D6E52-93AC-413C-87EC-C4DB5ADAB085}" srcOrd="1" destOrd="0" presId="urn:microsoft.com/office/officeart/2005/8/layout/lProcess2"/>
    <dgm:cxn modelId="{CE8111D8-5F75-4E45-97C7-64E3D61E8725}" type="presOf" srcId="{A863048C-AB4E-474D-AB26-02D69D0554EC}" destId="{95ED2720-DBBB-4361-B196-2C577FE821E8}" srcOrd="0" destOrd="0" presId="urn:microsoft.com/office/officeart/2005/8/layout/lProcess2"/>
    <dgm:cxn modelId="{484FAA33-0B62-43B7-A50B-5BAD1D9ED6A2}" type="presOf" srcId="{BBAF5C94-AAE8-4621-87D4-3AA2BA978C81}" destId="{67F9E529-AB6C-4062-8DE0-8F3C06AE5AAE}" srcOrd="0" destOrd="0" presId="urn:microsoft.com/office/officeart/2005/8/layout/lProcess2"/>
    <dgm:cxn modelId="{D1C6471D-183C-43B6-A51C-5B73AD8EB28F}" type="presOf" srcId="{16A13A41-9AFF-4ED5-973E-5E3896C3AEA4}" destId="{315F8BDC-EEF2-4FE3-BEE5-3666FBBB8A07}" srcOrd="0" destOrd="0" presId="urn:microsoft.com/office/officeart/2005/8/layout/lProcess2"/>
    <dgm:cxn modelId="{64500BC0-CD89-43BE-BC8D-BD8324CD79AB}" srcId="{16A13A41-9AFF-4ED5-973E-5E3896C3AEA4}" destId="{7F3C57AF-4098-4BFA-8C70-DAC5E16C5339}" srcOrd="0" destOrd="0" parTransId="{A06AB0C6-A699-494B-90B9-6C4C08B1C66A}" sibTransId="{4BA4E7AC-0459-42B0-BCE1-EEFC508386BF}"/>
    <dgm:cxn modelId="{5E54D466-5CEC-49D6-88CC-F84A149811A9}" type="presOf" srcId="{6B9C6CE1-0E4E-45D4-B662-CA1B9DDCC6A8}" destId="{240551A1-803E-4109-8FC8-08FB91479230}" srcOrd="0" destOrd="0" presId="urn:microsoft.com/office/officeart/2005/8/layout/lProcess2"/>
    <dgm:cxn modelId="{F1BDB2DB-3A3A-4059-9CA0-8EAF684B40AF}" srcId="{6B9C6CE1-0E4E-45D4-B662-CA1B9DDCC6A8}" destId="{F9285B76-0F04-4A06-B30D-D8A2A144BCDD}" srcOrd="1" destOrd="0" parTransId="{C649D9E5-ED03-467A-B22A-90F58E85519D}" sibTransId="{E6ABD07F-9100-4411-8F65-39AA0780CCC9}"/>
    <dgm:cxn modelId="{ABF3D3CA-56D8-495B-A15A-7F4BC9F7A267}" srcId="{6B9C6CE1-0E4E-45D4-B662-CA1B9DDCC6A8}" destId="{16A13A41-9AFF-4ED5-973E-5E3896C3AEA4}" srcOrd="2" destOrd="0" parTransId="{660139D0-E47D-4F52-B548-79E9A57CE837}" sibTransId="{3EF10279-F5D4-478C-A82A-D4CBB55EC43F}"/>
    <dgm:cxn modelId="{DEE33BFE-63D5-4511-B14F-929F196720F5}" type="presOf" srcId="{7F3C57AF-4098-4BFA-8C70-DAC5E16C5339}" destId="{A93840C2-1A1F-4AC2-A624-E35FA9475CD4}" srcOrd="0" destOrd="0" presId="urn:microsoft.com/office/officeart/2005/8/layout/lProcess2"/>
    <dgm:cxn modelId="{0114A9E5-028E-453E-911D-F0E669A6FBC2}" type="presOf" srcId="{F9285B76-0F04-4A06-B30D-D8A2A144BCDD}" destId="{A62C9CBD-C038-45FD-A83E-671739E4342F}" srcOrd="1" destOrd="0" presId="urn:microsoft.com/office/officeart/2005/8/layout/lProcess2"/>
    <dgm:cxn modelId="{FDE6CD50-B6E3-4A5B-A13A-8B7A04E8244C}" type="presParOf" srcId="{240551A1-803E-4109-8FC8-08FB91479230}" destId="{21CFD962-B31A-4F8F-B13D-FD87FDFD018F}" srcOrd="0" destOrd="0" presId="urn:microsoft.com/office/officeart/2005/8/layout/lProcess2"/>
    <dgm:cxn modelId="{81688E04-759E-43E7-B3A4-47AE4C8E014E}" type="presParOf" srcId="{21CFD962-B31A-4F8F-B13D-FD87FDFD018F}" destId="{0330228F-5CF3-4F67-81A7-68ABFF6F8A7A}" srcOrd="0" destOrd="0" presId="urn:microsoft.com/office/officeart/2005/8/layout/lProcess2"/>
    <dgm:cxn modelId="{276541F5-8D01-47CD-AA39-4D18FEB5F235}" type="presParOf" srcId="{21CFD962-B31A-4F8F-B13D-FD87FDFD018F}" destId="{2223A93E-11A7-4AFE-8B64-9F4F7F66AEC1}" srcOrd="1" destOrd="0" presId="urn:microsoft.com/office/officeart/2005/8/layout/lProcess2"/>
    <dgm:cxn modelId="{A49D74BF-7D4F-4342-AC0A-69BD9A8BAACE}" type="presParOf" srcId="{21CFD962-B31A-4F8F-B13D-FD87FDFD018F}" destId="{72A79BAB-CD8B-454A-9174-9391EB7169A3}" srcOrd="2" destOrd="0" presId="urn:microsoft.com/office/officeart/2005/8/layout/lProcess2"/>
    <dgm:cxn modelId="{19FB7D69-5E7B-4697-9C06-BD9B04EE3D57}" type="presParOf" srcId="{72A79BAB-CD8B-454A-9174-9391EB7169A3}" destId="{8D933AC5-9A15-4614-90C2-19BD0C0248F6}" srcOrd="0" destOrd="0" presId="urn:microsoft.com/office/officeart/2005/8/layout/lProcess2"/>
    <dgm:cxn modelId="{8F262892-FE99-4C43-90F1-8F9F72D26788}" type="presParOf" srcId="{8D933AC5-9A15-4614-90C2-19BD0C0248F6}" destId="{67F9E529-AB6C-4062-8DE0-8F3C06AE5AAE}" srcOrd="0" destOrd="0" presId="urn:microsoft.com/office/officeart/2005/8/layout/lProcess2"/>
    <dgm:cxn modelId="{19F9E4D0-AAE0-463D-9E70-328518DB4023}" type="presParOf" srcId="{240551A1-803E-4109-8FC8-08FB91479230}" destId="{1A3B7860-021F-410A-9622-B8B484AEF9E7}" srcOrd="1" destOrd="0" presId="urn:microsoft.com/office/officeart/2005/8/layout/lProcess2"/>
    <dgm:cxn modelId="{6CBD60D7-16A2-447A-9A65-203D909CB400}" type="presParOf" srcId="{240551A1-803E-4109-8FC8-08FB91479230}" destId="{1C90762D-11AB-4482-A897-E60AF62B29FD}" srcOrd="2" destOrd="0" presId="urn:microsoft.com/office/officeart/2005/8/layout/lProcess2"/>
    <dgm:cxn modelId="{7645ECED-D151-4727-864E-D3B131669324}" type="presParOf" srcId="{1C90762D-11AB-4482-A897-E60AF62B29FD}" destId="{3ADEE691-FAA3-4F9B-B6B8-A557F79081A5}" srcOrd="0" destOrd="0" presId="urn:microsoft.com/office/officeart/2005/8/layout/lProcess2"/>
    <dgm:cxn modelId="{61C158C3-C81A-46FA-8B21-D4CDFC58246C}" type="presParOf" srcId="{1C90762D-11AB-4482-A897-E60AF62B29FD}" destId="{A62C9CBD-C038-45FD-A83E-671739E4342F}" srcOrd="1" destOrd="0" presId="urn:microsoft.com/office/officeart/2005/8/layout/lProcess2"/>
    <dgm:cxn modelId="{82A200C5-4ED2-4CBE-94BA-6DAC7C82AA25}" type="presParOf" srcId="{1C90762D-11AB-4482-A897-E60AF62B29FD}" destId="{2CD0D5DF-3E18-4A68-8457-A676E9FB7EB7}" srcOrd="2" destOrd="0" presId="urn:microsoft.com/office/officeart/2005/8/layout/lProcess2"/>
    <dgm:cxn modelId="{6719D743-E6EB-42EA-9078-55BEE8D3C253}" type="presParOf" srcId="{2CD0D5DF-3E18-4A68-8457-A676E9FB7EB7}" destId="{F860EC71-F681-4C3A-A7C3-151E8CA150B8}" srcOrd="0" destOrd="0" presId="urn:microsoft.com/office/officeart/2005/8/layout/lProcess2"/>
    <dgm:cxn modelId="{65D57721-7900-462F-96BA-A87CE8682BB1}" type="presParOf" srcId="{F860EC71-F681-4C3A-A7C3-151E8CA150B8}" destId="{95ED2720-DBBB-4361-B196-2C577FE821E8}" srcOrd="0" destOrd="0" presId="urn:microsoft.com/office/officeart/2005/8/layout/lProcess2"/>
    <dgm:cxn modelId="{6A9C04E1-AAB6-4DA9-953A-43BA87A41BDD}" type="presParOf" srcId="{240551A1-803E-4109-8FC8-08FB91479230}" destId="{823506FB-A797-4D79-AB35-21E1DD4DF636}" srcOrd="3" destOrd="0" presId="urn:microsoft.com/office/officeart/2005/8/layout/lProcess2"/>
    <dgm:cxn modelId="{7673EA54-FE52-424B-B217-7C96A6E257E8}" type="presParOf" srcId="{240551A1-803E-4109-8FC8-08FB91479230}" destId="{BDC844AB-78EE-4C60-A6BC-5485696D5555}" srcOrd="4" destOrd="0" presId="urn:microsoft.com/office/officeart/2005/8/layout/lProcess2"/>
    <dgm:cxn modelId="{27D42BE7-FACC-42AC-9590-72435C1D43BC}" type="presParOf" srcId="{BDC844AB-78EE-4C60-A6BC-5485696D5555}" destId="{315F8BDC-EEF2-4FE3-BEE5-3666FBBB8A07}" srcOrd="0" destOrd="0" presId="urn:microsoft.com/office/officeart/2005/8/layout/lProcess2"/>
    <dgm:cxn modelId="{ED2359A7-BE81-4456-8801-C3E11F96B6B8}" type="presParOf" srcId="{BDC844AB-78EE-4C60-A6BC-5485696D5555}" destId="{9C0D6E52-93AC-413C-87EC-C4DB5ADAB085}" srcOrd="1" destOrd="0" presId="urn:microsoft.com/office/officeart/2005/8/layout/lProcess2"/>
    <dgm:cxn modelId="{5EB89011-4C95-433A-B4A7-DE46C0A0DB2B}" type="presParOf" srcId="{BDC844AB-78EE-4C60-A6BC-5485696D5555}" destId="{B38EAD53-FEE9-42D9-BDAE-BCFCE112D25E}" srcOrd="2" destOrd="0" presId="urn:microsoft.com/office/officeart/2005/8/layout/lProcess2"/>
    <dgm:cxn modelId="{E23D753A-AA6F-426A-8131-F6BDA768E3DC}" type="presParOf" srcId="{B38EAD53-FEE9-42D9-BDAE-BCFCE112D25E}" destId="{43C7A636-46D7-40FC-A663-49C45A2118EE}" srcOrd="0" destOrd="0" presId="urn:microsoft.com/office/officeart/2005/8/layout/lProcess2"/>
    <dgm:cxn modelId="{B0B41979-2F37-4B79-8FC4-1027AB357357}" type="presParOf" srcId="{43C7A636-46D7-40FC-A663-49C45A2118EE}" destId="{A93840C2-1A1F-4AC2-A624-E35FA9475CD4}" srcOrd="0" destOrd="0" presId="urn:microsoft.com/office/officeart/2005/8/layout/lProcess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1CFB47-CAFD-433E-B26E-EDD963F1F6AC}" type="doc">
      <dgm:prSet loTypeId="urn:microsoft.com/office/officeart/2005/8/layout/radial6" loCatId="relationship" qsTypeId="urn:microsoft.com/office/officeart/2005/8/quickstyle/3d1" qsCatId="3D" csTypeId="urn:microsoft.com/office/officeart/2005/8/colors/accent6_2" csCatId="accent6" phldr="1"/>
      <dgm:spPr/>
      <dgm:t>
        <a:bodyPr/>
        <a:lstStyle/>
        <a:p>
          <a:endParaRPr lang="lv-LV"/>
        </a:p>
      </dgm:t>
    </dgm:pt>
    <dgm:pt modelId="{1FAB7060-D36B-4B76-A1A5-D43A43760A65}" type="pres">
      <dgm:prSet presAssocID="{2C1CFB47-CAFD-433E-B26E-EDD963F1F6AC}" presName="Name0" presStyleCnt="0">
        <dgm:presLayoutVars>
          <dgm:chMax val="1"/>
          <dgm:dir/>
          <dgm:animLvl val="ctr"/>
          <dgm:resizeHandles val="exact"/>
        </dgm:presLayoutVars>
      </dgm:prSet>
      <dgm:spPr/>
      <dgm:t>
        <a:bodyPr/>
        <a:lstStyle/>
        <a:p>
          <a:endParaRPr lang="lv-LV"/>
        </a:p>
      </dgm:t>
    </dgm:pt>
  </dgm:ptLst>
  <dgm:cxnLst>
    <dgm:cxn modelId="{1DB71D34-3469-41CA-A238-F6A5D785AA86}" type="presOf" srcId="{2C1CFB47-CAFD-433E-B26E-EDD963F1F6AC}" destId="{1FAB7060-D36B-4B76-A1A5-D43A43760A65}" srcOrd="0" destOrd="0" presId="urn:microsoft.com/office/officeart/2005/8/layout/radial6"/>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DCFF52-8A6B-4E63-B28B-46BBDD00EB95}" type="doc">
      <dgm:prSet loTypeId="urn:microsoft.com/office/officeart/2005/8/layout/chevron2" loCatId="process" qsTypeId="urn:microsoft.com/office/officeart/2005/8/quickstyle/3d2" qsCatId="3D" csTypeId="urn:microsoft.com/office/officeart/2005/8/colors/accent6_3" csCatId="accent6" phldr="1"/>
      <dgm:spPr/>
      <dgm:t>
        <a:bodyPr/>
        <a:lstStyle/>
        <a:p>
          <a:endParaRPr lang="lv-LV"/>
        </a:p>
      </dgm:t>
    </dgm:pt>
    <dgm:pt modelId="{55C5724A-15C0-4ACD-B7A3-2D514A5DB80A}">
      <dgm:prSet phldrT="[Text]"/>
      <dgm:spPr/>
      <dgm:t>
        <a:bodyPr/>
        <a:lstStyle/>
        <a:p>
          <a:r>
            <a:rPr lang="lv-LV" dirty="0" err="1" smtClean="0"/>
            <a:t>Short</a:t>
          </a:r>
          <a:r>
            <a:rPr lang="lv-LV" dirty="0" smtClean="0"/>
            <a:t> </a:t>
          </a:r>
          <a:r>
            <a:rPr lang="lv-LV" dirty="0" err="1" smtClean="0"/>
            <a:t>term</a:t>
          </a:r>
          <a:r>
            <a:rPr lang="lv-LV" dirty="0" smtClean="0"/>
            <a:t> </a:t>
          </a:r>
          <a:r>
            <a:rPr lang="lv-LV" dirty="0" err="1" smtClean="0"/>
            <a:t>migration</a:t>
          </a:r>
          <a:endParaRPr lang="lv-LV" dirty="0"/>
        </a:p>
      </dgm:t>
    </dgm:pt>
    <dgm:pt modelId="{C2B4CAF9-3275-468F-9559-2DA955699E45}" type="parTrans" cxnId="{879D0B27-963A-455C-8AD8-62746EFE715B}">
      <dgm:prSet/>
      <dgm:spPr/>
      <dgm:t>
        <a:bodyPr/>
        <a:lstStyle/>
        <a:p>
          <a:endParaRPr lang="lv-LV"/>
        </a:p>
      </dgm:t>
    </dgm:pt>
    <dgm:pt modelId="{EA28A17A-0460-4EA9-9E25-F77390B93AE0}" type="sibTrans" cxnId="{879D0B27-963A-455C-8AD8-62746EFE715B}">
      <dgm:prSet/>
      <dgm:spPr/>
      <dgm:t>
        <a:bodyPr/>
        <a:lstStyle/>
        <a:p>
          <a:endParaRPr lang="lv-LV"/>
        </a:p>
      </dgm:t>
    </dgm:pt>
    <dgm:pt modelId="{AA93480A-6E8A-4549-AE2D-73F264E854BF}">
      <dgm:prSet phldrT="[Text]"/>
      <dgm:spPr/>
      <dgm:t>
        <a:bodyPr/>
        <a:lstStyle/>
        <a:p>
          <a:r>
            <a:rPr lang="lv-LV" dirty="0" err="1" smtClean="0">
              <a:hlinkClick xmlns:r="http://schemas.openxmlformats.org/officeDocument/2006/relationships" r:id="rId1" action="ppaction://hlinksldjump"/>
            </a:rPr>
            <a:t>Invitations</a:t>
          </a:r>
          <a:endParaRPr lang="lv-LV" dirty="0"/>
        </a:p>
      </dgm:t>
    </dgm:pt>
    <dgm:pt modelId="{9634B8FC-0DD3-4693-928B-A67BD776C4DF}" type="parTrans" cxnId="{533A074D-5AB9-4886-B2FC-5A160726AED0}">
      <dgm:prSet/>
      <dgm:spPr/>
      <dgm:t>
        <a:bodyPr/>
        <a:lstStyle/>
        <a:p>
          <a:endParaRPr lang="lv-LV"/>
        </a:p>
      </dgm:t>
    </dgm:pt>
    <dgm:pt modelId="{DED32BF8-543A-4C9F-BA04-79C02B7C315E}" type="sibTrans" cxnId="{533A074D-5AB9-4886-B2FC-5A160726AED0}">
      <dgm:prSet/>
      <dgm:spPr/>
      <dgm:t>
        <a:bodyPr/>
        <a:lstStyle/>
        <a:p>
          <a:endParaRPr lang="lv-LV"/>
        </a:p>
      </dgm:t>
    </dgm:pt>
    <dgm:pt modelId="{B862D1DB-1320-420B-A066-1CB65EB87262}">
      <dgm:prSet phldrT="[Text]"/>
      <dgm:spPr/>
      <dgm:t>
        <a:bodyPr/>
        <a:lstStyle/>
        <a:p>
          <a:r>
            <a:rPr lang="lv-LV" dirty="0" smtClean="0">
              <a:hlinkClick xmlns:r="http://schemas.openxmlformats.org/officeDocument/2006/relationships" r:id="rId2" action="ppaction://hlinksldjump"/>
            </a:rPr>
            <a:t>Visas</a:t>
          </a:r>
          <a:endParaRPr lang="lv-LV" dirty="0"/>
        </a:p>
      </dgm:t>
    </dgm:pt>
    <dgm:pt modelId="{1FACD80B-A780-4FBD-86C6-CA51423EEDE4}" type="parTrans" cxnId="{1535D20C-17B2-4475-B8BF-A79739320322}">
      <dgm:prSet/>
      <dgm:spPr/>
      <dgm:t>
        <a:bodyPr/>
        <a:lstStyle/>
        <a:p>
          <a:endParaRPr lang="lv-LV"/>
        </a:p>
      </dgm:t>
    </dgm:pt>
    <dgm:pt modelId="{C67EEA9F-E457-407D-B6E1-5567F4DD6BB8}" type="sibTrans" cxnId="{1535D20C-17B2-4475-B8BF-A79739320322}">
      <dgm:prSet/>
      <dgm:spPr/>
      <dgm:t>
        <a:bodyPr/>
        <a:lstStyle/>
        <a:p>
          <a:endParaRPr lang="lv-LV"/>
        </a:p>
      </dgm:t>
    </dgm:pt>
    <dgm:pt modelId="{ABA83151-5D1F-4D4F-AB3A-6FF51E7C9554}">
      <dgm:prSet phldrT="[Text]"/>
      <dgm:spPr/>
      <dgm:t>
        <a:bodyPr/>
        <a:lstStyle/>
        <a:p>
          <a:r>
            <a:rPr lang="lv-LV" dirty="0" smtClean="0"/>
            <a:t>Long  </a:t>
          </a:r>
          <a:r>
            <a:rPr lang="lv-LV" dirty="0" err="1" smtClean="0"/>
            <a:t>term</a:t>
          </a:r>
          <a:r>
            <a:rPr lang="lv-LV" dirty="0" smtClean="0"/>
            <a:t> </a:t>
          </a:r>
          <a:r>
            <a:rPr lang="lv-LV" dirty="0" err="1" smtClean="0"/>
            <a:t>migration</a:t>
          </a:r>
          <a:endParaRPr lang="lv-LV" dirty="0"/>
        </a:p>
      </dgm:t>
    </dgm:pt>
    <dgm:pt modelId="{45EBB1E6-7CBB-41FB-B991-A433E206CBB7}" type="parTrans" cxnId="{09B1FC87-D0F8-4D4A-813C-D715B3C293D9}">
      <dgm:prSet/>
      <dgm:spPr/>
      <dgm:t>
        <a:bodyPr/>
        <a:lstStyle/>
        <a:p>
          <a:endParaRPr lang="lv-LV"/>
        </a:p>
      </dgm:t>
    </dgm:pt>
    <dgm:pt modelId="{55C58C2D-4658-405A-B5DD-57CB43691E53}" type="sibTrans" cxnId="{09B1FC87-D0F8-4D4A-813C-D715B3C293D9}">
      <dgm:prSet/>
      <dgm:spPr/>
      <dgm:t>
        <a:bodyPr/>
        <a:lstStyle/>
        <a:p>
          <a:endParaRPr lang="lv-LV"/>
        </a:p>
      </dgm:t>
    </dgm:pt>
    <dgm:pt modelId="{EC8092B7-D7AF-4A71-B16C-AE9A19701EA7}">
      <dgm:prSet phldrT="[Text]"/>
      <dgm:spPr/>
      <dgm:t>
        <a:bodyPr/>
        <a:lstStyle/>
        <a:p>
          <a:r>
            <a:rPr lang="lv-LV" dirty="0" err="1" smtClean="0">
              <a:hlinkClick xmlns:r="http://schemas.openxmlformats.org/officeDocument/2006/relationships" r:id="rId3" action="ppaction://hlinksldjump"/>
            </a:rPr>
            <a:t>Residence</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Permits</a:t>
          </a:r>
          <a:endParaRPr lang="lv-LV" dirty="0"/>
        </a:p>
      </dgm:t>
    </dgm:pt>
    <dgm:pt modelId="{739AB56B-686F-4303-A325-CD2D5EF44786}" type="parTrans" cxnId="{F565717B-069A-45D8-8D47-5578D59B5642}">
      <dgm:prSet/>
      <dgm:spPr/>
      <dgm:t>
        <a:bodyPr/>
        <a:lstStyle/>
        <a:p>
          <a:endParaRPr lang="lv-LV"/>
        </a:p>
      </dgm:t>
    </dgm:pt>
    <dgm:pt modelId="{A1F1FB67-E9ED-4341-993F-CBD6D9E74223}" type="sibTrans" cxnId="{F565717B-069A-45D8-8D47-5578D59B5642}">
      <dgm:prSet/>
      <dgm:spPr/>
      <dgm:t>
        <a:bodyPr/>
        <a:lstStyle/>
        <a:p>
          <a:endParaRPr lang="lv-LV"/>
        </a:p>
      </dgm:t>
    </dgm:pt>
    <dgm:pt modelId="{139FBA71-F9B9-4332-A985-FA0D057BAFE1}">
      <dgm:prSet phldrT="[Text]"/>
      <dgm:spPr/>
      <dgm:t>
        <a:bodyPr/>
        <a:lstStyle/>
        <a:p>
          <a:r>
            <a:rPr lang="lv-LV" dirty="0" smtClean="0"/>
            <a:t>Repatriation</a:t>
          </a:r>
          <a:endParaRPr lang="lv-LV" dirty="0"/>
        </a:p>
      </dgm:t>
    </dgm:pt>
    <dgm:pt modelId="{18C1C9B3-EE39-42EB-BEF4-20CB985E5D22}" type="parTrans" cxnId="{178A21BC-371A-4C0D-9B5F-6DE6A0B196EF}">
      <dgm:prSet/>
      <dgm:spPr/>
      <dgm:t>
        <a:bodyPr/>
        <a:lstStyle/>
        <a:p>
          <a:endParaRPr lang="lv-LV"/>
        </a:p>
      </dgm:t>
    </dgm:pt>
    <dgm:pt modelId="{14BBDF5C-8905-40F8-AF1E-075581BC42A8}" type="sibTrans" cxnId="{178A21BC-371A-4C0D-9B5F-6DE6A0B196EF}">
      <dgm:prSet/>
      <dgm:spPr/>
      <dgm:t>
        <a:bodyPr/>
        <a:lstStyle/>
        <a:p>
          <a:endParaRPr lang="lv-LV"/>
        </a:p>
      </dgm:t>
    </dgm:pt>
    <dgm:pt modelId="{0635FD2A-4AC3-41B4-9160-1E885BAD9231}">
      <dgm:prSet phldrT="[Text]"/>
      <dgm:spPr/>
      <dgm:t>
        <a:bodyPr/>
        <a:lstStyle/>
        <a:p>
          <a:r>
            <a:rPr lang="lv-LV" dirty="0" err="1" smtClean="0">
              <a:hlinkClick xmlns:r="http://schemas.openxmlformats.org/officeDocument/2006/relationships" r:id="rId4" action="ppaction://hlinksldjump"/>
            </a:rPr>
            <a:t>Number</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of</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Repatriates</a:t>
          </a:r>
          <a:endParaRPr lang="lv-LV" dirty="0"/>
        </a:p>
      </dgm:t>
    </dgm:pt>
    <dgm:pt modelId="{2BBD4E4F-D3E1-46C9-B4DA-0CD51DF3DE36}" type="parTrans" cxnId="{260F4165-C942-4657-8994-A4E3ADA3DDDE}">
      <dgm:prSet/>
      <dgm:spPr/>
      <dgm:t>
        <a:bodyPr/>
        <a:lstStyle/>
        <a:p>
          <a:endParaRPr lang="lv-LV"/>
        </a:p>
      </dgm:t>
    </dgm:pt>
    <dgm:pt modelId="{D0415BBD-6596-4F11-8394-848341F00D62}" type="sibTrans" cxnId="{260F4165-C942-4657-8994-A4E3ADA3DDDE}">
      <dgm:prSet/>
      <dgm:spPr/>
      <dgm:t>
        <a:bodyPr/>
        <a:lstStyle/>
        <a:p>
          <a:endParaRPr lang="lv-LV"/>
        </a:p>
      </dgm:t>
    </dgm:pt>
    <dgm:pt modelId="{6E410A7F-22AF-48A7-9496-781641D9AFE6}">
      <dgm:prSet phldrT="[Text]"/>
      <dgm:spPr/>
      <dgm:t>
        <a:bodyPr/>
        <a:lstStyle/>
        <a:p>
          <a:r>
            <a:rPr lang="lv-LV" dirty="0" err="1" smtClean="0">
              <a:hlinkClick xmlns:r="http://schemas.openxmlformats.org/officeDocument/2006/relationships" r:id="rId5" action="ppaction://hlinksldjump"/>
            </a:rPr>
            <a:t>Repatriates</a:t>
          </a:r>
          <a:r>
            <a:rPr lang="lv-LV" dirty="0" smtClean="0">
              <a:hlinkClick xmlns:r="http://schemas.openxmlformats.org/officeDocument/2006/relationships" r:id="rId5" action="ppaction://hlinksldjump"/>
            </a:rPr>
            <a:t>’ </a:t>
          </a:r>
          <a:r>
            <a:rPr lang="lv-LV" dirty="0" err="1" smtClean="0">
              <a:hlinkClick xmlns:r="http://schemas.openxmlformats.org/officeDocument/2006/relationships" r:id="rId5" action="ppaction://hlinksldjump"/>
            </a:rPr>
            <a:t>Source</a:t>
          </a:r>
          <a:r>
            <a:rPr lang="lv-LV" dirty="0" smtClean="0">
              <a:hlinkClick xmlns:r="http://schemas.openxmlformats.org/officeDocument/2006/relationships" r:id="rId5" action="ppaction://hlinksldjump"/>
            </a:rPr>
            <a:t> </a:t>
          </a:r>
          <a:r>
            <a:rPr lang="lv-LV" dirty="0" err="1" smtClean="0">
              <a:hlinkClick xmlns:r="http://schemas.openxmlformats.org/officeDocument/2006/relationships" r:id="rId5" action="ppaction://hlinksldjump"/>
            </a:rPr>
            <a:t>Countries</a:t>
          </a:r>
          <a:endParaRPr lang="lv-LV" dirty="0"/>
        </a:p>
      </dgm:t>
    </dgm:pt>
    <dgm:pt modelId="{CC30702D-A49F-485A-A730-6BA9CF083E16}" type="parTrans" cxnId="{4C36F86C-5C1B-48E1-A1AD-90A5E1997F1C}">
      <dgm:prSet/>
      <dgm:spPr/>
      <dgm:t>
        <a:bodyPr/>
        <a:lstStyle/>
        <a:p>
          <a:endParaRPr lang="lv-LV"/>
        </a:p>
      </dgm:t>
    </dgm:pt>
    <dgm:pt modelId="{05990ED5-0ADF-4B75-987E-0AB318A57170}" type="sibTrans" cxnId="{4C36F86C-5C1B-48E1-A1AD-90A5E1997F1C}">
      <dgm:prSet/>
      <dgm:spPr/>
      <dgm:t>
        <a:bodyPr/>
        <a:lstStyle/>
        <a:p>
          <a:endParaRPr lang="lv-LV"/>
        </a:p>
      </dgm:t>
    </dgm:pt>
    <dgm:pt modelId="{A554A025-9EFE-4E16-88EC-3084BD948FAD}">
      <dgm:prSet phldrT="[Text]"/>
      <dgm:spPr/>
      <dgm:t>
        <a:bodyPr/>
        <a:lstStyle/>
        <a:p>
          <a:endParaRPr lang="lv-LV" dirty="0"/>
        </a:p>
      </dgm:t>
    </dgm:pt>
    <dgm:pt modelId="{9AC2FDAE-2D86-4259-9DE6-F455B3CE19F4}" type="parTrans" cxnId="{4A1ABC84-CDB3-4C1F-BB8E-6CC28AF05E6C}">
      <dgm:prSet/>
      <dgm:spPr/>
      <dgm:t>
        <a:bodyPr/>
        <a:lstStyle/>
        <a:p>
          <a:endParaRPr lang="lv-LV"/>
        </a:p>
      </dgm:t>
    </dgm:pt>
    <dgm:pt modelId="{1FE9873E-5E37-4B91-BB1E-7CAF9276D7DB}" type="sibTrans" cxnId="{4A1ABC84-CDB3-4C1F-BB8E-6CC28AF05E6C}">
      <dgm:prSet/>
      <dgm:spPr/>
      <dgm:t>
        <a:bodyPr/>
        <a:lstStyle/>
        <a:p>
          <a:endParaRPr lang="lv-LV"/>
        </a:p>
      </dgm:t>
    </dgm:pt>
    <dgm:pt modelId="{5B143FB5-18FF-4CCD-A46E-B143BC9AF481}">
      <dgm:prSet phldrT="[Text]"/>
      <dgm:spPr/>
      <dgm:t>
        <a:bodyPr/>
        <a:lstStyle/>
        <a:p>
          <a:r>
            <a:rPr lang="lv-LV" dirty="0" err="1" smtClean="0">
              <a:hlinkClick xmlns:r="http://schemas.openxmlformats.org/officeDocument/2006/relationships" r:id="rId6" action="ppaction://hlinksldjump"/>
            </a:rPr>
            <a:t>Declaration</a:t>
          </a:r>
          <a:r>
            <a:rPr lang="lv-LV" dirty="0" smtClean="0">
              <a:hlinkClick xmlns:r="http://schemas.openxmlformats.org/officeDocument/2006/relationships" r:id="rId6" action="ppaction://hlinksldjump"/>
            </a:rPr>
            <a:t> </a:t>
          </a:r>
          <a:r>
            <a:rPr lang="lv-LV" dirty="0" err="1" smtClean="0">
              <a:hlinkClick xmlns:r="http://schemas.openxmlformats.org/officeDocument/2006/relationships" r:id="rId6" action="ppaction://hlinksldjump"/>
            </a:rPr>
            <a:t>of</a:t>
          </a:r>
          <a:r>
            <a:rPr lang="lv-LV" dirty="0" smtClean="0">
              <a:hlinkClick xmlns:r="http://schemas.openxmlformats.org/officeDocument/2006/relationships" r:id="rId6" action="ppaction://hlinksldjump"/>
            </a:rPr>
            <a:t> </a:t>
          </a:r>
          <a:r>
            <a:rPr lang="lv-LV" dirty="0" err="1" smtClean="0">
              <a:hlinkClick xmlns:r="http://schemas.openxmlformats.org/officeDocument/2006/relationships" r:id="rId6" action="ppaction://hlinksldjump"/>
            </a:rPr>
            <a:t>Residence</a:t>
          </a:r>
          <a:endParaRPr lang="lv-LV" dirty="0"/>
        </a:p>
      </dgm:t>
    </dgm:pt>
    <dgm:pt modelId="{2FE749C6-E298-46A0-ACBD-F52A570C4295}" type="parTrans" cxnId="{E8D40AF4-2434-402E-8626-3E7F2CF5A410}">
      <dgm:prSet/>
      <dgm:spPr/>
      <dgm:t>
        <a:bodyPr/>
        <a:lstStyle/>
        <a:p>
          <a:endParaRPr lang="lv-LV"/>
        </a:p>
      </dgm:t>
    </dgm:pt>
    <dgm:pt modelId="{5CABF4B5-1E59-46E7-90B2-CB793992C40D}" type="sibTrans" cxnId="{E8D40AF4-2434-402E-8626-3E7F2CF5A410}">
      <dgm:prSet/>
      <dgm:spPr/>
      <dgm:t>
        <a:bodyPr/>
        <a:lstStyle/>
        <a:p>
          <a:endParaRPr lang="lv-LV"/>
        </a:p>
      </dgm:t>
    </dgm:pt>
    <dgm:pt modelId="{91A8EB99-1C65-4776-A75E-66F4048D87DF}">
      <dgm:prSet phldrT="[Text]"/>
      <dgm:spPr/>
      <dgm:t>
        <a:bodyPr/>
        <a:lstStyle/>
        <a:p>
          <a:r>
            <a:rPr lang="lv-LV" dirty="0" err="1" smtClean="0">
              <a:hlinkClick xmlns:r="http://schemas.openxmlformats.org/officeDocument/2006/relationships" r:id="rId7" action="ppaction://hlinksldjump"/>
            </a:rPr>
            <a:t>Removal</a:t>
          </a:r>
          <a:endParaRPr lang="lv-LV" dirty="0"/>
        </a:p>
      </dgm:t>
    </dgm:pt>
    <dgm:pt modelId="{BD3821CF-66B5-420D-BF89-64A3593BF3DF}" type="parTrans" cxnId="{D87C5D08-E8B9-4947-A806-62419436059B}">
      <dgm:prSet/>
      <dgm:spPr/>
      <dgm:t>
        <a:bodyPr/>
        <a:lstStyle/>
        <a:p>
          <a:endParaRPr lang="lv-LV"/>
        </a:p>
      </dgm:t>
    </dgm:pt>
    <dgm:pt modelId="{4D95B796-ADFD-4195-BC79-FCC07DAEDD65}" type="sibTrans" cxnId="{D87C5D08-E8B9-4947-A806-62419436059B}">
      <dgm:prSet/>
      <dgm:spPr/>
      <dgm:t>
        <a:bodyPr/>
        <a:lstStyle/>
        <a:p>
          <a:endParaRPr lang="lv-LV"/>
        </a:p>
      </dgm:t>
    </dgm:pt>
    <dgm:pt modelId="{47A4E93B-9CD8-4380-A184-48937C251FB1}">
      <dgm:prSet phldrT="[Text]"/>
      <dgm:spPr/>
      <dgm:t>
        <a:bodyPr/>
        <a:lstStyle/>
        <a:p>
          <a:r>
            <a:rPr lang="lv-LV" dirty="0" err="1" smtClean="0">
              <a:hlinkClick xmlns:r="http://schemas.openxmlformats.org/officeDocument/2006/relationships" r:id="rId8" action="ppaction://hlinksldjump"/>
            </a:rPr>
            <a:t>Work</a:t>
          </a:r>
          <a:r>
            <a:rPr lang="lv-LV" dirty="0" smtClean="0">
              <a:hlinkClick xmlns:r="http://schemas.openxmlformats.org/officeDocument/2006/relationships" r:id="rId8" action="ppaction://hlinksldjump"/>
            </a:rPr>
            <a:t> </a:t>
          </a:r>
          <a:r>
            <a:rPr lang="lv-LV" dirty="0" err="1" smtClean="0">
              <a:hlinkClick xmlns:r="http://schemas.openxmlformats.org/officeDocument/2006/relationships" r:id="rId8" action="ppaction://hlinksldjump"/>
            </a:rPr>
            <a:t>Permits</a:t>
          </a:r>
          <a:endParaRPr lang="lv-LV" dirty="0"/>
        </a:p>
      </dgm:t>
    </dgm:pt>
    <dgm:pt modelId="{88BA1372-5D2D-491E-9D64-1B444A96CD20}" type="parTrans" cxnId="{0B6606E2-214D-4967-AD89-A2F38BD5C12E}">
      <dgm:prSet/>
      <dgm:spPr/>
      <dgm:t>
        <a:bodyPr/>
        <a:lstStyle/>
        <a:p>
          <a:endParaRPr lang="lv-LV"/>
        </a:p>
      </dgm:t>
    </dgm:pt>
    <dgm:pt modelId="{9A513DC7-9F6D-4478-9865-7A08A6B51B44}" type="sibTrans" cxnId="{0B6606E2-214D-4967-AD89-A2F38BD5C12E}">
      <dgm:prSet/>
      <dgm:spPr/>
      <dgm:t>
        <a:bodyPr/>
        <a:lstStyle/>
        <a:p>
          <a:endParaRPr lang="lv-LV"/>
        </a:p>
      </dgm:t>
    </dgm:pt>
    <dgm:pt modelId="{6D531595-A65A-4054-B20F-865EED087E9D}">
      <dgm:prSet phldrT="[Text]"/>
      <dgm:spPr/>
      <dgm:t>
        <a:bodyPr/>
        <a:lstStyle/>
        <a:p>
          <a:r>
            <a:rPr lang="lv-LV" dirty="0" err="1" smtClean="0">
              <a:hlinkClick xmlns:r="http://schemas.openxmlformats.org/officeDocument/2006/relationships" r:id="rId9" action="ppaction://hlinksldjump"/>
            </a:rPr>
            <a:t>General</a:t>
          </a:r>
          <a:r>
            <a:rPr lang="lv-LV" dirty="0" smtClean="0">
              <a:hlinkClick xmlns:r="http://schemas.openxmlformats.org/officeDocument/2006/relationships" r:id="rId9" action="ppaction://hlinksldjump"/>
            </a:rPr>
            <a:t> </a:t>
          </a:r>
          <a:r>
            <a:rPr lang="lv-LV" dirty="0" err="1" smtClean="0">
              <a:hlinkClick xmlns:r="http://schemas.openxmlformats.org/officeDocument/2006/relationships" r:id="rId9" action="ppaction://hlinksldjump"/>
            </a:rPr>
            <a:t>Information</a:t>
          </a:r>
          <a:endParaRPr lang="lv-LV" dirty="0"/>
        </a:p>
      </dgm:t>
    </dgm:pt>
    <dgm:pt modelId="{B31C557E-FF1E-4C4E-A98A-B9B69EEDE9F7}" type="parTrans" cxnId="{CA379A64-3A29-4DFD-BA7F-EA93881F2439}">
      <dgm:prSet/>
      <dgm:spPr/>
      <dgm:t>
        <a:bodyPr/>
        <a:lstStyle/>
        <a:p>
          <a:endParaRPr lang="lv-LV"/>
        </a:p>
      </dgm:t>
    </dgm:pt>
    <dgm:pt modelId="{A149C8CF-3709-4854-AC4A-C77BB8626B66}" type="sibTrans" cxnId="{CA379A64-3A29-4DFD-BA7F-EA93881F2439}">
      <dgm:prSet/>
      <dgm:spPr/>
      <dgm:t>
        <a:bodyPr/>
        <a:lstStyle/>
        <a:p>
          <a:endParaRPr lang="lv-LV"/>
        </a:p>
      </dgm:t>
    </dgm:pt>
    <dgm:pt modelId="{B1A498EC-0179-4739-AF23-D576E91B835B}" type="pres">
      <dgm:prSet presAssocID="{A2DCFF52-8A6B-4E63-B28B-46BBDD00EB95}" presName="linearFlow" presStyleCnt="0">
        <dgm:presLayoutVars>
          <dgm:dir/>
          <dgm:animLvl val="lvl"/>
          <dgm:resizeHandles val="exact"/>
        </dgm:presLayoutVars>
      </dgm:prSet>
      <dgm:spPr/>
      <dgm:t>
        <a:bodyPr/>
        <a:lstStyle/>
        <a:p>
          <a:endParaRPr lang="lv-LV"/>
        </a:p>
      </dgm:t>
    </dgm:pt>
    <dgm:pt modelId="{AB1186FA-F3C4-4BCB-8299-2E205C70481C}" type="pres">
      <dgm:prSet presAssocID="{55C5724A-15C0-4ACD-B7A3-2D514A5DB80A}" presName="composite" presStyleCnt="0"/>
      <dgm:spPr/>
    </dgm:pt>
    <dgm:pt modelId="{104AE3D5-4DAE-415A-B185-0A68DC9B6CFB}" type="pres">
      <dgm:prSet presAssocID="{55C5724A-15C0-4ACD-B7A3-2D514A5DB80A}" presName="parentText" presStyleLbl="alignNode1" presStyleIdx="0" presStyleCnt="4">
        <dgm:presLayoutVars>
          <dgm:chMax val="1"/>
          <dgm:bulletEnabled val="1"/>
        </dgm:presLayoutVars>
      </dgm:prSet>
      <dgm:spPr/>
      <dgm:t>
        <a:bodyPr/>
        <a:lstStyle/>
        <a:p>
          <a:endParaRPr lang="lv-LV"/>
        </a:p>
      </dgm:t>
    </dgm:pt>
    <dgm:pt modelId="{1889D643-CF2F-4359-91B8-D066A75D5B54}" type="pres">
      <dgm:prSet presAssocID="{55C5724A-15C0-4ACD-B7A3-2D514A5DB80A}" presName="descendantText" presStyleLbl="alignAcc1" presStyleIdx="0" presStyleCnt="4">
        <dgm:presLayoutVars>
          <dgm:bulletEnabled val="1"/>
        </dgm:presLayoutVars>
      </dgm:prSet>
      <dgm:spPr/>
      <dgm:t>
        <a:bodyPr/>
        <a:lstStyle/>
        <a:p>
          <a:endParaRPr lang="lv-LV"/>
        </a:p>
      </dgm:t>
    </dgm:pt>
    <dgm:pt modelId="{214AD9DF-783D-43CB-8E71-EFF282118A3C}" type="pres">
      <dgm:prSet presAssocID="{EA28A17A-0460-4EA9-9E25-F77390B93AE0}" presName="sp" presStyleCnt="0"/>
      <dgm:spPr/>
    </dgm:pt>
    <dgm:pt modelId="{EC11E2AA-F207-47BD-AFE4-CBFAF6D6A79F}" type="pres">
      <dgm:prSet presAssocID="{ABA83151-5D1F-4D4F-AB3A-6FF51E7C9554}" presName="composite" presStyleCnt="0"/>
      <dgm:spPr/>
    </dgm:pt>
    <dgm:pt modelId="{8AB7941C-5706-4592-81C0-FB55D54BBF63}" type="pres">
      <dgm:prSet presAssocID="{ABA83151-5D1F-4D4F-AB3A-6FF51E7C9554}" presName="parentText" presStyleLbl="alignNode1" presStyleIdx="1" presStyleCnt="4">
        <dgm:presLayoutVars>
          <dgm:chMax val="1"/>
          <dgm:bulletEnabled val="1"/>
        </dgm:presLayoutVars>
      </dgm:prSet>
      <dgm:spPr/>
      <dgm:t>
        <a:bodyPr/>
        <a:lstStyle/>
        <a:p>
          <a:endParaRPr lang="lv-LV"/>
        </a:p>
      </dgm:t>
    </dgm:pt>
    <dgm:pt modelId="{FB89E114-25C1-4BAA-A61A-7B05778D2368}" type="pres">
      <dgm:prSet presAssocID="{ABA83151-5D1F-4D4F-AB3A-6FF51E7C9554}" presName="descendantText" presStyleLbl="alignAcc1" presStyleIdx="1" presStyleCnt="4">
        <dgm:presLayoutVars>
          <dgm:bulletEnabled val="1"/>
        </dgm:presLayoutVars>
      </dgm:prSet>
      <dgm:spPr/>
      <dgm:t>
        <a:bodyPr/>
        <a:lstStyle/>
        <a:p>
          <a:endParaRPr lang="lv-LV"/>
        </a:p>
      </dgm:t>
    </dgm:pt>
    <dgm:pt modelId="{C20F4139-659A-4085-B2AF-67A8171A04A0}" type="pres">
      <dgm:prSet presAssocID="{55C58C2D-4658-405A-B5DD-57CB43691E53}" presName="sp" presStyleCnt="0"/>
      <dgm:spPr/>
    </dgm:pt>
    <dgm:pt modelId="{C543BA96-4C31-4118-929E-C661F86018BA}" type="pres">
      <dgm:prSet presAssocID="{139FBA71-F9B9-4332-A985-FA0D057BAFE1}" presName="composite" presStyleCnt="0"/>
      <dgm:spPr/>
    </dgm:pt>
    <dgm:pt modelId="{76665FA8-D35A-4F0D-BE69-8FCFC8C478F2}" type="pres">
      <dgm:prSet presAssocID="{139FBA71-F9B9-4332-A985-FA0D057BAFE1}" presName="parentText" presStyleLbl="alignNode1" presStyleIdx="2" presStyleCnt="4">
        <dgm:presLayoutVars>
          <dgm:chMax val="1"/>
          <dgm:bulletEnabled val="1"/>
        </dgm:presLayoutVars>
      </dgm:prSet>
      <dgm:spPr/>
      <dgm:t>
        <a:bodyPr/>
        <a:lstStyle/>
        <a:p>
          <a:endParaRPr lang="lv-LV"/>
        </a:p>
      </dgm:t>
    </dgm:pt>
    <dgm:pt modelId="{C313F8BF-5FD7-4943-A901-1FDE90B4AD89}" type="pres">
      <dgm:prSet presAssocID="{139FBA71-F9B9-4332-A985-FA0D057BAFE1}" presName="descendantText" presStyleLbl="alignAcc1" presStyleIdx="2" presStyleCnt="4">
        <dgm:presLayoutVars>
          <dgm:bulletEnabled val="1"/>
        </dgm:presLayoutVars>
      </dgm:prSet>
      <dgm:spPr/>
      <dgm:t>
        <a:bodyPr/>
        <a:lstStyle/>
        <a:p>
          <a:endParaRPr lang="lv-LV"/>
        </a:p>
      </dgm:t>
    </dgm:pt>
    <dgm:pt modelId="{D584E98A-B5AF-474B-A3ED-6D363780CCD4}" type="pres">
      <dgm:prSet presAssocID="{14BBDF5C-8905-40F8-AF1E-075581BC42A8}" presName="sp" presStyleCnt="0"/>
      <dgm:spPr/>
    </dgm:pt>
    <dgm:pt modelId="{C1A21F74-B467-4385-8918-0555C76D5925}" type="pres">
      <dgm:prSet presAssocID="{A554A025-9EFE-4E16-88EC-3084BD948FAD}" presName="composite" presStyleCnt="0"/>
      <dgm:spPr/>
    </dgm:pt>
    <dgm:pt modelId="{A2B75FE7-F6F4-4E14-93DB-1A791BB3575C}" type="pres">
      <dgm:prSet presAssocID="{A554A025-9EFE-4E16-88EC-3084BD948FAD}" presName="parentText" presStyleLbl="alignNode1" presStyleIdx="3" presStyleCnt="4" custLinFactNeighborX="1064" custLinFactNeighborY="-182">
        <dgm:presLayoutVars>
          <dgm:chMax val="1"/>
          <dgm:bulletEnabled val="1"/>
        </dgm:presLayoutVars>
      </dgm:prSet>
      <dgm:spPr/>
      <dgm:t>
        <a:bodyPr/>
        <a:lstStyle/>
        <a:p>
          <a:endParaRPr lang="lv-LV"/>
        </a:p>
      </dgm:t>
    </dgm:pt>
    <dgm:pt modelId="{64094A84-D12D-4116-8BB8-A47EB6E9703F}" type="pres">
      <dgm:prSet presAssocID="{A554A025-9EFE-4E16-88EC-3084BD948FAD}" presName="descendantText" presStyleLbl="alignAcc1" presStyleIdx="3" presStyleCnt="4" custLinFactNeighborX="190" custLinFactNeighborY="-280">
        <dgm:presLayoutVars>
          <dgm:bulletEnabled val="1"/>
        </dgm:presLayoutVars>
      </dgm:prSet>
      <dgm:spPr/>
      <dgm:t>
        <a:bodyPr/>
        <a:lstStyle/>
        <a:p>
          <a:endParaRPr lang="lv-LV"/>
        </a:p>
      </dgm:t>
    </dgm:pt>
  </dgm:ptLst>
  <dgm:cxnLst>
    <dgm:cxn modelId="{E8D40AF4-2434-402E-8626-3E7F2CF5A410}" srcId="{A554A025-9EFE-4E16-88EC-3084BD948FAD}" destId="{5B143FB5-18FF-4CCD-A46E-B143BC9AF481}" srcOrd="0" destOrd="0" parTransId="{2FE749C6-E298-46A0-ACBD-F52A570C4295}" sibTransId="{5CABF4B5-1E59-46E7-90B2-CB793992C40D}"/>
    <dgm:cxn modelId="{5942ADD2-192D-4736-BEA0-AC29C365A1C2}" type="presOf" srcId="{EC8092B7-D7AF-4A71-B16C-AE9A19701EA7}" destId="{FB89E114-25C1-4BAA-A61A-7B05778D2368}" srcOrd="0" destOrd="0" presId="urn:microsoft.com/office/officeart/2005/8/layout/chevron2"/>
    <dgm:cxn modelId="{0B6606E2-214D-4967-AD89-A2F38BD5C12E}" srcId="{ABA83151-5D1F-4D4F-AB3A-6FF51E7C9554}" destId="{47A4E93B-9CD8-4380-A184-48937C251FB1}" srcOrd="1" destOrd="0" parTransId="{88BA1372-5D2D-491E-9D64-1B444A96CD20}" sibTransId="{9A513DC7-9F6D-4478-9865-7A08A6B51B44}"/>
    <dgm:cxn modelId="{0FE513D2-B212-495D-BF80-BC8065AE8E61}" type="presOf" srcId="{91A8EB99-1C65-4776-A75E-66F4048D87DF}" destId="{64094A84-D12D-4116-8BB8-A47EB6E9703F}" srcOrd="0" destOrd="1" presId="urn:microsoft.com/office/officeart/2005/8/layout/chevron2"/>
    <dgm:cxn modelId="{178A21BC-371A-4C0D-9B5F-6DE6A0B196EF}" srcId="{A2DCFF52-8A6B-4E63-B28B-46BBDD00EB95}" destId="{139FBA71-F9B9-4332-A985-FA0D057BAFE1}" srcOrd="2" destOrd="0" parTransId="{18C1C9B3-EE39-42EB-BEF4-20CB985E5D22}" sibTransId="{14BBDF5C-8905-40F8-AF1E-075581BC42A8}"/>
    <dgm:cxn modelId="{879D0B27-963A-455C-8AD8-62746EFE715B}" srcId="{A2DCFF52-8A6B-4E63-B28B-46BBDD00EB95}" destId="{55C5724A-15C0-4ACD-B7A3-2D514A5DB80A}" srcOrd="0" destOrd="0" parTransId="{C2B4CAF9-3275-468F-9559-2DA955699E45}" sibTransId="{EA28A17A-0460-4EA9-9E25-F77390B93AE0}"/>
    <dgm:cxn modelId="{82247FC2-8CCE-4600-A715-64A2906B4386}" type="presOf" srcId="{139FBA71-F9B9-4332-A985-FA0D057BAFE1}" destId="{76665FA8-D35A-4F0D-BE69-8FCFC8C478F2}" srcOrd="0" destOrd="0" presId="urn:microsoft.com/office/officeart/2005/8/layout/chevron2"/>
    <dgm:cxn modelId="{F3E7D555-D8A1-4333-9C53-E0922EAB01C5}" type="presOf" srcId="{6E410A7F-22AF-48A7-9496-781641D9AFE6}" destId="{C313F8BF-5FD7-4943-A901-1FDE90B4AD89}" srcOrd="0" destOrd="2" presId="urn:microsoft.com/office/officeart/2005/8/layout/chevron2"/>
    <dgm:cxn modelId="{0408D5D8-933E-46B6-8664-6C1F7318D755}" type="presOf" srcId="{55C5724A-15C0-4ACD-B7A3-2D514A5DB80A}" destId="{104AE3D5-4DAE-415A-B185-0A68DC9B6CFB}" srcOrd="0" destOrd="0" presId="urn:microsoft.com/office/officeart/2005/8/layout/chevron2"/>
    <dgm:cxn modelId="{4A1ABC84-CDB3-4C1F-BB8E-6CC28AF05E6C}" srcId="{A2DCFF52-8A6B-4E63-B28B-46BBDD00EB95}" destId="{A554A025-9EFE-4E16-88EC-3084BD948FAD}" srcOrd="3" destOrd="0" parTransId="{9AC2FDAE-2D86-4259-9DE6-F455B3CE19F4}" sibTransId="{1FE9873E-5E37-4B91-BB1E-7CAF9276D7DB}"/>
    <dgm:cxn modelId="{78A51D7C-DF15-4422-8578-3EC87F13544B}" type="presOf" srcId="{B862D1DB-1320-420B-A066-1CB65EB87262}" destId="{1889D643-CF2F-4359-91B8-D066A75D5B54}" srcOrd="0" destOrd="1" presId="urn:microsoft.com/office/officeart/2005/8/layout/chevron2"/>
    <dgm:cxn modelId="{533A074D-5AB9-4886-B2FC-5A160726AED0}" srcId="{55C5724A-15C0-4ACD-B7A3-2D514A5DB80A}" destId="{AA93480A-6E8A-4549-AE2D-73F264E854BF}" srcOrd="0" destOrd="0" parTransId="{9634B8FC-0DD3-4693-928B-A67BD776C4DF}" sibTransId="{DED32BF8-543A-4C9F-BA04-79C02B7C315E}"/>
    <dgm:cxn modelId="{4C36F86C-5C1B-48E1-A1AD-90A5E1997F1C}" srcId="{139FBA71-F9B9-4332-A985-FA0D057BAFE1}" destId="{6E410A7F-22AF-48A7-9496-781641D9AFE6}" srcOrd="2" destOrd="0" parTransId="{CC30702D-A49F-485A-A730-6BA9CF083E16}" sibTransId="{05990ED5-0ADF-4B75-987E-0AB318A57170}"/>
    <dgm:cxn modelId="{F565717B-069A-45D8-8D47-5578D59B5642}" srcId="{ABA83151-5D1F-4D4F-AB3A-6FF51E7C9554}" destId="{EC8092B7-D7AF-4A71-B16C-AE9A19701EA7}" srcOrd="0" destOrd="0" parTransId="{739AB56B-686F-4303-A325-CD2D5EF44786}" sibTransId="{A1F1FB67-E9ED-4341-993F-CBD6D9E74223}"/>
    <dgm:cxn modelId="{785F1F13-9296-4AA4-9465-CCCD88508F4C}" type="presOf" srcId="{0635FD2A-4AC3-41B4-9160-1E885BAD9231}" destId="{C313F8BF-5FD7-4943-A901-1FDE90B4AD89}" srcOrd="0" destOrd="1" presId="urn:microsoft.com/office/officeart/2005/8/layout/chevron2"/>
    <dgm:cxn modelId="{F3CC2D5B-1AE7-4EA1-BD5D-119698DB3330}" type="presOf" srcId="{A554A025-9EFE-4E16-88EC-3084BD948FAD}" destId="{A2B75FE7-F6F4-4E14-93DB-1A791BB3575C}" srcOrd="0" destOrd="0" presId="urn:microsoft.com/office/officeart/2005/8/layout/chevron2"/>
    <dgm:cxn modelId="{D87C5D08-E8B9-4947-A806-62419436059B}" srcId="{A554A025-9EFE-4E16-88EC-3084BD948FAD}" destId="{91A8EB99-1C65-4776-A75E-66F4048D87DF}" srcOrd="1" destOrd="0" parTransId="{BD3821CF-66B5-420D-BF89-64A3593BF3DF}" sibTransId="{4D95B796-ADFD-4195-BC79-FCC07DAEDD65}"/>
    <dgm:cxn modelId="{A3D98A56-E126-4D3C-A227-B543ADE70161}" type="presOf" srcId="{6D531595-A65A-4054-B20F-865EED087E9D}" destId="{C313F8BF-5FD7-4943-A901-1FDE90B4AD89}" srcOrd="0" destOrd="0" presId="urn:microsoft.com/office/officeart/2005/8/layout/chevron2"/>
    <dgm:cxn modelId="{18AE6068-D210-4EF0-A76D-729F696FFA75}" type="presOf" srcId="{AA93480A-6E8A-4549-AE2D-73F264E854BF}" destId="{1889D643-CF2F-4359-91B8-D066A75D5B54}" srcOrd="0" destOrd="0" presId="urn:microsoft.com/office/officeart/2005/8/layout/chevron2"/>
    <dgm:cxn modelId="{260F4165-C942-4657-8994-A4E3ADA3DDDE}" srcId="{139FBA71-F9B9-4332-A985-FA0D057BAFE1}" destId="{0635FD2A-4AC3-41B4-9160-1E885BAD9231}" srcOrd="1" destOrd="0" parTransId="{2BBD4E4F-D3E1-46C9-B4DA-0CD51DF3DE36}" sibTransId="{D0415BBD-6596-4F11-8394-848341F00D62}"/>
    <dgm:cxn modelId="{30BD751C-848E-4B16-853A-E4F8815DD4D1}" type="presOf" srcId="{ABA83151-5D1F-4D4F-AB3A-6FF51E7C9554}" destId="{8AB7941C-5706-4592-81C0-FB55D54BBF63}" srcOrd="0" destOrd="0" presId="urn:microsoft.com/office/officeart/2005/8/layout/chevron2"/>
    <dgm:cxn modelId="{F7C310A6-AC90-48E9-9A2E-378D9A804967}" type="presOf" srcId="{5B143FB5-18FF-4CCD-A46E-B143BC9AF481}" destId="{64094A84-D12D-4116-8BB8-A47EB6E9703F}" srcOrd="0" destOrd="0" presId="urn:microsoft.com/office/officeart/2005/8/layout/chevron2"/>
    <dgm:cxn modelId="{CA379A64-3A29-4DFD-BA7F-EA93881F2439}" srcId="{139FBA71-F9B9-4332-A985-FA0D057BAFE1}" destId="{6D531595-A65A-4054-B20F-865EED087E9D}" srcOrd="0" destOrd="0" parTransId="{B31C557E-FF1E-4C4E-A98A-B9B69EEDE9F7}" sibTransId="{A149C8CF-3709-4854-AC4A-C77BB8626B66}"/>
    <dgm:cxn modelId="{09B1FC87-D0F8-4D4A-813C-D715B3C293D9}" srcId="{A2DCFF52-8A6B-4E63-B28B-46BBDD00EB95}" destId="{ABA83151-5D1F-4D4F-AB3A-6FF51E7C9554}" srcOrd="1" destOrd="0" parTransId="{45EBB1E6-7CBB-41FB-B991-A433E206CBB7}" sibTransId="{55C58C2D-4658-405A-B5DD-57CB43691E53}"/>
    <dgm:cxn modelId="{995700A7-C1AB-4B4C-8752-EB1D4ADB430B}" type="presOf" srcId="{A2DCFF52-8A6B-4E63-B28B-46BBDD00EB95}" destId="{B1A498EC-0179-4739-AF23-D576E91B835B}" srcOrd="0" destOrd="0" presId="urn:microsoft.com/office/officeart/2005/8/layout/chevron2"/>
    <dgm:cxn modelId="{8C9F43AC-AD81-4D27-811B-8A3C8A5636DA}" type="presOf" srcId="{47A4E93B-9CD8-4380-A184-48937C251FB1}" destId="{FB89E114-25C1-4BAA-A61A-7B05778D2368}" srcOrd="0" destOrd="1" presId="urn:microsoft.com/office/officeart/2005/8/layout/chevron2"/>
    <dgm:cxn modelId="{1535D20C-17B2-4475-B8BF-A79739320322}" srcId="{55C5724A-15C0-4ACD-B7A3-2D514A5DB80A}" destId="{B862D1DB-1320-420B-A066-1CB65EB87262}" srcOrd="1" destOrd="0" parTransId="{1FACD80B-A780-4FBD-86C6-CA51423EEDE4}" sibTransId="{C67EEA9F-E457-407D-B6E1-5567F4DD6BB8}"/>
    <dgm:cxn modelId="{6139244F-0A57-4392-B46B-AC7755C000D9}" type="presParOf" srcId="{B1A498EC-0179-4739-AF23-D576E91B835B}" destId="{AB1186FA-F3C4-4BCB-8299-2E205C70481C}" srcOrd="0" destOrd="0" presId="urn:microsoft.com/office/officeart/2005/8/layout/chevron2"/>
    <dgm:cxn modelId="{0DAA8DF9-BBA8-47AA-8E67-740B36877698}" type="presParOf" srcId="{AB1186FA-F3C4-4BCB-8299-2E205C70481C}" destId="{104AE3D5-4DAE-415A-B185-0A68DC9B6CFB}" srcOrd="0" destOrd="0" presId="urn:microsoft.com/office/officeart/2005/8/layout/chevron2"/>
    <dgm:cxn modelId="{5D14BD9E-4037-4BE6-AC8F-FCAA79BE3CB5}" type="presParOf" srcId="{AB1186FA-F3C4-4BCB-8299-2E205C70481C}" destId="{1889D643-CF2F-4359-91B8-D066A75D5B54}" srcOrd="1" destOrd="0" presId="urn:microsoft.com/office/officeart/2005/8/layout/chevron2"/>
    <dgm:cxn modelId="{82C2CEE8-90C7-471F-840D-F17A15977286}" type="presParOf" srcId="{B1A498EC-0179-4739-AF23-D576E91B835B}" destId="{214AD9DF-783D-43CB-8E71-EFF282118A3C}" srcOrd="1" destOrd="0" presId="urn:microsoft.com/office/officeart/2005/8/layout/chevron2"/>
    <dgm:cxn modelId="{56C146DB-C553-46B3-BF2D-73E95E1FBD6F}" type="presParOf" srcId="{B1A498EC-0179-4739-AF23-D576E91B835B}" destId="{EC11E2AA-F207-47BD-AFE4-CBFAF6D6A79F}" srcOrd="2" destOrd="0" presId="urn:microsoft.com/office/officeart/2005/8/layout/chevron2"/>
    <dgm:cxn modelId="{FC316AB9-1A91-43D4-B487-E7BC3D9AA736}" type="presParOf" srcId="{EC11E2AA-F207-47BD-AFE4-CBFAF6D6A79F}" destId="{8AB7941C-5706-4592-81C0-FB55D54BBF63}" srcOrd="0" destOrd="0" presId="urn:microsoft.com/office/officeart/2005/8/layout/chevron2"/>
    <dgm:cxn modelId="{5BD961D1-C565-4B68-BF48-293505AE269F}" type="presParOf" srcId="{EC11E2AA-F207-47BD-AFE4-CBFAF6D6A79F}" destId="{FB89E114-25C1-4BAA-A61A-7B05778D2368}" srcOrd="1" destOrd="0" presId="urn:microsoft.com/office/officeart/2005/8/layout/chevron2"/>
    <dgm:cxn modelId="{B117ECB7-2EE6-4DFD-9EF7-751FAFD41E9E}" type="presParOf" srcId="{B1A498EC-0179-4739-AF23-D576E91B835B}" destId="{C20F4139-659A-4085-B2AF-67A8171A04A0}" srcOrd="3" destOrd="0" presId="urn:microsoft.com/office/officeart/2005/8/layout/chevron2"/>
    <dgm:cxn modelId="{5A88D37F-1854-4554-92BE-3F58334AE251}" type="presParOf" srcId="{B1A498EC-0179-4739-AF23-D576E91B835B}" destId="{C543BA96-4C31-4118-929E-C661F86018BA}" srcOrd="4" destOrd="0" presId="urn:microsoft.com/office/officeart/2005/8/layout/chevron2"/>
    <dgm:cxn modelId="{92178D2A-0899-47FA-9E99-7723C0D2E8B0}" type="presParOf" srcId="{C543BA96-4C31-4118-929E-C661F86018BA}" destId="{76665FA8-D35A-4F0D-BE69-8FCFC8C478F2}" srcOrd="0" destOrd="0" presId="urn:microsoft.com/office/officeart/2005/8/layout/chevron2"/>
    <dgm:cxn modelId="{B3DD2CD3-383C-44ED-A9D5-EF7580A7CBE9}" type="presParOf" srcId="{C543BA96-4C31-4118-929E-C661F86018BA}" destId="{C313F8BF-5FD7-4943-A901-1FDE90B4AD89}" srcOrd="1" destOrd="0" presId="urn:microsoft.com/office/officeart/2005/8/layout/chevron2"/>
    <dgm:cxn modelId="{C381A84C-A186-4614-B5E6-70D2304268A7}" type="presParOf" srcId="{B1A498EC-0179-4739-AF23-D576E91B835B}" destId="{D584E98A-B5AF-474B-A3ED-6D363780CCD4}" srcOrd="5" destOrd="0" presId="urn:microsoft.com/office/officeart/2005/8/layout/chevron2"/>
    <dgm:cxn modelId="{096871F9-9546-49DB-AD25-A63FDE65F94A}" type="presParOf" srcId="{B1A498EC-0179-4739-AF23-D576E91B835B}" destId="{C1A21F74-B467-4385-8918-0555C76D5925}" srcOrd="6" destOrd="0" presId="urn:microsoft.com/office/officeart/2005/8/layout/chevron2"/>
    <dgm:cxn modelId="{D263E4F5-B05C-4637-A38E-829548ED3E72}" type="presParOf" srcId="{C1A21F74-B467-4385-8918-0555C76D5925}" destId="{A2B75FE7-F6F4-4E14-93DB-1A791BB3575C}" srcOrd="0" destOrd="0" presId="urn:microsoft.com/office/officeart/2005/8/layout/chevron2"/>
    <dgm:cxn modelId="{A84A62D2-A4C0-4139-AC7A-C4B5AFA31AF6}" type="presParOf" srcId="{C1A21F74-B467-4385-8918-0555C76D5925}" destId="{64094A84-D12D-4116-8BB8-A47EB6E9703F}" srcOrd="1" destOrd="0" presId="urn:microsoft.com/office/officeart/2005/8/layout/chevron2"/>
  </dgm:cxnLst>
  <dgm:bg/>
  <dgm:whole/>
  <dgm:extLst>
    <a:ext uri="http://schemas.microsoft.com/office/drawing/2008/diagram">
      <dsp:dataModelExt xmlns=""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3EABE4-66D5-4658-A498-6F13EB531F6E}" type="doc">
      <dgm:prSet loTypeId="urn:microsoft.com/office/officeart/2005/8/layout/chevron2" loCatId="list" qsTypeId="urn:microsoft.com/office/officeart/2005/8/quickstyle/3d2" qsCatId="3D" csTypeId="urn:microsoft.com/office/officeart/2005/8/colors/accent6_3" csCatId="accent6" phldr="1"/>
      <dgm:spPr/>
      <dgm:t>
        <a:bodyPr/>
        <a:lstStyle/>
        <a:p>
          <a:endParaRPr lang="lv-LV"/>
        </a:p>
      </dgm:t>
    </dgm:pt>
    <dgm:pt modelId="{3A6B1911-581C-4A08-AF57-E526AC1A1F2D}">
      <dgm:prSet phldrT="[Text]"/>
      <dgm:spPr/>
      <dgm:t>
        <a:bodyPr/>
        <a:lstStyle/>
        <a:p>
          <a:r>
            <a:rPr lang="lv-LV" dirty="0" err="1" smtClean="0"/>
            <a:t>Asylum</a:t>
          </a:r>
          <a:endParaRPr lang="lv-LV" dirty="0"/>
        </a:p>
      </dgm:t>
    </dgm:pt>
    <dgm:pt modelId="{D564ACA6-6C34-4987-8394-5E47A77C1865}" type="parTrans" cxnId="{AA36D614-74C8-4739-A916-318C9E053C4C}">
      <dgm:prSet/>
      <dgm:spPr/>
      <dgm:t>
        <a:bodyPr/>
        <a:lstStyle/>
        <a:p>
          <a:endParaRPr lang="lv-LV"/>
        </a:p>
      </dgm:t>
    </dgm:pt>
    <dgm:pt modelId="{A7FE43A3-1705-48AF-BE50-A19931882B32}" type="sibTrans" cxnId="{AA36D614-74C8-4739-A916-318C9E053C4C}">
      <dgm:prSet/>
      <dgm:spPr/>
      <dgm:t>
        <a:bodyPr/>
        <a:lstStyle/>
        <a:p>
          <a:endParaRPr lang="lv-LV"/>
        </a:p>
      </dgm:t>
    </dgm:pt>
    <dgm:pt modelId="{C43A8710-0551-4F15-B7AF-9C3E692CF2AD}">
      <dgm:prSet phldrT="[Text]"/>
      <dgm:spPr/>
      <dgm:t>
        <a:bodyPr/>
        <a:lstStyle/>
        <a:p>
          <a:r>
            <a:rPr lang="lv-LV" dirty="0" err="1" smtClean="0">
              <a:hlinkClick xmlns:r="http://schemas.openxmlformats.org/officeDocument/2006/relationships" r:id="rId1" action="ppaction://hlinksldjump"/>
            </a:rPr>
            <a:t>Asylum</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Seekers</a:t>
          </a:r>
          <a:endParaRPr lang="lv-LV" dirty="0"/>
        </a:p>
      </dgm:t>
    </dgm:pt>
    <dgm:pt modelId="{7C17A95B-9114-4DB9-B024-25BE7FBEBCBA}" type="parTrans" cxnId="{EF621DF5-FD38-408A-A356-9B4F570B3E87}">
      <dgm:prSet/>
      <dgm:spPr/>
      <dgm:t>
        <a:bodyPr/>
        <a:lstStyle/>
        <a:p>
          <a:endParaRPr lang="lv-LV"/>
        </a:p>
      </dgm:t>
    </dgm:pt>
    <dgm:pt modelId="{4544DEEE-664B-4FAB-9E62-4D23414A39EA}" type="sibTrans" cxnId="{EF621DF5-FD38-408A-A356-9B4F570B3E87}">
      <dgm:prSet/>
      <dgm:spPr/>
      <dgm:t>
        <a:bodyPr/>
        <a:lstStyle/>
        <a:p>
          <a:endParaRPr lang="lv-LV"/>
        </a:p>
      </dgm:t>
    </dgm:pt>
    <dgm:pt modelId="{500B0E7E-53B0-4341-BCF4-B26F6CC110C5}">
      <dgm:prSet phldrT="[Text]"/>
      <dgm:spPr/>
      <dgm:t>
        <a:bodyPr/>
        <a:lstStyle/>
        <a:p>
          <a:r>
            <a:rPr lang="lv-LV" dirty="0" err="1" smtClean="0">
              <a:hlinkClick xmlns:r="http://schemas.openxmlformats.org/officeDocument/2006/relationships" r:id="rId2" action="ppaction://hlinksldjump"/>
            </a:rPr>
            <a:t>Refugees</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Alternative</a:t>
          </a:r>
          <a:r>
            <a:rPr lang="lv-LV" dirty="0" smtClean="0">
              <a:hlinkClick xmlns:r="http://schemas.openxmlformats.org/officeDocument/2006/relationships" r:id="rId2" action="ppaction://hlinksldjump"/>
            </a:rPr>
            <a:t> Status</a:t>
          </a:r>
          <a:endParaRPr lang="lv-LV" dirty="0"/>
        </a:p>
      </dgm:t>
    </dgm:pt>
    <dgm:pt modelId="{BCD07CD7-3D01-4DAF-8B79-8D4018F8217D}" type="parTrans" cxnId="{946FD058-FF74-4016-BD6B-E2D195358AC6}">
      <dgm:prSet/>
      <dgm:spPr/>
      <dgm:t>
        <a:bodyPr/>
        <a:lstStyle/>
        <a:p>
          <a:endParaRPr lang="lv-LV"/>
        </a:p>
      </dgm:t>
    </dgm:pt>
    <dgm:pt modelId="{747447B1-AE74-4857-9574-7F98DD2FEFD8}" type="sibTrans" cxnId="{946FD058-FF74-4016-BD6B-E2D195358AC6}">
      <dgm:prSet/>
      <dgm:spPr/>
      <dgm:t>
        <a:bodyPr/>
        <a:lstStyle/>
        <a:p>
          <a:endParaRPr lang="lv-LV"/>
        </a:p>
      </dgm:t>
    </dgm:pt>
    <dgm:pt modelId="{98A61F11-C912-41B0-9360-5325333D6952}">
      <dgm:prSet phldrT="[Text]"/>
      <dgm:spPr/>
      <dgm:t>
        <a:bodyPr/>
        <a:lstStyle/>
        <a:p>
          <a:r>
            <a:rPr lang="lv-LV" dirty="0" err="1" smtClean="0"/>
            <a:t>Asylum</a:t>
          </a:r>
          <a:endParaRPr lang="lv-LV" dirty="0"/>
        </a:p>
      </dgm:t>
    </dgm:pt>
    <dgm:pt modelId="{F6DA4AB1-C83C-40C3-9E29-4FD17C7251D3}" type="parTrans" cxnId="{68036BFC-5B65-4E6F-A4DA-5F17A67C9E1C}">
      <dgm:prSet/>
      <dgm:spPr/>
      <dgm:t>
        <a:bodyPr/>
        <a:lstStyle/>
        <a:p>
          <a:endParaRPr lang="lv-LV"/>
        </a:p>
      </dgm:t>
    </dgm:pt>
    <dgm:pt modelId="{426C4AD0-4AB9-4EAE-9E65-2A53D06E6855}" type="sibTrans" cxnId="{68036BFC-5B65-4E6F-A4DA-5F17A67C9E1C}">
      <dgm:prSet/>
      <dgm:spPr/>
      <dgm:t>
        <a:bodyPr/>
        <a:lstStyle/>
        <a:p>
          <a:endParaRPr lang="lv-LV"/>
        </a:p>
      </dgm:t>
    </dgm:pt>
    <dgm:pt modelId="{127E02CB-4829-4160-9317-6E68EAFCB5D6}">
      <dgm:prSet phldrT="[Text]"/>
      <dgm:spPr/>
      <dgm:t>
        <a:bodyPr/>
        <a:lstStyle/>
        <a:p>
          <a:r>
            <a:rPr lang="lv-LV" dirty="0" err="1" smtClean="0">
              <a:hlinkClick xmlns:r="http://schemas.openxmlformats.org/officeDocument/2006/relationships" r:id="rId3" action="ppaction://hlinksldjump"/>
            </a:rPr>
            <a:t>Asylum</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Seekers</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Accommodation</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Centre</a:t>
          </a:r>
          <a:endParaRPr lang="lv-LV" dirty="0"/>
        </a:p>
      </dgm:t>
    </dgm:pt>
    <dgm:pt modelId="{944481AA-7747-4D3A-8365-2B6CDFFA3C20}" type="parTrans" cxnId="{BD7029AA-958A-4AE9-96E0-F48D9A0F677F}">
      <dgm:prSet/>
      <dgm:spPr/>
      <dgm:t>
        <a:bodyPr/>
        <a:lstStyle/>
        <a:p>
          <a:endParaRPr lang="lv-LV"/>
        </a:p>
      </dgm:t>
    </dgm:pt>
    <dgm:pt modelId="{0DBD7B11-5D91-4D25-AB2A-925B1CACF921}" type="sibTrans" cxnId="{BD7029AA-958A-4AE9-96E0-F48D9A0F677F}">
      <dgm:prSet/>
      <dgm:spPr/>
      <dgm:t>
        <a:bodyPr/>
        <a:lstStyle/>
        <a:p>
          <a:endParaRPr lang="lv-LV"/>
        </a:p>
      </dgm:t>
    </dgm:pt>
    <dgm:pt modelId="{D2FA04A6-3CEA-416A-A055-19CD26000C7D}">
      <dgm:prSet phldrT="[Text]"/>
      <dgm:spPr/>
      <dgm:t>
        <a:bodyPr/>
        <a:lstStyle/>
        <a:p>
          <a:r>
            <a:rPr lang="lv-LV" dirty="0" err="1" smtClean="0"/>
            <a:t>Asylum</a:t>
          </a:r>
          <a:endParaRPr lang="lv-LV" dirty="0"/>
        </a:p>
      </dgm:t>
    </dgm:pt>
    <dgm:pt modelId="{0336438A-BC31-4351-8802-69E2988890BC}" type="parTrans" cxnId="{43D569A4-F6B9-403C-9E04-81CBAFDF8BFC}">
      <dgm:prSet/>
      <dgm:spPr/>
      <dgm:t>
        <a:bodyPr/>
        <a:lstStyle/>
        <a:p>
          <a:endParaRPr lang="lv-LV"/>
        </a:p>
      </dgm:t>
    </dgm:pt>
    <dgm:pt modelId="{3AEDDECC-EAB8-45E8-8B43-BE75DB4CB6F1}" type="sibTrans" cxnId="{43D569A4-F6B9-403C-9E04-81CBAFDF8BFC}">
      <dgm:prSet/>
      <dgm:spPr/>
      <dgm:t>
        <a:bodyPr/>
        <a:lstStyle/>
        <a:p>
          <a:endParaRPr lang="lv-LV"/>
        </a:p>
      </dgm:t>
    </dgm:pt>
    <dgm:pt modelId="{28BC37B7-AF22-43DA-A20D-537A6ED6FAC4}">
      <dgm:prSet phldrT="[Text]"/>
      <dgm:spPr/>
      <dgm:t>
        <a:bodyPr/>
        <a:lstStyle/>
        <a:p>
          <a:r>
            <a:rPr lang="lv-LV" dirty="0" err="1" smtClean="0">
              <a:hlinkClick xmlns:r="http://schemas.openxmlformats.org/officeDocument/2006/relationships" r:id="rId4" action="ppaction://hlinksldjump"/>
            </a:rPr>
            <a:t>Asylum</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Seekers</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Source</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Countries</a:t>
          </a:r>
          <a:endParaRPr lang="lv-LV" dirty="0"/>
        </a:p>
      </dgm:t>
    </dgm:pt>
    <dgm:pt modelId="{8F131FF7-2F6F-4ACF-9097-0C6051ADEC2F}" type="parTrans" cxnId="{0E8F3FD7-5030-411E-A0E6-A975F031A4B5}">
      <dgm:prSet/>
      <dgm:spPr/>
      <dgm:t>
        <a:bodyPr/>
        <a:lstStyle/>
        <a:p>
          <a:endParaRPr lang="lv-LV"/>
        </a:p>
      </dgm:t>
    </dgm:pt>
    <dgm:pt modelId="{758E9D77-C11F-4CEC-A039-D2513D529080}" type="sibTrans" cxnId="{0E8F3FD7-5030-411E-A0E6-A975F031A4B5}">
      <dgm:prSet/>
      <dgm:spPr/>
      <dgm:t>
        <a:bodyPr/>
        <a:lstStyle/>
        <a:p>
          <a:endParaRPr lang="lv-LV"/>
        </a:p>
      </dgm:t>
    </dgm:pt>
    <dgm:pt modelId="{CED194F8-62FC-4DA1-81D2-A2D8D2088888}">
      <dgm:prSet phldrT="[Text]"/>
      <dgm:spPr/>
      <dgm:t>
        <a:bodyPr/>
        <a:lstStyle/>
        <a:p>
          <a:r>
            <a:rPr lang="lv-LV" dirty="0" err="1" smtClean="0">
              <a:hlinkClick xmlns:r="http://schemas.openxmlformats.org/officeDocument/2006/relationships" r:id="rId5" action="ppaction://hlinksldjump"/>
            </a:rPr>
            <a:t>Dublin</a:t>
          </a:r>
          <a:r>
            <a:rPr lang="lv-LV" dirty="0" smtClean="0">
              <a:hlinkClick xmlns:r="http://schemas.openxmlformats.org/officeDocument/2006/relationships" r:id="rId5" action="ppaction://hlinksldjump"/>
            </a:rPr>
            <a:t> </a:t>
          </a:r>
          <a:r>
            <a:rPr lang="lv-LV" dirty="0" err="1" smtClean="0">
              <a:hlinkClick xmlns:r="http://schemas.openxmlformats.org/officeDocument/2006/relationships" r:id="rId5" action="ppaction://hlinksldjump"/>
            </a:rPr>
            <a:t>Regulation</a:t>
          </a:r>
          <a:endParaRPr lang="lv-LV" dirty="0"/>
        </a:p>
      </dgm:t>
    </dgm:pt>
    <dgm:pt modelId="{A1C40501-4323-4FF5-8D62-53F8FD82D659}" type="parTrans" cxnId="{691139DC-36BE-4340-BC16-89D202BE03E3}">
      <dgm:prSet/>
      <dgm:spPr/>
    </dgm:pt>
    <dgm:pt modelId="{D984F2AB-0C9A-427F-9FB3-FB4FD6811EB7}" type="sibTrans" cxnId="{691139DC-36BE-4340-BC16-89D202BE03E3}">
      <dgm:prSet/>
      <dgm:spPr/>
    </dgm:pt>
    <dgm:pt modelId="{085890BC-20E7-4152-B8C0-30177CEE4C1D}" type="pres">
      <dgm:prSet presAssocID="{813EABE4-66D5-4658-A498-6F13EB531F6E}" presName="linearFlow" presStyleCnt="0">
        <dgm:presLayoutVars>
          <dgm:dir/>
          <dgm:animLvl val="lvl"/>
          <dgm:resizeHandles val="exact"/>
        </dgm:presLayoutVars>
      </dgm:prSet>
      <dgm:spPr/>
      <dgm:t>
        <a:bodyPr/>
        <a:lstStyle/>
        <a:p>
          <a:endParaRPr lang="lv-LV"/>
        </a:p>
      </dgm:t>
    </dgm:pt>
    <dgm:pt modelId="{2AF5A3FD-3669-43F4-ADD1-76E2E69D3CB2}" type="pres">
      <dgm:prSet presAssocID="{3A6B1911-581C-4A08-AF57-E526AC1A1F2D}" presName="composite" presStyleCnt="0"/>
      <dgm:spPr/>
    </dgm:pt>
    <dgm:pt modelId="{02D83E12-B7A4-428F-BF90-346DAB147A95}" type="pres">
      <dgm:prSet presAssocID="{3A6B1911-581C-4A08-AF57-E526AC1A1F2D}" presName="parentText" presStyleLbl="alignNode1" presStyleIdx="0" presStyleCnt="3">
        <dgm:presLayoutVars>
          <dgm:chMax val="1"/>
          <dgm:bulletEnabled val="1"/>
        </dgm:presLayoutVars>
      </dgm:prSet>
      <dgm:spPr/>
      <dgm:t>
        <a:bodyPr/>
        <a:lstStyle/>
        <a:p>
          <a:endParaRPr lang="lv-LV"/>
        </a:p>
      </dgm:t>
    </dgm:pt>
    <dgm:pt modelId="{07A2D2F5-F981-48FD-BE3B-7F34F52C6568}" type="pres">
      <dgm:prSet presAssocID="{3A6B1911-581C-4A08-AF57-E526AC1A1F2D}" presName="descendantText" presStyleLbl="alignAcc1" presStyleIdx="0" presStyleCnt="3">
        <dgm:presLayoutVars>
          <dgm:bulletEnabled val="1"/>
        </dgm:presLayoutVars>
      </dgm:prSet>
      <dgm:spPr/>
      <dgm:t>
        <a:bodyPr/>
        <a:lstStyle/>
        <a:p>
          <a:endParaRPr lang="lv-LV"/>
        </a:p>
      </dgm:t>
    </dgm:pt>
    <dgm:pt modelId="{4331598A-B818-4133-B819-23BEADE369E7}" type="pres">
      <dgm:prSet presAssocID="{A7FE43A3-1705-48AF-BE50-A19931882B32}" presName="sp" presStyleCnt="0"/>
      <dgm:spPr/>
    </dgm:pt>
    <dgm:pt modelId="{CDF2AF6D-0DA6-48CB-978E-35010C8917FD}" type="pres">
      <dgm:prSet presAssocID="{98A61F11-C912-41B0-9360-5325333D6952}" presName="composite" presStyleCnt="0"/>
      <dgm:spPr/>
    </dgm:pt>
    <dgm:pt modelId="{5E84A7C7-D852-4D3F-A64E-73D2D7EE1367}" type="pres">
      <dgm:prSet presAssocID="{98A61F11-C912-41B0-9360-5325333D6952}" presName="parentText" presStyleLbl="alignNode1" presStyleIdx="1" presStyleCnt="3">
        <dgm:presLayoutVars>
          <dgm:chMax val="1"/>
          <dgm:bulletEnabled val="1"/>
        </dgm:presLayoutVars>
      </dgm:prSet>
      <dgm:spPr/>
      <dgm:t>
        <a:bodyPr/>
        <a:lstStyle/>
        <a:p>
          <a:endParaRPr lang="lv-LV"/>
        </a:p>
      </dgm:t>
    </dgm:pt>
    <dgm:pt modelId="{7CE61760-8B56-46B1-BA5B-E1034349F221}" type="pres">
      <dgm:prSet presAssocID="{98A61F11-C912-41B0-9360-5325333D6952}" presName="descendantText" presStyleLbl="alignAcc1" presStyleIdx="1" presStyleCnt="3">
        <dgm:presLayoutVars>
          <dgm:bulletEnabled val="1"/>
        </dgm:presLayoutVars>
      </dgm:prSet>
      <dgm:spPr/>
      <dgm:t>
        <a:bodyPr/>
        <a:lstStyle/>
        <a:p>
          <a:endParaRPr lang="lv-LV"/>
        </a:p>
      </dgm:t>
    </dgm:pt>
    <dgm:pt modelId="{9F9A0E3A-A5BA-4343-8360-8E966047FDAA}" type="pres">
      <dgm:prSet presAssocID="{426C4AD0-4AB9-4EAE-9E65-2A53D06E6855}" presName="sp" presStyleCnt="0"/>
      <dgm:spPr/>
    </dgm:pt>
    <dgm:pt modelId="{2D788743-2D2F-47B1-854D-50B73BB383E2}" type="pres">
      <dgm:prSet presAssocID="{D2FA04A6-3CEA-416A-A055-19CD26000C7D}" presName="composite" presStyleCnt="0"/>
      <dgm:spPr/>
    </dgm:pt>
    <dgm:pt modelId="{21794564-3ECD-4AA1-9FFA-15EBFA902217}" type="pres">
      <dgm:prSet presAssocID="{D2FA04A6-3CEA-416A-A055-19CD26000C7D}" presName="parentText" presStyleLbl="alignNode1" presStyleIdx="2" presStyleCnt="3">
        <dgm:presLayoutVars>
          <dgm:chMax val="1"/>
          <dgm:bulletEnabled val="1"/>
        </dgm:presLayoutVars>
      </dgm:prSet>
      <dgm:spPr/>
      <dgm:t>
        <a:bodyPr/>
        <a:lstStyle/>
        <a:p>
          <a:endParaRPr lang="lv-LV"/>
        </a:p>
      </dgm:t>
    </dgm:pt>
    <dgm:pt modelId="{90819AD2-6959-43A3-A5CD-0A3F40AB155B}" type="pres">
      <dgm:prSet presAssocID="{D2FA04A6-3CEA-416A-A055-19CD26000C7D}" presName="descendantText" presStyleLbl="alignAcc1" presStyleIdx="2" presStyleCnt="3">
        <dgm:presLayoutVars>
          <dgm:bulletEnabled val="1"/>
        </dgm:presLayoutVars>
      </dgm:prSet>
      <dgm:spPr/>
      <dgm:t>
        <a:bodyPr/>
        <a:lstStyle/>
        <a:p>
          <a:endParaRPr lang="lv-LV"/>
        </a:p>
      </dgm:t>
    </dgm:pt>
  </dgm:ptLst>
  <dgm:cxnLst>
    <dgm:cxn modelId="{FB6C7A49-2AC5-4E5A-A75F-0D046E7CE0A7}" type="presOf" srcId="{D2FA04A6-3CEA-416A-A055-19CD26000C7D}" destId="{21794564-3ECD-4AA1-9FFA-15EBFA902217}" srcOrd="0" destOrd="0" presId="urn:microsoft.com/office/officeart/2005/8/layout/chevron2"/>
    <dgm:cxn modelId="{2805A01D-AEA9-434E-BC7E-C21C44BE514A}" type="presOf" srcId="{98A61F11-C912-41B0-9360-5325333D6952}" destId="{5E84A7C7-D852-4D3F-A64E-73D2D7EE1367}" srcOrd="0" destOrd="0" presId="urn:microsoft.com/office/officeart/2005/8/layout/chevron2"/>
    <dgm:cxn modelId="{946FD058-FF74-4016-BD6B-E2D195358AC6}" srcId="{3A6B1911-581C-4A08-AF57-E526AC1A1F2D}" destId="{500B0E7E-53B0-4341-BCF4-B26F6CC110C5}" srcOrd="1" destOrd="0" parTransId="{BCD07CD7-3D01-4DAF-8B79-8D4018F8217D}" sibTransId="{747447B1-AE74-4857-9574-7F98DD2FEFD8}"/>
    <dgm:cxn modelId="{68036BFC-5B65-4E6F-A4DA-5F17A67C9E1C}" srcId="{813EABE4-66D5-4658-A498-6F13EB531F6E}" destId="{98A61F11-C912-41B0-9360-5325333D6952}" srcOrd="1" destOrd="0" parTransId="{F6DA4AB1-C83C-40C3-9E29-4FD17C7251D3}" sibTransId="{426C4AD0-4AB9-4EAE-9E65-2A53D06E6855}"/>
    <dgm:cxn modelId="{EF621DF5-FD38-408A-A356-9B4F570B3E87}" srcId="{3A6B1911-581C-4A08-AF57-E526AC1A1F2D}" destId="{C43A8710-0551-4F15-B7AF-9C3E692CF2AD}" srcOrd="0" destOrd="0" parTransId="{7C17A95B-9114-4DB9-B024-25BE7FBEBCBA}" sibTransId="{4544DEEE-664B-4FAB-9E62-4D23414A39EA}"/>
    <dgm:cxn modelId="{BD7029AA-958A-4AE9-96E0-F48D9A0F677F}" srcId="{98A61F11-C912-41B0-9360-5325333D6952}" destId="{127E02CB-4829-4160-9317-6E68EAFCB5D6}" srcOrd="0" destOrd="0" parTransId="{944481AA-7747-4D3A-8365-2B6CDFFA3C20}" sibTransId="{0DBD7B11-5D91-4D25-AB2A-925B1CACF921}"/>
    <dgm:cxn modelId="{AA36D614-74C8-4739-A916-318C9E053C4C}" srcId="{813EABE4-66D5-4658-A498-6F13EB531F6E}" destId="{3A6B1911-581C-4A08-AF57-E526AC1A1F2D}" srcOrd="0" destOrd="0" parTransId="{D564ACA6-6C34-4987-8394-5E47A77C1865}" sibTransId="{A7FE43A3-1705-48AF-BE50-A19931882B32}"/>
    <dgm:cxn modelId="{9528BB69-F772-4A91-964A-23628BA1C7F6}" type="presOf" srcId="{500B0E7E-53B0-4341-BCF4-B26F6CC110C5}" destId="{07A2D2F5-F981-48FD-BE3B-7F34F52C6568}" srcOrd="0" destOrd="1" presId="urn:microsoft.com/office/officeart/2005/8/layout/chevron2"/>
    <dgm:cxn modelId="{6795FA56-11F0-4F6A-905F-BBDF289F7271}" type="presOf" srcId="{28BC37B7-AF22-43DA-A20D-537A6ED6FAC4}" destId="{90819AD2-6959-43A3-A5CD-0A3F40AB155B}" srcOrd="0" destOrd="1" presId="urn:microsoft.com/office/officeart/2005/8/layout/chevron2"/>
    <dgm:cxn modelId="{C85F96E7-B4AB-48C9-8172-A84872C8245F}" type="presOf" srcId="{3A6B1911-581C-4A08-AF57-E526AC1A1F2D}" destId="{02D83E12-B7A4-428F-BF90-346DAB147A95}" srcOrd="0" destOrd="0" presId="urn:microsoft.com/office/officeart/2005/8/layout/chevron2"/>
    <dgm:cxn modelId="{E3DF3D9F-DD9A-42BA-A84F-AA82785F3868}" type="presOf" srcId="{127E02CB-4829-4160-9317-6E68EAFCB5D6}" destId="{7CE61760-8B56-46B1-BA5B-E1034349F221}" srcOrd="0" destOrd="0" presId="urn:microsoft.com/office/officeart/2005/8/layout/chevron2"/>
    <dgm:cxn modelId="{AF05DA59-6BD6-439E-9530-6C96029F9EC9}" type="presOf" srcId="{CED194F8-62FC-4DA1-81D2-A2D8D2088888}" destId="{90819AD2-6959-43A3-A5CD-0A3F40AB155B}" srcOrd="0" destOrd="0" presId="urn:microsoft.com/office/officeart/2005/8/layout/chevron2"/>
    <dgm:cxn modelId="{A7FAF447-74AA-43E1-B334-028E04763AE9}" type="presOf" srcId="{C43A8710-0551-4F15-B7AF-9C3E692CF2AD}" destId="{07A2D2F5-F981-48FD-BE3B-7F34F52C6568}" srcOrd="0" destOrd="0" presId="urn:microsoft.com/office/officeart/2005/8/layout/chevron2"/>
    <dgm:cxn modelId="{43D569A4-F6B9-403C-9E04-81CBAFDF8BFC}" srcId="{813EABE4-66D5-4658-A498-6F13EB531F6E}" destId="{D2FA04A6-3CEA-416A-A055-19CD26000C7D}" srcOrd="2" destOrd="0" parTransId="{0336438A-BC31-4351-8802-69E2988890BC}" sibTransId="{3AEDDECC-EAB8-45E8-8B43-BE75DB4CB6F1}"/>
    <dgm:cxn modelId="{691139DC-36BE-4340-BC16-89D202BE03E3}" srcId="{D2FA04A6-3CEA-416A-A055-19CD26000C7D}" destId="{CED194F8-62FC-4DA1-81D2-A2D8D2088888}" srcOrd="0" destOrd="0" parTransId="{A1C40501-4323-4FF5-8D62-53F8FD82D659}" sibTransId="{D984F2AB-0C9A-427F-9FB3-FB4FD6811EB7}"/>
    <dgm:cxn modelId="{95DA6666-8ECB-48EE-B3F5-A9A9C5FE7E3A}" type="presOf" srcId="{813EABE4-66D5-4658-A498-6F13EB531F6E}" destId="{085890BC-20E7-4152-B8C0-30177CEE4C1D}" srcOrd="0" destOrd="0" presId="urn:microsoft.com/office/officeart/2005/8/layout/chevron2"/>
    <dgm:cxn modelId="{0E8F3FD7-5030-411E-A0E6-A975F031A4B5}" srcId="{D2FA04A6-3CEA-416A-A055-19CD26000C7D}" destId="{28BC37B7-AF22-43DA-A20D-537A6ED6FAC4}" srcOrd="1" destOrd="0" parTransId="{8F131FF7-2F6F-4ACF-9097-0C6051ADEC2F}" sibTransId="{758E9D77-C11F-4CEC-A039-D2513D529080}"/>
    <dgm:cxn modelId="{50700619-0C2A-405F-9396-A78DDEA694AD}" type="presParOf" srcId="{085890BC-20E7-4152-B8C0-30177CEE4C1D}" destId="{2AF5A3FD-3669-43F4-ADD1-76E2E69D3CB2}" srcOrd="0" destOrd="0" presId="urn:microsoft.com/office/officeart/2005/8/layout/chevron2"/>
    <dgm:cxn modelId="{ED81E5C6-C4E1-48F4-8179-0C4B8F4DEED4}" type="presParOf" srcId="{2AF5A3FD-3669-43F4-ADD1-76E2E69D3CB2}" destId="{02D83E12-B7A4-428F-BF90-346DAB147A95}" srcOrd="0" destOrd="0" presId="urn:microsoft.com/office/officeart/2005/8/layout/chevron2"/>
    <dgm:cxn modelId="{149AAABF-B798-4CD0-A580-0918E5419B09}" type="presParOf" srcId="{2AF5A3FD-3669-43F4-ADD1-76E2E69D3CB2}" destId="{07A2D2F5-F981-48FD-BE3B-7F34F52C6568}" srcOrd="1" destOrd="0" presId="urn:microsoft.com/office/officeart/2005/8/layout/chevron2"/>
    <dgm:cxn modelId="{F3352A50-9A66-4F2B-9773-1C13644534FE}" type="presParOf" srcId="{085890BC-20E7-4152-B8C0-30177CEE4C1D}" destId="{4331598A-B818-4133-B819-23BEADE369E7}" srcOrd="1" destOrd="0" presId="urn:microsoft.com/office/officeart/2005/8/layout/chevron2"/>
    <dgm:cxn modelId="{90260A2B-B6A0-45BC-BC2A-8407BD80626A}" type="presParOf" srcId="{085890BC-20E7-4152-B8C0-30177CEE4C1D}" destId="{CDF2AF6D-0DA6-48CB-978E-35010C8917FD}" srcOrd="2" destOrd="0" presId="urn:microsoft.com/office/officeart/2005/8/layout/chevron2"/>
    <dgm:cxn modelId="{CECB0B2D-9C29-4045-9BCA-FD161DCCAB6C}" type="presParOf" srcId="{CDF2AF6D-0DA6-48CB-978E-35010C8917FD}" destId="{5E84A7C7-D852-4D3F-A64E-73D2D7EE1367}" srcOrd="0" destOrd="0" presId="urn:microsoft.com/office/officeart/2005/8/layout/chevron2"/>
    <dgm:cxn modelId="{7B773309-07A9-425D-B55B-0B0BE1C584BC}" type="presParOf" srcId="{CDF2AF6D-0DA6-48CB-978E-35010C8917FD}" destId="{7CE61760-8B56-46B1-BA5B-E1034349F221}" srcOrd="1" destOrd="0" presId="urn:microsoft.com/office/officeart/2005/8/layout/chevron2"/>
    <dgm:cxn modelId="{466FB6E7-D03F-440B-9CF1-E57010AEF9EA}" type="presParOf" srcId="{085890BC-20E7-4152-B8C0-30177CEE4C1D}" destId="{9F9A0E3A-A5BA-4343-8360-8E966047FDAA}" srcOrd="3" destOrd="0" presId="urn:microsoft.com/office/officeart/2005/8/layout/chevron2"/>
    <dgm:cxn modelId="{2D68ACFF-CEA5-4A4E-966E-D76CEF9602EE}" type="presParOf" srcId="{085890BC-20E7-4152-B8C0-30177CEE4C1D}" destId="{2D788743-2D2F-47B1-854D-50B73BB383E2}" srcOrd="4" destOrd="0" presId="urn:microsoft.com/office/officeart/2005/8/layout/chevron2"/>
    <dgm:cxn modelId="{54735956-8C9F-4DA6-8BB5-EA8052D5AA45}" type="presParOf" srcId="{2D788743-2D2F-47B1-854D-50B73BB383E2}" destId="{21794564-3ECD-4AA1-9FFA-15EBFA902217}" srcOrd="0" destOrd="0" presId="urn:microsoft.com/office/officeart/2005/8/layout/chevron2"/>
    <dgm:cxn modelId="{198E07E2-117C-4DFE-8A66-53D705B0B2D0}" type="presParOf" srcId="{2D788743-2D2F-47B1-854D-50B73BB383E2}" destId="{90819AD2-6959-43A3-A5CD-0A3F40AB155B}"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0368E4-9665-4A67-82C3-DC3A715B4BF2}" type="doc">
      <dgm:prSet loTypeId="urn:microsoft.com/office/officeart/2005/8/layout/chevron2" loCatId="list" qsTypeId="urn:microsoft.com/office/officeart/2005/8/quickstyle/3d2" qsCatId="3D" csTypeId="urn:microsoft.com/office/officeart/2005/8/colors/accent6_3" csCatId="accent6" phldr="1"/>
      <dgm:spPr/>
      <dgm:t>
        <a:bodyPr/>
        <a:lstStyle/>
        <a:p>
          <a:endParaRPr lang="lv-LV"/>
        </a:p>
      </dgm:t>
    </dgm:pt>
    <dgm:pt modelId="{0A4FFB96-2883-4FC7-A308-B7B90C66E6EF}">
      <dgm:prSet phldrT="[Text]" custT="1"/>
      <dgm:spPr/>
      <dgm:t>
        <a:bodyPr/>
        <a:lstStyle/>
        <a:p>
          <a:r>
            <a:rPr lang="lv-LV" sz="1600" dirty="0" err="1" smtClean="0"/>
            <a:t>Legal</a:t>
          </a:r>
          <a:r>
            <a:rPr lang="lv-LV" sz="1600" dirty="0" smtClean="0"/>
            <a:t> </a:t>
          </a:r>
        </a:p>
        <a:p>
          <a:r>
            <a:rPr lang="lv-LV" sz="1600" dirty="0" smtClean="0"/>
            <a:t>Status</a:t>
          </a:r>
          <a:endParaRPr lang="lv-LV" sz="1600" dirty="0"/>
        </a:p>
      </dgm:t>
    </dgm:pt>
    <dgm:pt modelId="{FA711E99-7430-46B1-B14C-9BA23FE3154E}" type="parTrans" cxnId="{4201CF91-EBB7-4AF8-8085-FC0F923446D6}">
      <dgm:prSet/>
      <dgm:spPr/>
      <dgm:t>
        <a:bodyPr/>
        <a:lstStyle/>
        <a:p>
          <a:endParaRPr lang="lv-LV"/>
        </a:p>
      </dgm:t>
    </dgm:pt>
    <dgm:pt modelId="{04DF2AB1-4619-48A8-AF0B-5D77E6D698E3}" type="sibTrans" cxnId="{4201CF91-EBB7-4AF8-8085-FC0F923446D6}">
      <dgm:prSet/>
      <dgm:spPr/>
      <dgm:t>
        <a:bodyPr/>
        <a:lstStyle/>
        <a:p>
          <a:endParaRPr lang="lv-LV"/>
        </a:p>
      </dgm:t>
    </dgm:pt>
    <dgm:pt modelId="{FF982417-3E32-4CB0-872B-4F1F27CC19D4}">
      <dgm:prSet phldrT="[Text]"/>
      <dgm:spPr/>
      <dgm:t>
        <a:bodyPr/>
        <a:lstStyle/>
        <a:p>
          <a:r>
            <a:rPr lang="lv-LV" dirty="0" err="1" smtClean="0">
              <a:hlinkClick xmlns:r="http://schemas.openxmlformats.org/officeDocument/2006/relationships" r:id="rId1" action="ppaction://hlinksldjump"/>
            </a:rPr>
            <a:t>Determination</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of</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Legal</a:t>
          </a:r>
          <a:r>
            <a:rPr lang="lv-LV" dirty="0" smtClean="0">
              <a:hlinkClick xmlns:r="http://schemas.openxmlformats.org/officeDocument/2006/relationships" r:id="rId1" action="ppaction://hlinksldjump"/>
            </a:rPr>
            <a:t> Status</a:t>
          </a:r>
          <a:endParaRPr lang="lv-LV" dirty="0"/>
        </a:p>
      </dgm:t>
    </dgm:pt>
    <dgm:pt modelId="{3D1202D6-59E5-4A38-A481-AD87A97BC0CA}" type="parTrans" cxnId="{2A8B09AB-2E28-443F-8901-823764D4287C}">
      <dgm:prSet/>
      <dgm:spPr/>
      <dgm:t>
        <a:bodyPr/>
        <a:lstStyle/>
        <a:p>
          <a:endParaRPr lang="lv-LV"/>
        </a:p>
      </dgm:t>
    </dgm:pt>
    <dgm:pt modelId="{991CFD6B-438C-40CF-A466-6039A5BCC9B5}" type="sibTrans" cxnId="{2A8B09AB-2E28-443F-8901-823764D4287C}">
      <dgm:prSet/>
      <dgm:spPr/>
      <dgm:t>
        <a:bodyPr/>
        <a:lstStyle/>
        <a:p>
          <a:endParaRPr lang="lv-LV"/>
        </a:p>
      </dgm:t>
    </dgm:pt>
    <dgm:pt modelId="{8CFFDA53-4419-45F7-842F-A3AB2C1F900C}">
      <dgm:prSet phldrT="[Text]" custT="1"/>
      <dgm:spPr/>
      <dgm:t>
        <a:bodyPr/>
        <a:lstStyle/>
        <a:p>
          <a:r>
            <a:rPr lang="lv-LV" sz="1600" dirty="0" err="1" smtClean="0"/>
            <a:t>Legal</a:t>
          </a:r>
          <a:r>
            <a:rPr lang="lv-LV" sz="1600" dirty="0" smtClean="0"/>
            <a:t> Status</a:t>
          </a:r>
          <a:endParaRPr lang="lv-LV" sz="1600" dirty="0"/>
        </a:p>
      </dgm:t>
    </dgm:pt>
    <dgm:pt modelId="{50E4CB4F-9999-4B33-9405-9E556DE5F553}" type="parTrans" cxnId="{A782C732-125D-473E-AA51-C88A9D18277D}">
      <dgm:prSet/>
      <dgm:spPr/>
      <dgm:t>
        <a:bodyPr/>
        <a:lstStyle/>
        <a:p>
          <a:endParaRPr lang="lv-LV"/>
        </a:p>
      </dgm:t>
    </dgm:pt>
    <dgm:pt modelId="{559D54C3-2F60-4CF8-8398-CE2430E82CA9}" type="sibTrans" cxnId="{A782C732-125D-473E-AA51-C88A9D18277D}">
      <dgm:prSet/>
      <dgm:spPr/>
      <dgm:t>
        <a:bodyPr/>
        <a:lstStyle/>
        <a:p>
          <a:endParaRPr lang="lv-LV"/>
        </a:p>
      </dgm:t>
    </dgm:pt>
    <dgm:pt modelId="{84F60D2C-2CC3-4D19-A0D9-C183E6E2E39B}">
      <dgm:prSet phldrT="[Text]"/>
      <dgm:spPr/>
      <dgm:t>
        <a:bodyPr/>
        <a:lstStyle/>
        <a:p>
          <a:r>
            <a:rPr lang="lv-LV" dirty="0" err="1" smtClean="0">
              <a:hlinkClick xmlns:r="http://schemas.openxmlformats.org/officeDocument/2006/relationships" r:id="rId2" action="ppaction://hlinksldjump"/>
            </a:rPr>
            <a:t>Acquisition</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of</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Citizenship</a:t>
          </a:r>
          <a:endParaRPr lang="lv-LV" dirty="0"/>
        </a:p>
      </dgm:t>
    </dgm:pt>
    <dgm:pt modelId="{6837E632-AB56-4E9F-830B-269F4F5CF5B8}" type="parTrans" cxnId="{0804E3E6-A78B-4A99-8EBF-4E2BF3A0F345}">
      <dgm:prSet/>
      <dgm:spPr/>
      <dgm:t>
        <a:bodyPr/>
        <a:lstStyle/>
        <a:p>
          <a:endParaRPr lang="lv-LV"/>
        </a:p>
      </dgm:t>
    </dgm:pt>
    <dgm:pt modelId="{C44592E5-1BC1-4871-8F62-737968B3366B}" type="sibTrans" cxnId="{0804E3E6-A78B-4A99-8EBF-4E2BF3A0F345}">
      <dgm:prSet/>
      <dgm:spPr/>
      <dgm:t>
        <a:bodyPr/>
        <a:lstStyle/>
        <a:p>
          <a:endParaRPr lang="lv-LV"/>
        </a:p>
      </dgm:t>
    </dgm:pt>
    <dgm:pt modelId="{BA7DCAA4-60D1-4621-B661-8BA78E1152A7}">
      <dgm:prSet phldrT="[Text]" custT="1"/>
      <dgm:spPr/>
      <dgm:t>
        <a:bodyPr/>
        <a:lstStyle/>
        <a:p>
          <a:r>
            <a:rPr lang="lv-LV" sz="1600" dirty="0" err="1" smtClean="0"/>
            <a:t>Legal</a:t>
          </a:r>
          <a:r>
            <a:rPr lang="lv-LV" sz="1600" dirty="0" smtClean="0"/>
            <a:t> </a:t>
          </a:r>
        </a:p>
        <a:p>
          <a:r>
            <a:rPr lang="lv-LV" sz="1600" dirty="0" smtClean="0"/>
            <a:t>Status</a:t>
          </a:r>
          <a:endParaRPr lang="lv-LV" sz="1600" dirty="0"/>
        </a:p>
      </dgm:t>
    </dgm:pt>
    <dgm:pt modelId="{DD9B49DD-AB76-49C4-AD75-CF67621923C6}" type="parTrans" cxnId="{BEBE4E53-3BDB-4211-95B7-2D8F3BD201A0}">
      <dgm:prSet/>
      <dgm:spPr/>
      <dgm:t>
        <a:bodyPr/>
        <a:lstStyle/>
        <a:p>
          <a:endParaRPr lang="lv-LV"/>
        </a:p>
      </dgm:t>
    </dgm:pt>
    <dgm:pt modelId="{CC73B001-1B7A-491E-A95C-CF86F3A17D5F}" type="sibTrans" cxnId="{BEBE4E53-3BDB-4211-95B7-2D8F3BD201A0}">
      <dgm:prSet/>
      <dgm:spPr/>
      <dgm:t>
        <a:bodyPr/>
        <a:lstStyle/>
        <a:p>
          <a:endParaRPr lang="lv-LV"/>
        </a:p>
      </dgm:t>
    </dgm:pt>
    <dgm:pt modelId="{301AB3AE-7656-40D6-86E7-17229487B52D}">
      <dgm:prSet phldrT="[Text]"/>
      <dgm:spPr/>
      <dgm:t>
        <a:bodyPr/>
        <a:lstStyle/>
        <a:p>
          <a:r>
            <a:rPr lang="lv-LV" dirty="0" err="1" smtClean="0">
              <a:hlinkClick xmlns:r="http://schemas.openxmlformats.org/officeDocument/2006/relationships" r:id="rId3" action="ppaction://hlinksldjump"/>
            </a:rPr>
            <a:t>Losing</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of</a:t>
          </a:r>
          <a:r>
            <a:rPr lang="lv-LV" dirty="0" smtClean="0">
              <a:hlinkClick xmlns:r="http://schemas.openxmlformats.org/officeDocument/2006/relationships" r:id="rId3" action="ppaction://hlinksldjump"/>
            </a:rPr>
            <a:t> Status </a:t>
          </a:r>
          <a:r>
            <a:rPr lang="lv-LV" dirty="0" err="1" smtClean="0">
              <a:hlinkClick xmlns:r="http://schemas.openxmlformats.org/officeDocument/2006/relationships" r:id="rId3" action="ppaction://hlinksldjump"/>
            </a:rPr>
            <a:t>of</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Non-citizen</a:t>
          </a:r>
          <a:endParaRPr lang="lv-LV" dirty="0"/>
        </a:p>
      </dgm:t>
    </dgm:pt>
    <dgm:pt modelId="{C7C82AD5-4E4B-46F4-8C61-9A3265CA65DA}" type="parTrans" cxnId="{61DF83DB-EF35-4FA8-B886-6D6E14A3CAFD}">
      <dgm:prSet/>
      <dgm:spPr/>
      <dgm:t>
        <a:bodyPr/>
        <a:lstStyle/>
        <a:p>
          <a:endParaRPr lang="lv-LV"/>
        </a:p>
      </dgm:t>
    </dgm:pt>
    <dgm:pt modelId="{2DF26BD6-C014-4795-A4D8-89B01941B66A}" type="sibTrans" cxnId="{61DF83DB-EF35-4FA8-B886-6D6E14A3CAFD}">
      <dgm:prSet/>
      <dgm:spPr/>
      <dgm:t>
        <a:bodyPr/>
        <a:lstStyle/>
        <a:p>
          <a:endParaRPr lang="lv-LV"/>
        </a:p>
      </dgm:t>
    </dgm:pt>
    <dgm:pt modelId="{467882BE-F60D-40F4-A518-C986CDD48B0D}">
      <dgm:prSet phldrT="[Text]"/>
      <dgm:spPr/>
      <dgm:t>
        <a:bodyPr/>
        <a:lstStyle/>
        <a:p>
          <a:r>
            <a:rPr lang="lv-LV" dirty="0" err="1" smtClean="0">
              <a:hlinkClick xmlns:r="http://schemas.openxmlformats.org/officeDocument/2006/relationships" r:id="rId4" action="ppaction://hlinksldjump"/>
            </a:rPr>
            <a:t>Losing</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of</a:t>
          </a:r>
          <a:r>
            <a:rPr lang="lv-LV" dirty="0" smtClean="0">
              <a:hlinkClick xmlns:r="http://schemas.openxmlformats.org/officeDocument/2006/relationships" r:id="rId4" action="ppaction://hlinksldjump"/>
            </a:rPr>
            <a:t> Status </a:t>
          </a:r>
          <a:r>
            <a:rPr lang="lv-LV" dirty="0" err="1" smtClean="0">
              <a:hlinkClick xmlns:r="http://schemas.openxmlformats.org/officeDocument/2006/relationships" r:id="rId4" action="ppaction://hlinksldjump"/>
            </a:rPr>
            <a:t>of</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Citizen</a:t>
          </a:r>
          <a:endParaRPr lang="lv-LV" dirty="0"/>
        </a:p>
      </dgm:t>
    </dgm:pt>
    <dgm:pt modelId="{BF4079C5-023D-4801-9A2A-DE57A13F00E9}" type="parTrans" cxnId="{95EA1C09-06C1-44D2-AE3D-89F53DF6D1E3}">
      <dgm:prSet/>
      <dgm:spPr/>
      <dgm:t>
        <a:bodyPr/>
        <a:lstStyle/>
        <a:p>
          <a:endParaRPr lang="lv-LV"/>
        </a:p>
      </dgm:t>
    </dgm:pt>
    <dgm:pt modelId="{A0F5390E-CB1E-47BA-AF09-53C3BB79B970}" type="sibTrans" cxnId="{95EA1C09-06C1-44D2-AE3D-89F53DF6D1E3}">
      <dgm:prSet/>
      <dgm:spPr/>
      <dgm:t>
        <a:bodyPr/>
        <a:lstStyle/>
        <a:p>
          <a:endParaRPr lang="lv-LV"/>
        </a:p>
      </dgm:t>
    </dgm:pt>
    <dgm:pt modelId="{542B40A7-C769-4D1B-B254-7784123B8A87}" type="pres">
      <dgm:prSet presAssocID="{6A0368E4-9665-4A67-82C3-DC3A715B4BF2}" presName="linearFlow" presStyleCnt="0">
        <dgm:presLayoutVars>
          <dgm:dir/>
          <dgm:animLvl val="lvl"/>
          <dgm:resizeHandles val="exact"/>
        </dgm:presLayoutVars>
      </dgm:prSet>
      <dgm:spPr/>
      <dgm:t>
        <a:bodyPr/>
        <a:lstStyle/>
        <a:p>
          <a:endParaRPr lang="lv-LV"/>
        </a:p>
      </dgm:t>
    </dgm:pt>
    <dgm:pt modelId="{403B9369-8DCB-469B-A13F-0E1FB9D0CFEA}" type="pres">
      <dgm:prSet presAssocID="{0A4FFB96-2883-4FC7-A308-B7B90C66E6EF}" presName="composite" presStyleCnt="0"/>
      <dgm:spPr/>
    </dgm:pt>
    <dgm:pt modelId="{2F368253-F41F-404D-B676-786F0DAA5422}" type="pres">
      <dgm:prSet presAssocID="{0A4FFB96-2883-4FC7-A308-B7B90C66E6EF}" presName="parentText" presStyleLbl="alignNode1" presStyleIdx="0" presStyleCnt="3">
        <dgm:presLayoutVars>
          <dgm:chMax val="1"/>
          <dgm:bulletEnabled val="1"/>
        </dgm:presLayoutVars>
      </dgm:prSet>
      <dgm:spPr/>
      <dgm:t>
        <a:bodyPr/>
        <a:lstStyle/>
        <a:p>
          <a:endParaRPr lang="lv-LV"/>
        </a:p>
      </dgm:t>
    </dgm:pt>
    <dgm:pt modelId="{86F4E18A-AD0C-4689-9FC4-9DEB614AD358}" type="pres">
      <dgm:prSet presAssocID="{0A4FFB96-2883-4FC7-A308-B7B90C66E6EF}" presName="descendantText" presStyleLbl="alignAcc1" presStyleIdx="0" presStyleCnt="3">
        <dgm:presLayoutVars>
          <dgm:bulletEnabled val="1"/>
        </dgm:presLayoutVars>
      </dgm:prSet>
      <dgm:spPr/>
      <dgm:t>
        <a:bodyPr/>
        <a:lstStyle/>
        <a:p>
          <a:endParaRPr lang="lv-LV"/>
        </a:p>
      </dgm:t>
    </dgm:pt>
    <dgm:pt modelId="{595E2B07-370D-4032-802F-C678DF67AC47}" type="pres">
      <dgm:prSet presAssocID="{04DF2AB1-4619-48A8-AF0B-5D77E6D698E3}" presName="sp" presStyleCnt="0"/>
      <dgm:spPr/>
    </dgm:pt>
    <dgm:pt modelId="{124AABCA-4EA3-4E48-A332-7651996C4FB0}" type="pres">
      <dgm:prSet presAssocID="{8CFFDA53-4419-45F7-842F-A3AB2C1F900C}" presName="composite" presStyleCnt="0"/>
      <dgm:spPr/>
    </dgm:pt>
    <dgm:pt modelId="{CEFDD0D7-7A15-46EE-A1D5-DB36CF3736AB}" type="pres">
      <dgm:prSet presAssocID="{8CFFDA53-4419-45F7-842F-A3AB2C1F900C}" presName="parentText" presStyleLbl="alignNode1" presStyleIdx="1" presStyleCnt="3">
        <dgm:presLayoutVars>
          <dgm:chMax val="1"/>
          <dgm:bulletEnabled val="1"/>
        </dgm:presLayoutVars>
      </dgm:prSet>
      <dgm:spPr/>
      <dgm:t>
        <a:bodyPr/>
        <a:lstStyle/>
        <a:p>
          <a:endParaRPr lang="lv-LV"/>
        </a:p>
      </dgm:t>
    </dgm:pt>
    <dgm:pt modelId="{552750BA-988F-4499-BC6E-72D6922EE92D}" type="pres">
      <dgm:prSet presAssocID="{8CFFDA53-4419-45F7-842F-A3AB2C1F900C}" presName="descendantText" presStyleLbl="alignAcc1" presStyleIdx="1" presStyleCnt="3">
        <dgm:presLayoutVars>
          <dgm:bulletEnabled val="1"/>
        </dgm:presLayoutVars>
      </dgm:prSet>
      <dgm:spPr/>
      <dgm:t>
        <a:bodyPr/>
        <a:lstStyle/>
        <a:p>
          <a:endParaRPr lang="lv-LV"/>
        </a:p>
      </dgm:t>
    </dgm:pt>
    <dgm:pt modelId="{1EA2D75B-9BFD-4A9B-ACCD-E3E0F2658AA8}" type="pres">
      <dgm:prSet presAssocID="{559D54C3-2F60-4CF8-8398-CE2430E82CA9}" presName="sp" presStyleCnt="0"/>
      <dgm:spPr/>
    </dgm:pt>
    <dgm:pt modelId="{31817B95-DB5E-4DCF-8EAB-AE621CA3917E}" type="pres">
      <dgm:prSet presAssocID="{BA7DCAA4-60D1-4621-B661-8BA78E1152A7}" presName="composite" presStyleCnt="0"/>
      <dgm:spPr/>
    </dgm:pt>
    <dgm:pt modelId="{E5C42796-7D4F-427C-9A07-08BDF9EEA2E9}" type="pres">
      <dgm:prSet presAssocID="{BA7DCAA4-60D1-4621-B661-8BA78E1152A7}" presName="parentText" presStyleLbl="alignNode1" presStyleIdx="2" presStyleCnt="3">
        <dgm:presLayoutVars>
          <dgm:chMax val="1"/>
          <dgm:bulletEnabled val="1"/>
        </dgm:presLayoutVars>
      </dgm:prSet>
      <dgm:spPr/>
      <dgm:t>
        <a:bodyPr/>
        <a:lstStyle/>
        <a:p>
          <a:endParaRPr lang="lv-LV"/>
        </a:p>
      </dgm:t>
    </dgm:pt>
    <dgm:pt modelId="{41FBB7D6-84B7-4A99-A4EF-F09A495B988D}" type="pres">
      <dgm:prSet presAssocID="{BA7DCAA4-60D1-4621-B661-8BA78E1152A7}" presName="descendantText" presStyleLbl="alignAcc1" presStyleIdx="2" presStyleCnt="3">
        <dgm:presLayoutVars>
          <dgm:bulletEnabled val="1"/>
        </dgm:presLayoutVars>
      </dgm:prSet>
      <dgm:spPr/>
      <dgm:t>
        <a:bodyPr/>
        <a:lstStyle/>
        <a:p>
          <a:endParaRPr lang="lv-LV"/>
        </a:p>
      </dgm:t>
    </dgm:pt>
  </dgm:ptLst>
  <dgm:cxnLst>
    <dgm:cxn modelId="{A782C732-125D-473E-AA51-C88A9D18277D}" srcId="{6A0368E4-9665-4A67-82C3-DC3A715B4BF2}" destId="{8CFFDA53-4419-45F7-842F-A3AB2C1F900C}" srcOrd="1" destOrd="0" parTransId="{50E4CB4F-9999-4B33-9405-9E556DE5F553}" sibTransId="{559D54C3-2F60-4CF8-8398-CE2430E82CA9}"/>
    <dgm:cxn modelId="{4F5217BD-A337-44A3-AF2F-07D1A4E2C340}" type="presOf" srcId="{8CFFDA53-4419-45F7-842F-A3AB2C1F900C}" destId="{CEFDD0D7-7A15-46EE-A1D5-DB36CF3736AB}" srcOrd="0" destOrd="0" presId="urn:microsoft.com/office/officeart/2005/8/layout/chevron2"/>
    <dgm:cxn modelId="{61DF83DB-EF35-4FA8-B886-6D6E14A3CAFD}" srcId="{BA7DCAA4-60D1-4621-B661-8BA78E1152A7}" destId="{301AB3AE-7656-40D6-86E7-17229487B52D}" srcOrd="0" destOrd="0" parTransId="{C7C82AD5-4E4B-46F4-8C61-9A3265CA65DA}" sibTransId="{2DF26BD6-C014-4795-A4D8-89B01941B66A}"/>
    <dgm:cxn modelId="{4201CF91-EBB7-4AF8-8085-FC0F923446D6}" srcId="{6A0368E4-9665-4A67-82C3-DC3A715B4BF2}" destId="{0A4FFB96-2883-4FC7-A308-B7B90C66E6EF}" srcOrd="0" destOrd="0" parTransId="{FA711E99-7430-46B1-B14C-9BA23FE3154E}" sibTransId="{04DF2AB1-4619-48A8-AF0B-5D77E6D698E3}"/>
    <dgm:cxn modelId="{3AAB0C70-56C3-4093-86E3-035676E644B6}" type="presOf" srcId="{0A4FFB96-2883-4FC7-A308-B7B90C66E6EF}" destId="{2F368253-F41F-404D-B676-786F0DAA5422}" srcOrd="0" destOrd="0" presId="urn:microsoft.com/office/officeart/2005/8/layout/chevron2"/>
    <dgm:cxn modelId="{4B53ACEC-9FA7-4E31-ADF3-C07980E2348C}" type="presOf" srcId="{84F60D2C-2CC3-4D19-A0D9-C183E6E2E39B}" destId="{552750BA-988F-4499-BC6E-72D6922EE92D}" srcOrd="0" destOrd="0" presId="urn:microsoft.com/office/officeart/2005/8/layout/chevron2"/>
    <dgm:cxn modelId="{7E3803F3-3350-4EAE-BA89-2FA40085B914}" type="presOf" srcId="{6A0368E4-9665-4A67-82C3-DC3A715B4BF2}" destId="{542B40A7-C769-4D1B-B254-7784123B8A87}" srcOrd="0" destOrd="0" presId="urn:microsoft.com/office/officeart/2005/8/layout/chevron2"/>
    <dgm:cxn modelId="{EED5208B-BF58-4BC4-BDC0-3DE61BCD98FE}" type="presOf" srcId="{BA7DCAA4-60D1-4621-B661-8BA78E1152A7}" destId="{E5C42796-7D4F-427C-9A07-08BDF9EEA2E9}" srcOrd="0" destOrd="0" presId="urn:microsoft.com/office/officeart/2005/8/layout/chevron2"/>
    <dgm:cxn modelId="{BEBE4E53-3BDB-4211-95B7-2D8F3BD201A0}" srcId="{6A0368E4-9665-4A67-82C3-DC3A715B4BF2}" destId="{BA7DCAA4-60D1-4621-B661-8BA78E1152A7}" srcOrd="2" destOrd="0" parTransId="{DD9B49DD-AB76-49C4-AD75-CF67621923C6}" sibTransId="{CC73B001-1B7A-491E-A95C-CF86F3A17D5F}"/>
    <dgm:cxn modelId="{78809E2F-3A08-45E5-A76F-5472AD89B065}" type="presOf" srcId="{FF982417-3E32-4CB0-872B-4F1F27CC19D4}" destId="{86F4E18A-AD0C-4689-9FC4-9DEB614AD358}" srcOrd="0" destOrd="0" presId="urn:microsoft.com/office/officeart/2005/8/layout/chevron2"/>
    <dgm:cxn modelId="{2A8B09AB-2E28-443F-8901-823764D4287C}" srcId="{0A4FFB96-2883-4FC7-A308-B7B90C66E6EF}" destId="{FF982417-3E32-4CB0-872B-4F1F27CC19D4}" srcOrd="0" destOrd="0" parTransId="{3D1202D6-59E5-4A38-A481-AD87A97BC0CA}" sibTransId="{991CFD6B-438C-40CF-A466-6039A5BCC9B5}"/>
    <dgm:cxn modelId="{9362CD10-7FEA-4C6E-B4E4-C5D9D060D248}" type="presOf" srcId="{467882BE-F60D-40F4-A518-C986CDD48B0D}" destId="{41FBB7D6-84B7-4A99-A4EF-F09A495B988D}" srcOrd="0" destOrd="1" presId="urn:microsoft.com/office/officeart/2005/8/layout/chevron2"/>
    <dgm:cxn modelId="{0804E3E6-A78B-4A99-8EBF-4E2BF3A0F345}" srcId="{8CFFDA53-4419-45F7-842F-A3AB2C1F900C}" destId="{84F60D2C-2CC3-4D19-A0D9-C183E6E2E39B}" srcOrd="0" destOrd="0" parTransId="{6837E632-AB56-4E9F-830B-269F4F5CF5B8}" sibTransId="{C44592E5-1BC1-4871-8F62-737968B3366B}"/>
    <dgm:cxn modelId="{7846E46E-235E-4D1E-A88E-8B41B788C02A}" type="presOf" srcId="{301AB3AE-7656-40D6-86E7-17229487B52D}" destId="{41FBB7D6-84B7-4A99-A4EF-F09A495B988D}" srcOrd="0" destOrd="0" presId="urn:microsoft.com/office/officeart/2005/8/layout/chevron2"/>
    <dgm:cxn modelId="{95EA1C09-06C1-44D2-AE3D-89F53DF6D1E3}" srcId="{BA7DCAA4-60D1-4621-B661-8BA78E1152A7}" destId="{467882BE-F60D-40F4-A518-C986CDD48B0D}" srcOrd="1" destOrd="0" parTransId="{BF4079C5-023D-4801-9A2A-DE57A13F00E9}" sibTransId="{A0F5390E-CB1E-47BA-AF09-53C3BB79B970}"/>
    <dgm:cxn modelId="{6D7B0CB6-06C9-4E16-8063-1748335776B1}" type="presParOf" srcId="{542B40A7-C769-4D1B-B254-7784123B8A87}" destId="{403B9369-8DCB-469B-A13F-0E1FB9D0CFEA}" srcOrd="0" destOrd="0" presId="urn:microsoft.com/office/officeart/2005/8/layout/chevron2"/>
    <dgm:cxn modelId="{2027D01B-AB18-4AEA-AE59-2C499FDB0F90}" type="presParOf" srcId="{403B9369-8DCB-469B-A13F-0E1FB9D0CFEA}" destId="{2F368253-F41F-404D-B676-786F0DAA5422}" srcOrd="0" destOrd="0" presId="urn:microsoft.com/office/officeart/2005/8/layout/chevron2"/>
    <dgm:cxn modelId="{E757DFE7-72C2-4F13-B26E-C6D0E82A802C}" type="presParOf" srcId="{403B9369-8DCB-469B-A13F-0E1FB9D0CFEA}" destId="{86F4E18A-AD0C-4689-9FC4-9DEB614AD358}" srcOrd="1" destOrd="0" presId="urn:microsoft.com/office/officeart/2005/8/layout/chevron2"/>
    <dgm:cxn modelId="{C0B2295F-52C5-47CE-9C3E-93C2E685A4AA}" type="presParOf" srcId="{542B40A7-C769-4D1B-B254-7784123B8A87}" destId="{595E2B07-370D-4032-802F-C678DF67AC47}" srcOrd="1" destOrd="0" presId="urn:microsoft.com/office/officeart/2005/8/layout/chevron2"/>
    <dgm:cxn modelId="{E1463CBF-FA82-45A0-A093-C9C1AC217759}" type="presParOf" srcId="{542B40A7-C769-4D1B-B254-7784123B8A87}" destId="{124AABCA-4EA3-4E48-A332-7651996C4FB0}" srcOrd="2" destOrd="0" presId="urn:microsoft.com/office/officeart/2005/8/layout/chevron2"/>
    <dgm:cxn modelId="{645A2FDA-E0DD-4735-A4F8-314B57395EC3}" type="presParOf" srcId="{124AABCA-4EA3-4E48-A332-7651996C4FB0}" destId="{CEFDD0D7-7A15-46EE-A1D5-DB36CF3736AB}" srcOrd="0" destOrd="0" presId="urn:microsoft.com/office/officeart/2005/8/layout/chevron2"/>
    <dgm:cxn modelId="{3C3BA3B3-B6AA-4CE7-9415-294B67B184B2}" type="presParOf" srcId="{124AABCA-4EA3-4E48-A332-7651996C4FB0}" destId="{552750BA-988F-4499-BC6E-72D6922EE92D}" srcOrd="1" destOrd="0" presId="urn:microsoft.com/office/officeart/2005/8/layout/chevron2"/>
    <dgm:cxn modelId="{FC4A1AD3-1864-4BD7-8708-8E22190E46FF}" type="presParOf" srcId="{542B40A7-C769-4D1B-B254-7784123B8A87}" destId="{1EA2D75B-9BFD-4A9B-ACCD-E3E0F2658AA8}" srcOrd="3" destOrd="0" presId="urn:microsoft.com/office/officeart/2005/8/layout/chevron2"/>
    <dgm:cxn modelId="{DE41F336-ED0E-4D01-9C07-FD60D8838CA1}" type="presParOf" srcId="{542B40A7-C769-4D1B-B254-7784123B8A87}" destId="{31817B95-DB5E-4DCF-8EAB-AE621CA3917E}" srcOrd="4" destOrd="0" presId="urn:microsoft.com/office/officeart/2005/8/layout/chevron2"/>
    <dgm:cxn modelId="{691B6F17-DB5B-43AB-B1A0-97D5A04DB56C}" type="presParOf" srcId="{31817B95-DB5E-4DCF-8EAB-AE621CA3917E}" destId="{E5C42796-7D4F-427C-9A07-08BDF9EEA2E9}" srcOrd="0" destOrd="0" presId="urn:microsoft.com/office/officeart/2005/8/layout/chevron2"/>
    <dgm:cxn modelId="{3DA41BD7-858C-4372-9D3B-1545076A8A0E}" type="presParOf" srcId="{31817B95-DB5E-4DCF-8EAB-AE621CA3917E}" destId="{41FBB7D6-84B7-4A99-A4EF-F09A495B988D}"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97DFFA-C38C-4989-B453-C226600C2481}" type="doc">
      <dgm:prSet loTypeId="urn:microsoft.com/office/officeart/2005/8/layout/lProcess2" loCatId="list" qsTypeId="urn:microsoft.com/office/officeart/2005/8/quickstyle/simple3" qsCatId="simple" csTypeId="urn:microsoft.com/office/officeart/2005/8/colors/accent6_2" csCatId="accent6" phldr="1"/>
      <dgm:spPr/>
      <dgm:t>
        <a:bodyPr/>
        <a:lstStyle/>
        <a:p>
          <a:endParaRPr lang="lv-LV"/>
        </a:p>
      </dgm:t>
    </dgm:pt>
    <dgm:pt modelId="{F3B65906-02F7-42D2-BAAC-6D914382B196}">
      <dgm:prSet phldrT="[Text]" custT="1"/>
      <dgm:spPr/>
      <dgm:t>
        <a:bodyPr/>
        <a:lstStyle/>
        <a:p>
          <a:r>
            <a:rPr lang="en-GB" sz="1800" b="1" dirty="0" smtClean="0"/>
            <a:t>Renunciation of Latvian Citizenship</a:t>
          </a:r>
          <a:endParaRPr lang="lv-LV" sz="1800" dirty="0"/>
        </a:p>
      </dgm:t>
    </dgm:pt>
    <dgm:pt modelId="{5A629559-FE97-4B3E-978C-19F1E0B74FA7}" type="parTrans" cxnId="{FD60D4B6-8A07-4B26-AC73-F8EF9C660FA6}">
      <dgm:prSet/>
      <dgm:spPr/>
      <dgm:t>
        <a:bodyPr/>
        <a:lstStyle/>
        <a:p>
          <a:endParaRPr lang="lv-LV"/>
        </a:p>
      </dgm:t>
    </dgm:pt>
    <dgm:pt modelId="{2E9DE20A-998D-4CFC-9B38-345B6B005C14}" type="sibTrans" cxnId="{FD60D4B6-8A07-4B26-AC73-F8EF9C660FA6}">
      <dgm:prSet/>
      <dgm:spPr/>
      <dgm:t>
        <a:bodyPr/>
        <a:lstStyle/>
        <a:p>
          <a:endParaRPr lang="lv-LV"/>
        </a:p>
      </dgm:t>
    </dgm:pt>
    <dgm:pt modelId="{83768B74-756A-4ABD-9144-1705FEB75AB4}">
      <dgm:prSet phldrT="[Text]" custT="1"/>
      <dgm:spPr/>
      <dgm:t>
        <a:bodyPr/>
        <a:lstStyle/>
        <a:p>
          <a:pPr>
            <a:lnSpc>
              <a:spcPct val="100000"/>
            </a:lnSpc>
          </a:pPr>
          <a:r>
            <a:rPr lang="en-GB" sz="1400" dirty="0" smtClean="0"/>
            <a:t>A citizen of Latvia who is also a citizen of another country or for whom citizenship of another country is being guaranteed, has the right to renounce Latvian citizenship.</a:t>
          </a:r>
          <a:endParaRPr lang="lv-LV" sz="1400" dirty="0" smtClean="0"/>
        </a:p>
        <a:p>
          <a:pPr>
            <a:lnSpc>
              <a:spcPct val="100000"/>
            </a:lnSpc>
          </a:pPr>
          <a:r>
            <a:rPr lang="en-GB" sz="1400" dirty="0" smtClean="0"/>
            <a:t>A citizen of Latvia who has obtained citizenship of another country has an obligation to submit an application for renunciation of Latvian citizenship within 30 days after acquisition of citizenship of another country. This obligation shall not apply to a citizen of Latvia for whom Latvian citizenship is retained in accordance </a:t>
          </a:r>
          <a:r>
            <a:rPr lang="en-GB" sz="1400" i="1" dirty="0" smtClean="0"/>
            <a:t>with </a:t>
          </a:r>
          <a:r>
            <a:rPr lang="lv-LV" sz="1400" i="1" dirty="0" err="1" smtClean="0"/>
            <a:t>Citizenship</a:t>
          </a:r>
          <a:r>
            <a:rPr lang="lv-LV" sz="1400" i="1" dirty="0" smtClean="0"/>
            <a:t> </a:t>
          </a:r>
          <a:r>
            <a:rPr lang="en-GB" sz="1400" i="1" dirty="0" smtClean="0"/>
            <a:t>Law.</a:t>
          </a:r>
          <a:endParaRPr lang="lv-LV" sz="1400" dirty="0"/>
        </a:p>
      </dgm:t>
    </dgm:pt>
    <dgm:pt modelId="{B64BDEF6-ECE3-4A88-83F7-FE7E5815F02A}" type="parTrans" cxnId="{3D4BC808-8694-485C-AA5D-1B6D4C8DDA7B}">
      <dgm:prSet/>
      <dgm:spPr/>
      <dgm:t>
        <a:bodyPr/>
        <a:lstStyle/>
        <a:p>
          <a:endParaRPr lang="lv-LV"/>
        </a:p>
      </dgm:t>
    </dgm:pt>
    <dgm:pt modelId="{A08AEA40-B8F8-42A1-88C0-285691D4F278}" type="sibTrans" cxnId="{3D4BC808-8694-485C-AA5D-1B6D4C8DDA7B}">
      <dgm:prSet/>
      <dgm:spPr/>
      <dgm:t>
        <a:bodyPr/>
        <a:lstStyle/>
        <a:p>
          <a:endParaRPr lang="lv-LV"/>
        </a:p>
      </dgm:t>
    </dgm:pt>
    <dgm:pt modelId="{359DD598-5AE8-4D7D-B526-6FA0D6788457}">
      <dgm:prSet phldrT="[Text]" custT="1"/>
      <dgm:spPr/>
      <dgm:t>
        <a:bodyPr/>
        <a:lstStyle/>
        <a:p>
          <a:r>
            <a:rPr lang="en-GB" sz="1800" b="1" dirty="0" smtClean="0"/>
            <a:t>Latvian </a:t>
          </a:r>
          <a:r>
            <a:rPr lang="lv-LV" sz="1800" b="1" dirty="0" smtClean="0"/>
            <a:t>C</a:t>
          </a:r>
          <a:r>
            <a:rPr lang="en-GB" sz="1800" b="1" dirty="0" err="1" smtClean="0"/>
            <a:t>itizenship</a:t>
          </a:r>
          <a:r>
            <a:rPr lang="en-GB" sz="1800" b="1" dirty="0" smtClean="0"/>
            <a:t> may be </a:t>
          </a:r>
          <a:r>
            <a:rPr lang="lv-LV" sz="1800" b="1" dirty="0" smtClean="0"/>
            <a:t>R</a:t>
          </a:r>
          <a:r>
            <a:rPr lang="en-GB" sz="1800" b="1" dirty="0" smtClean="0"/>
            <a:t>evoked for a </a:t>
          </a:r>
          <a:r>
            <a:rPr lang="lv-LV" sz="1800" b="1" dirty="0" smtClean="0"/>
            <a:t>P</a:t>
          </a:r>
          <a:r>
            <a:rPr lang="en-GB" sz="1800" b="1" dirty="0" err="1" smtClean="0"/>
            <a:t>erson</a:t>
          </a:r>
          <a:r>
            <a:rPr lang="en-GB" sz="1800" b="1" dirty="0" smtClean="0"/>
            <a:t>, if he or she</a:t>
          </a:r>
          <a:r>
            <a:rPr lang="lv-LV" sz="1800" b="1" dirty="0" smtClean="0"/>
            <a:t>:</a:t>
          </a:r>
          <a:endParaRPr lang="lv-LV" sz="1800" b="1" dirty="0"/>
        </a:p>
      </dgm:t>
    </dgm:pt>
    <dgm:pt modelId="{22840655-4223-4539-A81A-6AA44242F4CA}" type="parTrans" cxnId="{7D801FAF-2BD6-416F-8800-FD1E2011DAD4}">
      <dgm:prSet/>
      <dgm:spPr/>
      <dgm:t>
        <a:bodyPr/>
        <a:lstStyle/>
        <a:p>
          <a:endParaRPr lang="lv-LV"/>
        </a:p>
      </dgm:t>
    </dgm:pt>
    <dgm:pt modelId="{02B95449-6736-4F0D-9A95-2627F197F8B7}" type="sibTrans" cxnId="{7D801FAF-2BD6-416F-8800-FD1E2011DAD4}">
      <dgm:prSet/>
      <dgm:spPr/>
      <dgm:t>
        <a:bodyPr/>
        <a:lstStyle/>
        <a:p>
          <a:endParaRPr lang="lv-LV"/>
        </a:p>
      </dgm:t>
    </dgm:pt>
    <dgm:pt modelId="{BCF7E26E-CC31-41CE-9398-BC9F6D246984}">
      <dgm:prSet phldrT="[Text]" custT="1"/>
      <dgm:spPr/>
      <dgm:t>
        <a:bodyPr/>
        <a:lstStyle/>
        <a:p>
          <a:pPr>
            <a:lnSpc>
              <a:spcPct val="100000"/>
            </a:lnSpc>
          </a:pPr>
          <a:r>
            <a:rPr lang="lv-LV" sz="1400" dirty="0" smtClean="0"/>
            <a:t>-h</a:t>
          </a:r>
          <a:r>
            <a:rPr lang="en-GB" sz="1400" dirty="0" smtClean="0"/>
            <a:t>as acquired citizenship of another country without submitting an application for renunciation of Latvian citizenship</a:t>
          </a:r>
          <a:r>
            <a:rPr lang="lv-LV" sz="1400" dirty="0" smtClean="0"/>
            <a:t>;</a:t>
          </a:r>
        </a:p>
        <a:p>
          <a:pPr>
            <a:lnSpc>
              <a:spcPct val="100000"/>
            </a:lnSpc>
          </a:pPr>
          <a:r>
            <a:rPr lang="lv-LV" sz="1400" dirty="0" smtClean="0"/>
            <a:t>-i</a:t>
          </a:r>
          <a:r>
            <a:rPr lang="en-GB" sz="1400" dirty="0" smtClean="0"/>
            <a:t>s serving voluntarily in the armed forces or military organisation of another country</a:t>
          </a:r>
          <a:r>
            <a:rPr lang="lv-LV" sz="1400" dirty="0" smtClean="0"/>
            <a:t>;</a:t>
          </a:r>
        </a:p>
        <a:p>
          <a:pPr>
            <a:lnSpc>
              <a:spcPct val="100000"/>
            </a:lnSpc>
          </a:pPr>
          <a:r>
            <a:rPr lang="lv-LV" sz="1400" dirty="0" smtClean="0"/>
            <a:t>-h</a:t>
          </a:r>
          <a:r>
            <a:rPr lang="en-GB" sz="1400" dirty="0" smtClean="0"/>
            <a:t>as intentionally provided false information or concealed the facts that apply to the conditions for the acquisition or restoration of Latvian citizenship</a:t>
          </a:r>
          <a:r>
            <a:rPr lang="lv-LV" sz="1400" dirty="0" smtClean="0"/>
            <a:t>;</a:t>
          </a:r>
        </a:p>
        <a:p>
          <a:pPr>
            <a:lnSpc>
              <a:spcPct val="100000"/>
            </a:lnSpc>
          </a:pPr>
          <a:r>
            <a:rPr lang="lv-LV" sz="1400" dirty="0" smtClean="0"/>
            <a:t>-h</a:t>
          </a:r>
          <a:r>
            <a:rPr lang="en-GB" sz="1400" dirty="0" smtClean="0"/>
            <a:t>as committed an action promoting violent overthrow of the government of the Republic of Latvia</a:t>
          </a:r>
          <a:r>
            <a:rPr lang="lv-LV" sz="1400" dirty="0" smtClean="0"/>
            <a:t>.</a:t>
          </a:r>
          <a:endParaRPr lang="lv-LV" sz="1400" dirty="0"/>
        </a:p>
      </dgm:t>
    </dgm:pt>
    <dgm:pt modelId="{9BCCAFA8-29FE-4BB9-99BC-AA373107A074}" type="parTrans" cxnId="{A9F3DF6E-98BA-434F-8266-507C9D6E06EC}">
      <dgm:prSet/>
      <dgm:spPr/>
      <dgm:t>
        <a:bodyPr/>
        <a:lstStyle/>
        <a:p>
          <a:endParaRPr lang="lv-LV"/>
        </a:p>
      </dgm:t>
    </dgm:pt>
    <dgm:pt modelId="{CE8D3A59-FBE6-41E6-AA1F-11CF4D2B15DC}" type="sibTrans" cxnId="{A9F3DF6E-98BA-434F-8266-507C9D6E06EC}">
      <dgm:prSet/>
      <dgm:spPr/>
      <dgm:t>
        <a:bodyPr/>
        <a:lstStyle/>
        <a:p>
          <a:endParaRPr lang="lv-LV"/>
        </a:p>
      </dgm:t>
    </dgm:pt>
    <dgm:pt modelId="{A4B9B49F-7166-4FC4-9412-DD523FF9B304}" type="pres">
      <dgm:prSet presAssocID="{6097DFFA-C38C-4989-B453-C226600C2481}" presName="theList" presStyleCnt="0">
        <dgm:presLayoutVars>
          <dgm:dir/>
          <dgm:animLvl val="lvl"/>
          <dgm:resizeHandles val="exact"/>
        </dgm:presLayoutVars>
      </dgm:prSet>
      <dgm:spPr/>
      <dgm:t>
        <a:bodyPr/>
        <a:lstStyle/>
        <a:p>
          <a:endParaRPr lang="lv-LV"/>
        </a:p>
      </dgm:t>
    </dgm:pt>
    <dgm:pt modelId="{585F3194-3929-4108-97AC-8A016092F386}" type="pres">
      <dgm:prSet presAssocID="{F3B65906-02F7-42D2-BAAC-6D914382B196}" presName="compNode" presStyleCnt="0"/>
      <dgm:spPr/>
    </dgm:pt>
    <dgm:pt modelId="{33E9CAFE-DCFB-40F9-826D-CB22918E7C94}" type="pres">
      <dgm:prSet presAssocID="{F3B65906-02F7-42D2-BAAC-6D914382B196}" presName="aNode" presStyleLbl="bgShp" presStyleIdx="0" presStyleCnt="2"/>
      <dgm:spPr/>
      <dgm:t>
        <a:bodyPr/>
        <a:lstStyle/>
        <a:p>
          <a:endParaRPr lang="lv-LV"/>
        </a:p>
      </dgm:t>
    </dgm:pt>
    <dgm:pt modelId="{77473BB0-B79C-43E5-872F-07AD77370C06}" type="pres">
      <dgm:prSet presAssocID="{F3B65906-02F7-42D2-BAAC-6D914382B196}" presName="textNode" presStyleLbl="bgShp" presStyleIdx="0" presStyleCnt="2"/>
      <dgm:spPr/>
      <dgm:t>
        <a:bodyPr/>
        <a:lstStyle/>
        <a:p>
          <a:endParaRPr lang="lv-LV"/>
        </a:p>
      </dgm:t>
    </dgm:pt>
    <dgm:pt modelId="{34F87904-6759-477F-92CE-41A916199994}" type="pres">
      <dgm:prSet presAssocID="{F3B65906-02F7-42D2-BAAC-6D914382B196}" presName="compChildNode" presStyleCnt="0"/>
      <dgm:spPr/>
    </dgm:pt>
    <dgm:pt modelId="{A87ABF16-124C-4980-A90A-5DCDEA4811DB}" type="pres">
      <dgm:prSet presAssocID="{F3B65906-02F7-42D2-BAAC-6D914382B196}" presName="theInnerList" presStyleCnt="0"/>
      <dgm:spPr/>
    </dgm:pt>
    <dgm:pt modelId="{3CA432B4-81AD-4212-9862-5494E52E89B5}" type="pres">
      <dgm:prSet presAssocID="{83768B74-756A-4ABD-9144-1705FEB75AB4}" presName="childNode" presStyleLbl="node1" presStyleIdx="0" presStyleCnt="2" custScaleX="112592" custScaleY="119390">
        <dgm:presLayoutVars>
          <dgm:bulletEnabled val="1"/>
        </dgm:presLayoutVars>
      </dgm:prSet>
      <dgm:spPr/>
      <dgm:t>
        <a:bodyPr/>
        <a:lstStyle/>
        <a:p>
          <a:endParaRPr lang="lv-LV"/>
        </a:p>
      </dgm:t>
    </dgm:pt>
    <dgm:pt modelId="{B4EF581C-BD80-4D17-8C7B-B5E798B89827}" type="pres">
      <dgm:prSet presAssocID="{F3B65906-02F7-42D2-BAAC-6D914382B196}" presName="aSpace" presStyleCnt="0"/>
      <dgm:spPr/>
    </dgm:pt>
    <dgm:pt modelId="{95E2C06B-BFDD-4C3D-8C8D-04B06E2444B0}" type="pres">
      <dgm:prSet presAssocID="{359DD598-5AE8-4D7D-B526-6FA0D6788457}" presName="compNode" presStyleCnt="0"/>
      <dgm:spPr/>
    </dgm:pt>
    <dgm:pt modelId="{3B112F24-E846-4659-BA6A-1BCA0140CAD8}" type="pres">
      <dgm:prSet presAssocID="{359DD598-5AE8-4D7D-B526-6FA0D6788457}" presName="aNode" presStyleLbl="bgShp" presStyleIdx="1" presStyleCnt="2"/>
      <dgm:spPr/>
      <dgm:t>
        <a:bodyPr/>
        <a:lstStyle/>
        <a:p>
          <a:endParaRPr lang="lv-LV"/>
        </a:p>
      </dgm:t>
    </dgm:pt>
    <dgm:pt modelId="{A54FDFAB-1251-4E26-9E28-DE32FB49E47B}" type="pres">
      <dgm:prSet presAssocID="{359DD598-5AE8-4D7D-B526-6FA0D6788457}" presName="textNode" presStyleLbl="bgShp" presStyleIdx="1" presStyleCnt="2"/>
      <dgm:spPr/>
      <dgm:t>
        <a:bodyPr/>
        <a:lstStyle/>
        <a:p>
          <a:endParaRPr lang="lv-LV"/>
        </a:p>
      </dgm:t>
    </dgm:pt>
    <dgm:pt modelId="{8DC84086-0564-4762-849B-94D942F9AE57}" type="pres">
      <dgm:prSet presAssocID="{359DD598-5AE8-4D7D-B526-6FA0D6788457}" presName="compChildNode" presStyleCnt="0"/>
      <dgm:spPr/>
    </dgm:pt>
    <dgm:pt modelId="{A5F34F7C-5254-44E9-BA10-7DD1AC12EFF3}" type="pres">
      <dgm:prSet presAssocID="{359DD598-5AE8-4D7D-B526-6FA0D6788457}" presName="theInnerList" presStyleCnt="0"/>
      <dgm:spPr/>
    </dgm:pt>
    <dgm:pt modelId="{B99AF796-4E4C-4542-BC89-2C3B7679D20D}" type="pres">
      <dgm:prSet presAssocID="{BCF7E26E-CC31-41CE-9398-BC9F6D246984}" presName="childNode" presStyleLbl="node1" presStyleIdx="1" presStyleCnt="2" custScaleX="113769" custScaleY="114748">
        <dgm:presLayoutVars>
          <dgm:bulletEnabled val="1"/>
        </dgm:presLayoutVars>
      </dgm:prSet>
      <dgm:spPr/>
      <dgm:t>
        <a:bodyPr/>
        <a:lstStyle/>
        <a:p>
          <a:endParaRPr lang="lv-LV"/>
        </a:p>
      </dgm:t>
    </dgm:pt>
  </dgm:ptLst>
  <dgm:cxnLst>
    <dgm:cxn modelId="{2A8B8572-91D5-4ABD-9D01-64A727A88ED5}" type="presOf" srcId="{F3B65906-02F7-42D2-BAAC-6D914382B196}" destId="{77473BB0-B79C-43E5-872F-07AD77370C06}" srcOrd="1" destOrd="0" presId="urn:microsoft.com/office/officeart/2005/8/layout/lProcess2"/>
    <dgm:cxn modelId="{FD60D4B6-8A07-4B26-AC73-F8EF9C660FA6}" srcId="{6097DFFA-C38C-4989-B453-C226600C2481}" destId="{F3B65906-02F7-42D2-BAAC-6D914382B196}" srcOrd="0" destOrd="0" parTransId="{5A629559-FE97-4B3E-978C-19F1E0B74FA7}" sibTransId="{2E9DE20A-998D-4CFC-9B38-345B6B005C14}"/>
    <dgm:cxn modelId="{271F8053-8231-48EE-B5F8-5B0C6A31D8D4}" type="presOf" srcId="{359DD598-5AE8-4D7D-B526-6FA0D6788457}" destId="{3B112F24-E846-4659-BA6A-1BCA0140CAD8}" srcOrd="0" destOrd="0" presId="urn:microsoft.com/office/officeart/2005/8/layout/lProcess2"/>
    <dgm:cxn modelId="{A9F3DF6E-98BA-434F-8266-507C9D6E06EC}" srcId="{359DD598-5AE8-4D7D-B526-6FA0D6788457}" destId="{BCF7E26E-CC31-41CE-9398-BC9F6D246984}" srcOrd="0" destOrd="0" parTransId="{9BCCAFA8-29FE-4BB9-99BC-AA373107A074}" sibTransId="{CE8D3A59-FBE6-41E6-AA1F-11CF4D2B15DC}"/>
    <dgm:cxn modelId="{3D4BC808-8694-485C-AA5D-1B6D4C8DDA7B}" srcId="{F3B65906-02F7-42D2-BAAC-6D914382B196}" destId="{83768B74-756A-4ABD-9144-1705FEB75AB4}" srcOrd="0" destOrd="0" parTransId="{B64BDEF6-ECE3-4A88-83F7-FE7E5815F02A}" sibTransId="{A08AEA40-B8F8-42A1-88C0-285691D4F278}"/>
    <dgm:cxn modelId="{7D801FAF-2BD6-416F-8800-FD1E2011DAD4}" srcId="{6097DFFA-C38C-4989-B453-C226600C2481}" destId="{359DD598-5AE8-4D7D-B526-6FA0D6788457}" srcOrd="1" destOrd="0" parTransId="{22840655-4223-4539-A81A-6AA44242F4CA}" sibTransId="{02B95449-6736-4F0D-9A95-2627F197F8B7}"/>
    <dgm:cxn modelId="{2C8B5D1F-2234-4C24-8860-D2B2F778CC3D}" type="presOf" srcId="{F3B65906-02F7-42D2-BAAC-6D914382B196}" destId="{33E9CAFE-DCFB-40F9-826D-CB22918E7C94}" srcOrd="0" destOrd="0" presId="urn:microsoft.com/office/officeart/2005/8/layout/lProcess2"/>
    <dgm:cxn modelId="{45E64B12-A8FF-4916-8652-B10836E5DD1E}" type="presOf" srcId="{BCF7E26E-CC31-41CE-9398-BC9F6D246984}" destId="{B99AF796-4E4C-4542-BC89-2C3B7679D20D}" srcOrd="0" destOrd="0" presId="urn:microsoft.com/office/officeart/2005/8/layout/lProcess2"/>
    <dgm:cxn modelId="{E0BA44D6-F1B9-4249-ADCF-3A6067C34847}" type="presOf" srcId="{359DD598-5AE8-4D7D-B526-6FA0D6788457}" destId="{A54FDFAB-1251-4E26-9E28-DE32FB49E47B}" srcOrd="1" destOrd="0" presId="urn:microsoft.com/office/officeart/2005/8/layout/lProcess2"/>
    <dgm:cxn modelId="{87929F69-6E73-4F7F-B43E-6128C4566757}" type="presOf" srcId="{6097DFFA-C38C-4989-B453-C226600C2481}" destId="{A4B9B49F-7166-4FC4-9412-DD523FF9B304}" srcOrd="0" destOrd="0" presId="urn:microsoft.com/office/officeart/2005/8/layout/lProcess2"/>
    <dgm:cxn modelId="{4F904DCB-1642-4F33-9157-781AC78B18B1}" type="presOf" srcId="{83768B74-756A-4ABD-9144-1705FEB75AB4}" destId="{3CA432B4-81AD-4212-9862-5494E52E89B5}" srcOrd="0" destOrd="0" presId="urn:microsoft.com/office/officeart/2005/8/layout/lProcess2"/>
    <dgm:cxn modelId="{4C989673-5C6E-4495-9C2D-7B288221C5E7}" type="presParOf" srcId="{A4B9B49F-7166-4FC4-9412-DD523FF9B304}" destId="{585F3194-3929-4108-97AC-8A016092F386}" srcOrd="0" destOrd="0" presId="urn:microsoft.com/office/officeart/2005/8/layout/lProcess2"/>
    <dgm:cxn modelId="{BDED5207-52AA-4155-8F47-3F6731E31B4B}" type="presParOf" srcId="{585F3194-3929-4108-97AC-8A016092F386}" destId="{33E9CAFE-DCFB-40F9-826D-CB22918E7C94}" srcOrd="0" destOrd="0" presId="urn:microsoft.com/office/officeart/2005/8/layout/lProcess2"/>
    <dgm:cxn modelId="{A8141CC8-AC3E-42E6-806F-094FB7F3B6C4}" type="presParOf" srcId="{585F3194-3929-4108-97AC-8A016092F386}" destId="{77473BB0-B79C-43E5-872F-07AD77370C06}" srcOrd="1" destOrd="0" presId="urn:microsoft.com/office/officeart/2005/8/layout/lProcess2"/>
    <dgm:cxn modelId="{A95913B7-F2F6-4A4C-9D94-FDD50A0E6232}" type="presParOf" srcId="{585F3194-3929-4108-97AC-8A016092F386}" destId="{34F87904-6759-477F-92CE-41A916199994}" srcOrd="2" destOrd="0" presId="urn:microsoft.com/office/officeart/2005/8/layout/lProcess2"/>
    <dgm:cxn modelId="{A9E2AF3F-00E9-4BFE-85BC-8616530D53C5}" type="presParOf" srcId="{34F87904-6759-477F-92CE-41A916199994}" destId="{A87ABF16-124C-4980-A90A-5DCDEA4811DB}" srcOrd="0" destOrd="0" presId="urn:microsoft.com/office/officeart/2005/8/layout/lProcess2"/>
    <dgm:cxn modelId="{B1194454-B50D-4A58-94F8-A994BD8FE04D}" type="presParOf" srcId="{A87ABF16-124C-4980-A90A-5DCDEA4811DB}" destId="{3CA432B4-81AD-4212-9862-5494E52E89B5}" srcOrd="0" destOrd="0" presId="urn:microsoft.com/office/officeart/2005/8/layout/lProcess2"/>
    <dgm:cxn modelId="{428D41A6-EA15-4306-A79F-3FCDE55780FE}" type="presParOf" srcId="{A4B9B49F-7166-4FC4-9412-DD523FF9B304}" destId="{B4EF581C-BD80-4D17-8C7B-B5E798B89827}" srcOrd="1" destOrd="0" presId="urn:microsoft.com/office/officeart/2005/8/layout/lProcess2"/>
    <dgm:cxn modelId="{51B3178A-8F8B-4B01-A210-E80D12C34899}" type="presParOf" srcId="{A4B9B49F-7166-4FC4-9412-DD523FF9B304}" destId="{95E2C06B-BFDD-4C3D-8C8D-04B06E2444B0}" srcOrd="2" destOrd="0" presId="urn:microsoft.com/office/officeart/2005/8/layout/lProcess2"/>
    <dgm:cxn modelId="{E2D15CDC-E497-4AE8-BB8C-53EBDC2EC0E9}" type="presParOf" srcId="{95E2C06B-BFDD-4C3D-8C8D-04B06E2444B0}" destId="{3B112F24-E846-4659-BA6A-1BCA0140CAD8}" srcOrd="0" destOrd="0" presId="urn:microsoft.com/office/officeart/2005/8/layout/lProcess2"/>
    <dgm:cxn modelId="{B5726A3D-05D5-43A8-BB93-E5EB9D9E9B86}" type="presParOf" srcId="{95E2C06B-BFDD-4C3D-8C8D-04B06E2444B0}" destId="{A54FDFAB-1251-4E26-9E28-DE32FB49E47B}" srcOrd="1" destOrd="0" presId="urn:microsoft.com/office/officeart/2005/8/layout/lProcess2"/>
    <dgm:cxn modelId="{C4EF6792-D020-4431-989B-9CA459B5262C}" type="presParOf" srcId="{95E2C06B-BFDD-4C3D-8C8D-04B06E2444B0}" destId="{8DC84086-0564-4762-849B-94D942F9AE57}" srcOrd="2" destOrd="0" presId="urn:microsoft.com/office/officeart/2005/8/layout/lProcess2"/>
    <dgm:cxn modelId="{C57FA159-E8C3-4099-9FFE-CD6C6D88F084}" type="presParOf" srcId="{8DC84086-0564-4762-849B-94D942F9AE57}" destId="{A5F34F7C-5254-44E9-BA10-7DD1AC12EFF3}" srcOrd="0" destOrd="0" presId="urn:microsoft.com/office/officeart/2005/8/layout/lProcess2"/>
    <dgm:cxn modelId="{71BB0036-6C4B-4316-A29B-D97D03499CEC}" type="presParOf" srcId="{A5F34F7C-5254-44E9-BA10-7DD1AC12EFF3}" destId="{B99AF796-4E4C-4542-BC89-2C3B7679D20D}" srcOrd="0" destOrd="0" presId="urn:microsoft.com/office/officeart/2005/8/layout/lProcess2"/>
  </dgm:cxnLst>
  <dgm:bg/>
  <dgm:whole/>
</dgm:dataModel>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1" y="0"/>
            <a:ext cx="4302231" cy="3401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lv-LV"/>
          </a:p>
        </p:txBody>
      </p:sp>
      <p:sp>
        <p:nvSpPr>
          <p:cNvPr id="67587" name="Rectangle 3"/>
          <p:cNvSpPr>
            <a:spLocks noGrp="1" noChangeArrowheads="1"/>
          </p:cNvSpPr>
          <p:nvPr>
            <p:ph type="dt" sz="quarter" idx="1"/>
          </p:nvPr>
        </p:nvSpPr>
        <p:spPr bwMode="auto">
          <a:xfrm>
            <a:off x="5623698" y="0"/>
            <a:ext cx="4302231" cy="3401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C1D52437-5800-4671-B03D-0587A9C91DCF}" type="datetimeFigureOut">
              <a:rPr lang="lv-LV"/>
              <a:pPr/>
              <a:t>25.09.2014</a:t>
            </a:fld>
            <a:endParaRPr lang="lv-LV"/>
          </a:p>
        </p:txBody>
      </p:sp>
      <p:sp>
        <p:nvSpPr>
          <p:cNvPr id="67588" name="Rectangle 4"/>
          <p:cNvSpPr>
            <a:spLocks noGrp="1" noChangeArrowheads="1"/>
          </p:cNvSpPr>
          <p:nvPr>
            <p:ph type="ftr" sz="quarter" idx="2"/>
          </p:nvPr>
        </p:nvSpPr>
        <p:spPr bwMode="auto">
          <a:xfrm>
            <a:off x="1" y="6456399"/>
            <a:ext cx="4302231" cy="3401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lv-LV"/>
          </a:p>
        </p:txBody>
      </p:sp>
      <p:sp>
        <p:nvSpPr>
          <p:cNvPr id="67589" name="Rectangle 5"/>
          <p:cNvSpPr>
            <a:spLocks noGrp="1" noChangeArrowheads="1"/>
          </p:cNvSpPr>
          <p:nvPr>
            <p:ph type="sldNum" sz="quarter" idx="3"/>
          </p:nvPr>
        </p:nvSpPr>
        <p:spPr bwMode="auto">
          <a:xfrm>
            <a:off x="5623698" y="6456399"/>
            <a:ext cx="4302231" cy="3401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92C30BC0-A189-484B-8335-9D8106D39FD4}" type="slidenum">
              <a:rPr lang="lv-LV"/>
              <a:pPr/>
              <a:t>‹#›</a:t>
            </a:fld>
            <a:endParaRPr lang="lv-LV"/>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1" y="0"/>
            <a:ext cx="4302231" cy="3401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lv-LV"/>
          </a:p>
        </p:txBody>
      </p:sp>
      <p:sp>
        <p:nvSpPr>
          <p:cNvPr id="74755" name="Rectangle 3"/>
          <p:cNvSpPr>
            <a:spLocks noGrp="1" noChangeArrowheads="1"/>
          </p:cNvSpPr>
          <p:nvPr>
            <p:ph type="dt" idx="1"/>
          </p:nvPr>
        </p:nvSpPr>
        <p:spPr bwMode="auto">
          <a:xfrm>
            <a:off x="5623698" y="0"/>
            <a:ext cx="4302231" cy="3401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FFCA688B-E977-40AC-B713-76D16397F499}" type="datetimeFigureOut">
              <a:rPr lang="lv-LV"/>
              <a:pPr/>
              <a:t>25.09.2014</a:t>
            </a:fld>
            <a:endParaRPr lang="lv-LV"/>
          </a:p>
        </p:txBody>
      </p:sp>
      <p:sp>
        <p:nvSpPr>
          <p:cNvPr id="74756" name="Rectangle 4"/>
          <p:cNvSpPr>
            <a:spLocks noGrp="1" noRot="1" noChangeAspect="1" noChangeArrowheads="1" noTextEdit="1"/>
          </p:cNvSpPr>
          <p:nvPr>
            <p:ph type="sldImg" idx="2"/>
          </p:nvPr>
        </p:nvSpPr>
        <p:spPr bwMode="auto">
          <a:xfrm>
            <a:off x="3263900" y="509588"/>
            <a:ext cx="3400425" cy="2549525"/>
          </a:xfrm>
          <a:prstGeom prst="rect">
            <a:avLst/>
          </a:prstGeom>
          <a:noFill/>
          <a:ln w="9525">
            <a:solidFill>
              <a:srgbClr val="000000"/>
            </a:solidFill>
            <a:miter lim="800000"/>
            <a:headEnd/>
            <a:tailEnd/>
          </a:ln>
          <a:effectLst/>
        </p:spPr>
      </p:sp>
      <p:sp>
        <p:nvSpPr>
          <p:cNvPr id="74757" name="Rectangle 5"/>
          <p:cNvSpPr>
            <a:spLocks noGrp="1" noChangeArrowheads="1"/>
          </p:cNvSpPr>
          <p:nvPr>
            <p:ph type="body" sz="quarter" idx="3"/>
          </p:nvPr>
        </p:nvSpPr>
        <p:spPr bwMode="auto">
          <a:xfrm>
            <a:off x="992824" y="3229360"/>
            <a:ext cx="7942580" cy="30587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p>
        </p:txBody>
      </p:sp>
      <p:sp>
        <p:nvSpPr>
          <p:cNvPr id="74758" name="Rectangle 6"/>
          <p:cNvSpPr>
            <a:spLocks noGrp="1" noChangeArrowheads="1"/>
          </p:cNvSpPr>
          <p:nvPr>
            <p:ph type="ftr" sz="quarter" idx="4"/>
          </p:nvPr>
        </p:nvSpPr>
        <p:spPr bwMode="auto">
          <a:xfrm>
            <a:off x="1" y="6456399"/>
            <a:ext cx="4302231" cy="3401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lv-LV"/>
          </a:p>
        </p:txBody>
      </p:sp>
      <p:sp>
        <p:nvSpPr>
          <p:cNvPr id="74759" name="Rectangle 7"/>
          <p:cNvSpPr>
            <a:spLocks noGrp="1" noChangeArrowheads="1"/>
          </p:cNvSpPr>
          <p:nvPr>
            <p:ph type="sldNum" sz="quarter" idx="5"/>
          </p:nvPr>
        </p:nvSpPr>
        <p:spPr bwMode="auto">
          <a:xfrm>
            <a:off x="5623698" y="6456399"/>
            <a:ext cx="4302231" cy="3401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C26D3E08-1020-4457-A600-F8731BC5C1FC}" type="slidenum">
              <a:rPr lang="lv-LV"/>
              <a:pPr/>
              <a:t>‹#›</a:t>
            </a:fld>
            <a:endParaRPr lang="lv-LV"/>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143" algn="l" rtl="0" fontAlgn="base">
      <a:spcBef>
        <a:spcPct val="30000"/>
      </a:spcBef>
      <a:spcAft>
        <a:spcPct val="0"/>
      </a:spcAft>
      <a:defRPr sz="1200" kern="1200">
        <a:solidFill>
          <a:schemeClr val="tx1"/>
        </a:solidFill>
        <a:latin typeface="Calibri" pitchFamily="34" charset="0"/>
        <a:ea typeface="+mn-ea"/>
        <a:cs typeface="+mn-cs"/>
      </a:defRPr>
    </a:lvl2pPr>
    <a:lvl3pPr marL="914288" algn="l" rtl="0" fontAlgn="base">
      <a:spcBef>
        <a:spcPct val="30000"/>
      </a:spcBef>
      <a:spcAft>
        <a:spcPct val="0"/>
      </a:spcAft>
      <a:defRPr sz="1200" kern="1200">
        <a:solidFill>
          <a:schemeClr val="tx1"/>
        </a:solidFill>
        <a:latin typeface="Calibri" pitchFamily="34" charset="0"/>
        <a:ea typeface="+mn-ea"/>
        <a:cs typeface="+mn-cs"/>
      </a:defRPr>
    </a:lvl3pPr>
    <a:lvl4pPr marL="1371431" algn="l" rtl="0" fontAlgn="base">
      <a:spcBef>
        <a:spcPct val="30000"/>
      </a:spcBef>
      <a:spcAft>
        <a:spcPct val="0"/>
      </a:spcAft>
      <a:defRPr sz="1200" kern="1200">
        <a:solidFill>
          <a:schemeClr val="tx1"/>
        </a:solidFill>
        <a:latin typeface="Calibri" pitchFamily="34" charset="0"/>
        <a:ea typeface="+mn-ea"/>
        <a:cs typeface="+mn-cs"/>
      </a:defRPr>
    </a:lvl4pPr>
    <a:lvl5pPr marL="1828575" algn="l" rtl="0" fontAlgn="base">
      <a:spcBef>
        <a:spcPct val="30000"/>
      </a:spcBef>
      <a:spcAft>
        <a:spcPct val="0"/>
      </a:spcAft>
      <a:defRPr sz="1200" kern="1200">
        <a:solidFill>
          <a:schemeClr val="tx1"/>
        </a:solidFill>
        <a:latin typeface="Calibri" pitchFamily="34" charset="0"/>
        <a:ea typeface="+mn-ea"/>
        <a:cs typeface="+mn-cs"/>
      </a:defRPr>
    </a:lvl5pPr>
    <a:lvl6pPr marL="2285718" algn="l" defTabSz="914288" rtl="0" eaLnBrk="1" latinLnBrk="0" hangingPunct="1">
      <a:defRPr sz="1200" kern="1200">
        <a:solidFill>
          <a:schemeClr val="tx1"/>
        </a:solidFill>
        <a:latin typeface="+mn-lt"/>
        <a:ea typeface="+mn-ea"/>
        <a:cs typeface="+mn-cs"/>
      </a:defRPr>
    </a:lvl6pPr>
    <a:lvl7pPr marL="2742862" algn="l" defTabSz="914288" rtl="0" eaLnBrk="1" latinLnBrk="0" hangingPunct="1">
      <a:defRPr sz="1200" kern="1200">
        <a:solidFill>
          <a:schemeClr val="tx1"/>
        </a:solidFill>
        <a:latin typeface="+mn-lt"/>
        <a:ea typeface="+mn-ea"/>
        <a:cs typeface="+mn-cs"/>
      </a:defRPr>
    </a:lvl7pPr>
    <a:lvl8pPr marL="3200006" algn="l" defTabSz="914288" rtl="0" eaLnBrk="1" latinLnBrk="0" hangingPunct="1">
      <a:defRPr sz="1200" kern="1200">
        <a:solidFill>
          <a:schemeClr val="tx1"/>
        </a:solidFill>
        <a:latin typeface="+mn-lt"/>
        <a:ea typeface="+mn-ea"/>
        <a:cs typeface="+mn-cs"/>
      </a:defRPr>
    </a:lvl8pPr>
    <a:lvl9pPr marL="3657149"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3263900" y="509588"/>
            <a:ext cx="3400425" cy="2549525"/>
          </a:xfrm>
          <a:ln/>
        </p:spPr>
      </p:sp>
      <p:sp>
        <p:nvSpPr>
          <p:cNvPr id="75779" name="Rectangle 3"/>
          <p:cNvSpPr>
            <a:spLocks noGrp="1" noChangeArrowheads="1"/>
          </p:cNvSpPr>
          <p:nvPr>
            <p:ph type="body" idx="1"/>
          </p:nvPr>
        </p:nvSpPr>
        <p:spPr/>
        <p:txBody>
          <a:bodyPr/>
          <a:lstStyle/>
          <a:p>
            <a:endParaRPr lang="lv-LV"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3263900" y="509588"/>
            <a:ext cx="3400425" cy="2549525"/>
          </a:xfrm>
          <a:ln/>
        </p:spPr>
      </p:sp>
      <p:sp>
        <p:nvSpPr>
          <p:cNvPr id="84995" name="Rectangle 3"/>
          <p:cNvSpPr>
            <a:spLocks noGrp="1" noChangeArrowheads="1"/>
          </p:cNvSpPr>
          <p:nvPr>
            <p:ph type="body" idx="1"/>
          </p:nvPr>
        </p:nvSpPr>
        <p:spPr/>
        <p:txBody>
          <a:bodyPr/>
          <a:lstStyle/>
          <a:p>
            <a:endParaRPr lang="lv-LV"/>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3263900" y="509588"/>
            <a:ext cx="3400425" cy="2549525"/>
          </a:xfrm>
          <a:ln/>
        </p:spPr>
      </p:sp>
      <p:sp>
        <p:nvSpPr>
          <p:cNvPr id="86019" name="Rectangle 3"/>
          <p:cNvSpPr>
            <a:spLocks noGrp="1" noChangeArrowheads="1"/>
          </p:cNvSpPr>
          <p:nvPr>
            <p:ph type="body" idx="1"/>
          </p:nvPr>
        </p:nvSpPr>
        <p:spPr/>
        <p:txBody>
          <a:bodyPr/>
          <a:lstStyle/>
          <a:p>
            <a:endParaRPr lang="lv-LV"/>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3263900" y="509588"/>
            <a:ext cx="3400425" cy="2549525"/>
          </a:xfrm>
          <a:ln/>
        </p:spPr>
      </p:sp>
      <p:sp>
        <p:nvSpPr>
          <p:cNvPr id="89091" name="Rectangle 3"/>
          <p:cNvSpPr>
            <a:spLocks noGrp="1" noChangeArrowheads="1"/>
          </p:cNvSpPr>
          <p:nvPr>
            <p:ph type="body" idx="1"/>
          </p:nvPr>
        </p:nvSpPr>
        <p:spPr/>
        <p:txBody>
          <a:bodyPr/>
          <a:lstStyle/>
          <a:p>
            <a:endParaRPr lang="lv-LV"/>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400425" cy="2549525"/>
          </a:xfrm>
        </p:spPr>
      </p:sp>
      <p:sp>
        <p:nvSpPr>
          <p:cNvPr id="3" name="Notes Placeholder 2"/>
          <p:cNvSpPr>
            <a:spLocks noGrp="1"/>
          </p:cNvSpPr>
          <p:nvPr>
            <p:ph type="body" idx="1"/>
          </p:nvPr>
        </p:nvSpPr>
        <p:spPr/>
        <p:txBody>
          <a:bodyPr>
            <a:normAutofit/>
          </a:bodyPr>
          <a:lstStyle/>
          <a:p>
            <a:endParaRPr lang="lv-LV" dirty="0"/>
          </a:p>
        </p:txBody>
      </p:sp>
      <p:sp>
        <p:nvSpPr>
          <p:cNvPr id="4" name="Slide Number Placeholder 3"/>
          <p:cNvSpPr>
            <a:spLocks noGrp="1"/>
          </p:cNvSpPr>
          <p:nvPr>
            <p:ph type="sldNum" sz="quarter" idx="10"/>
          </p:nvPr>
        </p:nvSpPr>
        <p:spPr/>
        <p:txBody>
          <a:bodyPr/>
          <a:lstStyle/>
          <a:p>
            <a:fld id="{C26D3E08-1020-4457-A600-F8731BC5C1FC}" type="slidenum">
              <a:rPr lang="lv-LV" smtClean="0"/>
              <a:pPr/>
              <a:t>72</a:t>
            </a:fld>
            <a:endParaRPr lang="lv-LV"/>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400425" cy="2549525"/>
          </a:xfrm>
        </p:spPr>
      </p:sp>
      <p:sp>
        <p:nvSpPr>
          <p:cNvPr id="3" name="Notes Placeholder 2"/>
          <p:cNvSpPr>
            <a:spLocks noGrp="1"/>
          </p:cNvSpPr>
          <p:nvPr>
            <p:ph type="body" idx="1"/>
          </p:nvPr>
        </p:nvSpPr>
        <p:spPr/>
        <p:txBody>
          <a:bodyPr>
            <a:normAutofit/>
          </a:bodyPr>
          <a:lstStyle/>
          <a:p>
            <a:endParaRPr lang="lv-LV"/>
          </a:p>
        </p:txBody>
      </p:sp>
      <p:sp>
        <p:nvSpPr>
          <p:cNvPr id="4" name="Slide Number Placeholder 3"/>
          <p:cNvSpPr>
            <a:spLocks noGrp="1"/>
          </p:cNvSpPr>
          <p:nvPr>
            <p:ph type="sldNum" sz="quarter" idx="10"/>
          </p:nvPr>
        </p:nvSpPr>
        <p:spPr/>
        <p:txBody>
          <a:bodyPr/>
          <a:lstStyle/>
          <a:p>
            <a:fld id="{C26D3E08-1020-4457-A600-F8731BC5C1FC}" type="slidenum">
              <a:rPr lang="lv-LV" smtClean="0"/>
              <a:pPr/>
              <a:t>2</a:t>
            </a:fld>
            <a:endParaRPr lang="lv-LV"/>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3263900" y="509588"/>
            <a:ext cx="3400425" cy="2549525"/>
          </a:xfrm>
          <a:ln/>
        </p:spPr>
      </p:sp>
      <p:sp>
        <p:nvSpPr>
          <p:cNvPr id="76803" name="Rectangle 3"/>
          <p:cNvSpPr>
            <a:spLocks noGrp="1" noChangeArrowheads="1"/>
          </p:cNvSpPr>
          <p:nvPr>
            <p:ph type="body" idx="1"/>
          </p:nvPr>
        </p:nvSpPr>
        <p:spPr/>
        <p:txBody>
          <a:bodyPr/>
          <a:lstStyle/>
          <a:p>
            <a:endParaRPr lang="lv-LV"/>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3263900" y="509588"/>
            <a:ext cx="3400425" cy="2549525"/>
          </a:xfrm>
          <a:ln/>
        </p:spPr>
      </p:sp>
      <p:sp>
        <p:nvSpPr>
          <p:cNvPr id="77827" name="Rectangle 3"/>
          <p:cNvSpPr>
            <a:spLocks noGrp="1" noChangeArrowheads="1"/>
          </p:cNvSpPr>
          <p:nvPr>
            <p:ph type="body" idx="1"/>
          </p:nvPr>
        </p:nvSpPr>
        <p:spPr/>
        <p:txBody>
          <a:bodyPr/>
          <a:lstStyle/>
          <a:p>
            <a:endParaRPr lang="lv-LV"/>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400425" cy="2549525"/>
          </a:xfrm>
        </p:spPr>
      </p:sp>
      <p:sp>
        <p:nvSpPr>
          <p:cNvPr id="3" name="Notes Placeholder 2"/>
          <p:cNvSpPr>
            <a:spLocks noGrp="1"/>
          </p:cNvSpPr>
          <p:nvPr>
            <p:ph type="body" idx="1"/>
          </p:nvPr>
        </p:nvSpPr>
        <p:spPr/>
        <p:txBody>
          <a:bodyPr>
            <a:normAutofit/>
          </a:bodyPr>
          <a:lstStyle/>
          <a:p>
            <a:endParaRPr lang="lv-LV"/>
          </a:p>
        </p:txBody>
      </p:sp>
      <p:sp>
        <p:nvSpPr>
          <p:cNvPr id="4" name="Slide Number Placeholder 3"/>
          <p:cNvSpPr>
            <a:spLocks noGrp="1"/>
          </p:cNvSpPr>
          <p:nvPr>
            <p:ph type="sldNum" sz="quarter" idx="10"/>
          </p:nvPr>
        </p:nvSpPr>
        <p:spPr/>
        <p:txBody>
          <a:bodyPr/>
          <a:lstStyle/>
          <a:p>
            <a:fld id="{C26D3E08-1020-4457-A600-F8731BC5C1FC}" type="slidenum">
              <a:rPr lang="lv-LV" smtClean="0"/>
              <a:pPr/>
              <a:t>5</a:t>
            </a:fld>
            <a:endParaRPr lang="lv-LV"/>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400425" cy="2549525"/>
          </a:xfrm>
        </p:spPr>
      </p:sp>
      <p:sp>
        <p:nvSpPr>
          <p:cNvPr id="3" name="Notes Placeholder 2"/>
          <p:cNvSpPr>
            <a:spLocks noGrp="1"/>
          </p:cNvSpPr>
          <p:nvPr>
            <p:ph type="body" idx="1"/>
          </p:nvPr>
        </p:nvSpPr>
        <p:spPr/>
        <p:txBody>
          <a:bodyPr>
            <a:normAutofit/>
          </a:bodyPr>
          <a:lstStyle/>
          <a:p>
            <a:endParaRPr lang="lv-LV" dirty="0"/>
          </a:p>
        </p:txBody>
      </p:sp>
      <p:sp>
        <p:nvSpPr>
          <p:cNvPr id="4" name="Slide Number Placeholder 3"/>
          <p:cNvSpPr>
            <a:spLocks noGrp="1"/>
          </p:cNvSpPr>
          <p:nvPr>
            <p:ph type="sldNum" sz="quarter" idx="10"/>
          </p:nvPr>
        </p:nvSpPr>
        <p:spPr/>
        <p:txBody>
          <a:bodyPr/>
          <a:lstStyle/>
          <a:p>
            <a:fld id="{C26D3E08-1020-4457-A600-F8731BC5C1FC}" type="slidenum">
              <a:rPr lang="lv-LV" smtClean="0"/>
              <a:pPr/>
              <a:t>9</a:t>
            </a:fld>
            <a:endParaRPr lang="lv-LV"/>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263900" y="509588"/>
            <a:ext cx="3400425" cy="2549525"/>
          </a:xfrm>
          <a:ln/>
        </p:spPr>
      </p:sp>
      <p:sp>
        <p:nvSpPr>
          <p:cNvPr id="78851" name="Rectangle 3"/>
          <p:cNvSpPr>
            <a:spLocks noGrp="1" noChangeArrowheads="1"/>
          </p:cNvSpPr>
          <p:nvPr>
            <p:ph type="body" idx="1"/>
          </p:nvPr>
        </p:nvSpPr>
        <p:spPr/>
        <p:txBody>
          <a:bodyPr/>
          <a:lstStyle/>
          <a:p>
            <a:endParaRPr lang="lv-LV"/>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3263900" y="509588"/>
            <a:ext cx="3400425" cy="2549525"/>
          </a:xfrm>
          <a:ln/>
        </p:spPr>
      </p:sp>
      <p:sp>
        <p:nvSpPr>
          <p:cNvPr id="79875" name="Rectangle 3"/>
          <p:cNvSpPr>
            <a:spLocks noGrp="1" noChangeArrowheads="1"/>
          </p:cNvSpPr>
          <p:nvPr>
            <p:ph type="body" idx="1"/>
          </p:nvPr>
        </p:nvSpPr>
        <p:spPr/>
        <p:txBody>
          <a:bodyPr/>
          <a:lstStyle/>
          <a:p>
            <a:endParaRPr lang="lv-LV"/>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3263900" y="509588"/>
            <a:ext cx="3400425" cy="2549525"/>
          </a:xfrm>
          <a:ln/>
        </p:spPr>
      </p:sp>
      <p:sp>
        <p:nvSpPr>
          <p:cNvPr id="80899" name="Rectangle 3"/>
          <p:cNvSpPr>
            <a:spLocks noGrp="1" noChangeArrowheads="1"/>
          </p:cNvSpPr>
          <p:nvPr>
            <p:ph type="body" idx="1"/>
          </p:nvPr>
        </p:nvSpPr>
        <p:spPr/>
        <p:txBody>
          <a:bodyPr/>
          <a:lstStyle/>
          <a:p>
            <a:endParaRPr lang="lv-LV"/>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31.xml"/><Relationship Id="rId1" Type="http://schemas.openxmlformats.org/officeDocument/2006/relationships/video" Target="NULL" TargetMode="External"/><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2.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31.xml"/><Relationship Id="rId1" Type="http://schemas.openxmlformats.org/officeDocument/2006/relationships/video" Target="NULL" TargetMode="External"/><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2E5008F-3F3A-4D2A-832C-3796F229C0AB}" type="datetime1">
              <a:rPr lang="lv-LV" smtClean="0"/>
              <a:pPr>
                <a:defRPr/>
              </a:pPr>
              <a:t>25.09.2014</a:t>
            </a:fld>
            <a:endParaRPr lang="lv-LV"/>
          </a:p>
        </p:txBody>
      </p:sp>
      <p:sp>
        <p:nvSpPr>
          <p:cNvPr id="3" name="Footer Placeholder 2"/>
          <p:cNvSpPr>
            <a:spLocks noGrp="1"/>
          </p:cNvSpPr>
          <p:nvPr>
            <p:ph type="ftr" sz="quarter" idx="11"/>
          </p:nvPr>
        </p:nvSpPr>
        <p:spPr/>
        <p:txBody>
          <a:bodyPr/>
          <a:lstStyle/>
          <a:p>
            <a:pPr>
              <a:defRPr/>
            </a:pPr>
            <a:r>
              <a:rPr lang="lv-LV" smtClean="0"/>
              <a:t>OCMA</a:t>
            </a:r>
            <a:endParaRPr lang="lv-LV"/>
          </a:p>
        </p:txBody>
      </p:sp>
      <p:sp>
        <p:nvSpPr>
          <p:cNvPr id="4" name="Slide Number Placeholder 3"/>
          <p:cNvSpPr>
            <a:spLocks noGrp="1"/>
          </p:cNvSpPr>
          <p:nvPr>
            <p:ph type="sldNum" sz="quarter" idx="12"/>
          </p:nvPr>
        </p:nvSpPr>
        <p:spPr/>
        <p:txBody>
          <a:bodyPr/>
          <a:lstStyle/>
          <a:p>
            <a:pPr>
              <a:defRPr/>
            </a:pPr>
            <a:fld id="{34E6B349-4674-4789-972B-6E4C2875B9BA}" type="slidenum">
              <a:rPr lang="lv-LV" smtClean="0"/>
              <a:pPr>
                <a:defRPr/>
              </a:pPr>
              <a:t>‹#›</a:t>
            </a:fld>
            <a:endParaRPr lang="lv-LV"/>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18A9FE-E6C2-4B55-91A5-9A5ED9832D0D}" type="datetime1">
              <a:rPr lang="lv-LV" smtClean="0"/>
              <a:pPr/>
              <a:t>25.09.2014</a:t>
            </a:fld>
            <a:endParaRPr lang="en-US"/>
          </a:p>
        </p:txBody>
      </p:sp>
      <p:sp>
        <p:nvSpPr>
          <p:cNvPr id="4" name="Footer Placeholder 3"/>
          <p:cNvSpPr>
            <a:spLocks noGrp="1"/>
          </p:cNvSpPr>
          <p:nvPr>
            <p:ph type="ftr" sz="quarter" idx="11"/>
          </p:nvPr>
        </p:nvSpPr>
        <p:spPr/>
        <p:txBody>
          <a:bodyPr/>
          <a:lstStyle/>
          <a:p>
            <a:r>
              <a:rPr lang="en-US" smtClean="0"/>
              <a:t>OCMA</a:t>
            </a:r>
            <a:endParaRPr lang="en-US"/>
          </a:p>
        </p:txBody>
      </p:sp>
      <p:sp>
        <p:nvSpPr>
          <p:cNvPr id="5" name="Slide Number Placeholder 4"/>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40A25F-5CD7-43BD-8D2E-75B24B1F7D18}" type="datetime1">
              <a:rPr lang="lv-LV" smtClean="0"/>
              <a:pPr/>
              <a:t>25.09.2014</a:t>
            </a:fld>
            <a:endParaRPr lang="en-US"/>
          </a:p>
        </p:txBody>
      </p:sp>
      <p:sp>
        <p:nvSpPr>
          <p:cNvPr id="3" name="Footer Placeholder 2"/>
          <p:cNvSpPr>
            <a:spLocks noGrp="1"/>
          </p:cNvSpPr>
          <p:nvPr>
            <p:ph type="ftr" sz="quarter" idx="11"/>
          </p:nvPr>
        </p:nvSpPr>
        <p:spPr/>
        <p:txBody>
          <a:bodyPr/>
          <a:lstStyle/>
          <a:p>
            <a:r>
              <a:rPr lang="en-US" smtClean="0"/>
              <a:t>OCMA</a:t>
            </a:r>
            <a:endParaRPr lang="en-US"/>
          </a:p>
        </p:txBody>
      </p:sp>
      <p:sp>
        <p:nvSpPr>
          <p:cNvPr id="4" name="Slide Number Placeholder 3"/>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DA337D-EADC-47F9-8CEE-C8ECB6CC7D8A}" type="datetime1">
              <a:rPr lang="lv-LV" smtClean="0"/>
              <a:pPr/>
              <a:t>25.09.2014</a:t>
            </a:fld>
            <a:endParaRPr lang="en-US"/>
          </a:p>
        </p:txBody>
      </p:sp>
      <p:sp>
        <p:nvSpPr>
          <p:cNvPr id="6" name="Footer Placeholder 5"/>
          <p:cNvSpPr>
            <a:spLocks noGrp="1"/>
          </p:cNvSpPr>
          <p:nvPr>
            <p:ph type="ftr" sz="quarter" idx="11"/>
          </p:nvPr>
        </p:nvSpPr>
        <p:spPr/>
        <p:txBody>
          <a:bodyPr/>
          <a:lstStyle/>
          <a:p>
            <a:r>
              <a:rPr lang="en-US" smtClean="0"/>
              <a:t>OCMA</a:t>
            </a:r>
            <a:endParaRPr lang="en-US"/>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143" indent="0">
              <a:buNone/>
              <a:defRPr sz="2800"/>
            </a:lvl2pPr>
            <a:lvl3pPr marL="914288" indent="0">
              <a:buNone/>
              <a:defRPr sz="2400"/>
            </a:lvl3pPr>
            <a:lvl4pPr marL="1371431" indent="0">
              <a:buNone/>
              <a:defRPr sz="2000"/>
            </a:lvl4pPr>
            <a:lvl5pPr marL="1828575" indent="0">
              <a:buNone/>
              <a:defRPr sz="2000"/>
            </a:lvl5pPr>
            <a:lvl6pPr marL="2285718" indent="0">
              <a:buNone/>
              <a:defRPr sz="2000"/>
            </a:lvl6pPr>
            <a:lvl7pPr marL="2742862" indent="0">
              <a:buNone/>
              <a:defRPr sz="2000"/>
            </a:lvl7pPr>
            <a:lvl8pPr marL="3200006" indent="0">
              <a:buNone/>
              <a:defRPr sz="2000"/>
            </a:lvl8pPr>
            <a:lvl9pPr marL="365714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9" y="5367339"/>
            <a:ext cx="5486400" cy="804862"/>
          </a:xfrm>
        </p:spPr>
        <p:txBody>
          <a:bodyP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60CF14-4FE7-4C5D-A82D-B733554124A2}" type="datetime1">
              <a:rPr lang="lv-LV" smtClean="0"/>
              <a:pPr/>
              <a:t>25.09.2014</a:t>
            </a:fld>
            <a:endParaRPr lang="en-US"/>
          </a:p>
        </p:txBody>
      </p:sp>
      <p:sp>
        <p:nvSpPr>
          <p:cNvPr id="6" name="Footer Placeholder 5"/>
          <p:cNvSpPr>
            <a:spLocks noGrp="1"/>
          </p:cNvSpPr>
          <p:nvPr>
            <p:ph type="ftr" sz="quarter" idx="11"/>
          </p:nvPr>
        </p:nvSpPr>
        <p:spPr/>
        <p:txBody>
          <a:bodyPr/>
          <a:lstStyle/>
          <a:p>
            <a:r>
              <a:rPr lang="en-US" smtClean="0"/>
              <a:t>OCMA</a:t>
            </a:r>
            <a:endParaRPr lang="en-US"/>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FD951-2274-429C-9A7B-65D16F5FD498}" type="datetime1">
              <a:rPr lang="lv-LV" smtClean="0"/>
              <a:pPr/>
              <a:t>25.09.2014</a:t>
            </a:fld>
            <a:endParaRPr lang="en-US"/>
          </a:p>
        </p:txBody>
      </p:sp>
      <p:sp>
        <p:nvSpPr>
          <p:cNvPr id="5" name="Footer Placeholder 4"/>
          <p:cNvSpPr>
            <a:spLocks noGrp="1"/>
          </p:cNvSpPr>
          <p:nvPr>
            <p:ph type="ftr" sz="quarter" idx="11"/>
          </p:nvPr>
        </p:nvSpPr>
        <p:spPr/>
        <p:txBody>
          <a:bodyPr/>
          <a:lstStyle/>
          <a:p>
            <a:r>
              <a:rPr lang="en-US" smtClean="0"/>
              <a:t>OCMA</a:t>
            </a:r>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9FD6C7-0C36-4BC8-B465-EAD96CF9ED2A}" type="datetime1">
              <a:rPr lang="lv-LV" smtClean="0"/>
              <a:pPr/>
              <a:t>25.09.2014</a:t>
            </a:fld>
            <a:endParaRPr lang="en-US"/>
          </a:p>
        </p:txBody>
      </p:sp>
      <p:sp>
        <p:nvSpPr>
          <p:cNvPr id="5" name="Footer Placeholder 4"/>
          <p:cNvSpPr>
            <a:spLocks noGrp="1"/>
          </p:cNvSpPr>
          <p:nvPr>
            <p:ph type="ftr" sz="quarter" idx="11"/>
          </p:nvPr>
        </p:nvSpPr>
        <p:spPr/>
        <p:txBody>
          <a:bodyPr/>
          <a:lstStyle/>
          <a:p>
            <a:r>
              <a:rPr lang="en-US" smtClean="0"/>
              <a:t>OCMA</a:t>
            </a:r>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CECBDF-FEF3-4395-B2E9-2B9EA817021D}" type="datetime1">
              <a:rPr lang="lv-LV" smtClean="0">
                <a:solidFill>
                  <a:prstClr val="black">
                    <a:tint val="75000"/>
                  </a:prstClr>
                </a:solidFill>
              </a:rPr>
              <a:pPr/>
              <a:t>25.09.2014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C4711B-13F6-4983-9210-6D376F591B51}" type="datetime1">
              <a:rPr lang="lv-LV" smtClean="0">
                <a:solidFill>
                  <a:prstClr val="black">
                    <a:tint val="75000"/>
                  </a:prstClr>
                </a:solidFill>
              </a:rPr>
              <a:pPr/>
              <a:t>25.09.2014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OCMA</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48A5C28-A9AF-48F7-A492-117CD84F551A}"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3B780-3984-4538-920E-52A70BD68521}"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2D92FF-181C-4764-A865-CE91BEC01D03}" type="datetime1">
              <a:rPr lang="lv-LV" smtClean="0">
                <a:solidFill>
                  <a:prstClr val="black">
                    <a:tint val="75000"/>
                  </a:prstClr>
                </a:solidFill>
              </a:rPr>
              <a:pPr/>
              <a:t>25.09.2014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OCMA</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2D352C-5E63-442D-BE51-864CE1E39356}"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54136"/>
            <a:ext cx="7772400" cy="1470025"/>
          </a:xfrm>
          <a:noFill/>
        </p:spPr>
        <p:txBody>
          <a:bodyPr/>
          <a:lstStyle>
            <a:lvl1pPr>
              <a:defRPr>
                <a:gradFill flip="none" rotWithShape="1">
                  <a:gsLst>
                    <a:gs pos="0">
                      <a:srgbClr val="03D4A8"/>
                    </a:gs>
                    <a:gs pos="25000">
                      <a:srgbClr val="21D6E0"/>
                    </a:gs>
                    <a:gs pos="75000">
                      <a:srgbClr val="0087E6"/>
                    </a:gs>
                    <a:gs pos="100000">
                      <a:srgbClr val="005CBF"/>
                    </a:gs>
                  </a:gsLst>
                  <a:lin ang="16200000" scaled="1"/>
                  <a:tileRect/>
                </a:gradFill>
                <a:effectLst>
                  <a:outerShdw blurRad="50800" dist="50800" dir="18900000" algn="tl" rotWithShape="0">
                    <a:schemeClr val="accent5">
                      <a:tint val="20000"/>
                      <a:alpha val="43000"/>
                    </a:schemeClr>
                  </a:outerShdw>
                </a:effectLst>
              </a:defRPr>
            </a:lvl1pPr>
          </a:lstStyle>
          <a:p>
            <a:r>
              <a:rPr kumimoji="0" lang="en-US" smtClean="0"/>
              <a:t>Click to edit Master title style</a:t>
            </a:r>
            <a:endParaRPr kumimoji="0" lang="en-US"/>
          </a:p>
        </p:txBody>
      </p:sp>
      <p:sp>
        <p:nvSpPr>
          <p:cNvPr id="3" name="Subtitle 2"/>
          <p:cNvSpPr>
            <a:spLocks noGrp="1"/>
          </p:cNvSpPr>
          <p:nvPr>
            <p:ph type="subTitle" idx="1"/>
          </p:nvPr>
        </p:nvSpPr>
        <p:spPr>
          <a:xfrm>
            <a:off x="1371600" y="3219007"/>
            <a:ext cx="6400800" cy="1752600"/>
          </a:xfrm>
          <a:noFill/>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a:xfrm>
            <a:off x="1" y="6498000"/>
            <a:ext cx="1800000" cy="360000"/>
          </a:xfrm>
        </p:spPr>
        <p:txBody>
          <a:bodyPr vert="horz"/>
          <a:lstStyle>
            <a:lvl1pPr algn="l">
              <a:defRPr/>
            </a:lvl1pPr>
          </a:lstStyle>
          <a:p>
            <a:pPr>
              <a:defRPr/>
            </a:pPr>
            <a:fld id="{A4FC95C5-9A6A-4F0C-8505-5BD4EE8F6945}" type="datetime1">
              <a:rPr lang="lv-LV" smtClean="0"/>
              <a:pPr>
                <a:defRPr/>
              </a:pPr>
              <a:t>25.09.2014</a:t>
            </a:fld>
            <a:endParaRPr lang="lv-LV"/>
          </a:p>
        </p:txBody>
      </p:sp>
      <p:sp>
        <p:nvSpPr>
          <p:cNvPr id="5" name="Footer Placeholder 4"/>
          <p:cNvSpPr>
            <a:spLocks noGrp="1"/>
          </p:cNvSpPr>
          <p:nvPr>
            <p:ph type="ftr" sz="quarter" idx="11"/>
          </p:nvPr>
        </p:nvSpPr>
        <p:spPr>
          <a:xfrm>
            <a:off x="6264000" y="6498000"/>
            <a:ext cx="2880000" cy="360000"/>
          </a:xfrm>
        </p:spPr>
        <p:txBody>
          <a:bodyPr vert="horz"/>
          <a:lstStyle/>
          <a:p>
            <a:pPr>
              <a:defRPr/>
            </a:pPr>
            <a:r>
              <a:rPr lang="lv-LV" smtClean="0"/>
              <a:t>OCMA</a:t>
            </a:r>
            <a:endParaRPr lang="lv-LV"/>
          </a:p>
        </p:txBody>
      </p:sp>
      <p:sp>
        <p:nvSpPr>
          <p:cNvPr id="6" name="Slide Number Placeholder 5"/>
          <p:cNvSpPr>
            <a:spLocks noGrp="1"/>
          </p:cNvSpPr>
          <p:nvPr>
            <p:ph type="sldNum" sz="quarter" idx="12"/>
          </p:nvPr>
        </p:nvSpPr>
        <p:spPr>
          <a:xfrm>
            <a:off x="8334000" y="2928934"/>
            <a:ext cx="810000" cy="285752"/>
          </a:xfrm>
        </p:spPr>
        <p:txBody>
          <a:bodyPr/>
          <a:lstStyle/>
          <a:p>
            <a:pPr>
              <a:defRPr/>
            </a:pPr>
            <a:fld id="{CD2C6A66-2C07-4D00-AEE2-DB74ED3552FB}" type="slidenum">
              <a:rPr lang="lv-LV" smtClean="0"/>
              <a:pPr>
                <a:defRPr/>
              </a:pPr>
              <a:t>‹#›</a:t>
            </a:fld>
            <a:endParaRPr lang="lv-LV"/>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EA60A9-2639-4C6B-A110-C326C5E53F6C}" type="datetime1">
              <a:rPr lang="lv-LV" smtClean="0">
                <a:solidFill>
                  <a:prstClr val="black">
                    <a:tint val="75000"/>
                  </a:prstClr>
                </a:solidFill>
              </a:rPr>
              <a:pPr/>
              <a:t>25.09.2014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OCMA</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5D9361-4953-4E61-B27F-B1F0BCE36D1F}" type="datetime1">
              <a:rPr lang="lv-LV" smtClean="0">
                <a:solidFill>
                  <a:prstClr val="black">
                    <a:tint val="75000"/>
                  </a:prstClr>
                </a:solidFill>
              </a:rPr>
              <a:pPr/>
              <a:t>25.09.2014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6701C-3B01-4C64-B516-B1ED0F345DDD}"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4D2743-110C-412F-9F79-964D1F9ED37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5D57B-8B58-40FC-80FE-5B32E9E4C311}"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54136"/>
            <a:ext cx="7772400" cy="1470025"/>
          </a:xfrm>
          <a:noFill/>
        </p:spPr>
        <p:txBody>
          <a:bodyPr/>
          <a:lstStyle>
            <a:lvl1pPr>
              <a:defRPr>
                <a:gradFill flip="none" rotWithShape="1">
                  <a:gsLst>
                    <a:gs pos="0">
                      <a:srgbClr val="03D4A8"/>
                    </a:gs>
                    <a:gs pos="25000">
                      <a:srgbClr val="21D6E0"/>
                    </a:gs>
                    <a:gs pos="75000">
                      <a:srgbClr val="0087E6"/>
                    </a:gs>
                    <a:gs pos="100000">
                      <a:srgbClr val="005CBF"/>
                    </a:gs>
                  </a:gsLst>
                  <a:lin ang="16200000" scaled="1"/>
                  <a:tileRect/>
                </a:gradFill>
                <a:effectLst>
                  <a:outerShdw blurRad="50800" dist="50800" dir="18900000" algn="tl" rotWithShape="0">
                    <a:schemeClr val="accent5">
                      <a:tint val="20000"/>
                      <a:alpha val="43000"/>
                    </a:schemeClr>
                  </a:outerShdw>
                </a:effectLst>
              </a:defRPr>
            </a:lvl1pPr>
          </a:lstStyle>
          <a:p>
            <a:r>
              <a:rPr kumimoji="0" lang="en-US" smtClean="0"/>
              <a:t>Click to edit Master title style</a:t>
            </a:r>
            <a:endParaRPr kumimoji="0" lang="en-US"/>
          </a:p>
        </p:txBody>
      </p:sp>
      <p:sp>
        <p:nvSpPr>
          <p:cNvPr id="3" name="Subtitle 2"/>
          <p:cNvSpPr>
            <a:spLocks noGrp="1"/>
          </p:cNvSpPr>
          <p:nvPr>
            <p:ph type="subTitle" idx="1"/>
          </p:nvPr>
        </p:nvSpPr>
        <p:spPr>
          <a:xfrm>
            <a:off x="1371600" y="3219007"/>
            <a:ext cx="6400800" cy="1752600"/>
          </a:xfrm>
          <a:noFill/>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a:xfrm>
            <a:off x="1" y="6498000"/>
            <a:ext cx="1800000" cy="360000"/>
          </a:xfrm>
        </p:spPr>
        <p:txBody>
          <a:bodyPr vert="horz"/>
          <a:lstStyle>
            <a:lvl1pPr algn="l">
              <a:defRPr/>
            </a:lvl1pPr>
          </a:lstStyle>
          <a:p>
            <a:pPr>
              <a:defRPr/>
            </a:pPr>
            <a:fld id="{9EF8EEC7-3D79-42A7-A9A5-C507B1A12D2B}" type="datetime1">
              <a:rPr lang="lv-LV" smtClean="0"/>
              <a:pPr>
                <a:defRPr/>
              </a:pPr>
              <a:t>25.09.2014</a:t>
            </a:fld>
            <a:endParaRPr lang="lv-LV"/>
          </a:p>
        </p:txBody>
      </p:sp>
      <p:sp>
        <p:nvSpPr>
          <p:cNvPr id="5" name="Footer Placeholder 4"/>
          <p:cNvSpPr>
            <a:spLocks noGrp="1"/>
          </p:cNvSpPr>
          <p:nvPr>
            <p:ph type="ftr" sz="quarter" idx="11"/>
          </p:nvPr>
        </p:nvSpPr>
        <p:spPr>
          <a:xfrm>
            <a:off x="6264000" y="6498000"/>
            <a:ext cx="2880000" cy="360000"/>
          </a:xfrm>
        </p:spPr>
        <p:txBody>
          <a:bodyPr vert="horz"/>
          <a:lstStyle/>
          <a:p>
            <a:pPr>
              <a:defRPr/>
            </a:pPr>
            <a:r>
              <a:rPr lang="lv-LV" smtClean="0"/>
              <a:t>OCMA</a:t>
            </a:r>
            <a:endParaRPr lang="lv-LV"/>
          </a:p>
        </p:txBody>
      </p:sp>
      <p:sp>
        <p:nvSpPr>
          <p:cNvPr id="6" name="Slide Number Placeholder 5"/>
          <p:cNvSpPr>
            <a:spLocks noGrp="1"/>
          </p:cNvSpPr>
          <p:nvPr>
            <p:ph type="sldNum" sz="quarter" idx="12"/>
          </p:nvPr>
        </p:nvSpPr>
        <p:spPr>
          <a:xfrm>
            <a:off x="8334000" y="2928934"/>
            <a:ext cx="810000" cy="285752"/>
          </a:xfrm>
        </p:spPr>
        <p:txBody>
          <a:bodyPr/>
          <a:lstStyle/>
          <a:p>
            <a:pPr>
              <a:defRPr/>
            </a:pPr>
            <a:fld id="{CD2C6A66-2C07-4D00-AEE2-DB74ED3552FB}" type="slidenum">
              <a:rPr lang="lv-LV" smtClean="0"/>
              <a:pPr>
                <a:defRPr/>
              </a:pPr>
              <a:t>‹#›</a:t>
            </a:fld>
            <a:endParaRPr lang="lv-LV"/>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ADC2D598-34BC-4931-A0B2-EFA8EF227154}" type="datetime1">
              <a:rPr lang="lv-LV" smtClean="0"/>
              <a:pPr>
                <a:defRPr/>
              </a:pPr>
              <a:t>25.09.2014</a:t>
            </a:fld>
            <a:endParaRPr lang="lv-LV"/>
          </a:p>
        </p:txBody>
      </p:sp>
      <p:sp>
        <p:nvSpPr>
          <p:cNvPr id="5" name="Footer Placeholder 4"/>
          <p:cNvSpPr>
            <a:spLocks noGrp="1"/>
          </p:cNvSpPr>
          <p:nvPr>
            <p:ph type="ftr" sz="quarter" idx="11"/>
          </p:nvPr>
        </p:nvSpPr>
        <p:spPr/>
        <p:txBody>
          <a:bodyPr/>
          <a:lstStyle/>
          <a:p>
            <a:pPr>
              <a:defRPr/>
            </a:pPr>
            <a:r>
              <a:rPr lang="lv-LV" smtClean="0"/>
              <a:t>OCMA</a:t>
            </a:r>
            <a:endParaRPr lang="lv-LV"/>
          </a:p>
        </p:txBody>
      </p:sp>
      <p:sp>
        <p:nvSpPr>
          <p:cNvPr id="6" name="Slide Number Placeholder 5"/>
          <p:cNvSpPr>
            <a:spLocks noGrp="1"/>
          </p:cNvSpPr>
          <p:nvPr>
            <p:ph type="sldNum" sz="quarter" idx="12"/>
          </p:nvPr>
        </p:nvSpPr>
        <p:spPr/>
        <p:txBody>
          <a:bodyPr/>
          <a:lstStyle/>
          <a:p>
            <a:pPr>
              <a:defRPr/>
            </a:pPr>
            <a:fld id="{E98D114B-2E57-45AC-BA76-8614ED0DC728}" type="slidenum">
              <a:rPr lang="lv-LV" smtClean="0"/>
              <a:pPr>
                <a:defRPr/>
              </a:pPr>
              <a:t>‹#›</a:t>
            </a:fld>
            <a:endParaRPr lang="lv-LV"/>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4" y="1718046"/>
            <a:ext cx="734214" cy="4834842"/>
          </a:xfrm>
          <a:noFill/>
        </p:spPr>
        <p:txBody>
          <a:bodyPr vert="eaVert" anchor="ctr"/>
          <a:lstStyle>
            <a:lvl1pPr algn="ctr">
              <a:defRPr sz="2000" b="1">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effectLst/>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915372" y="1790269"/>
            <a:ext cx="8091100" cy="4710569"/>
          </a:xfrm>
          <a:effectLst>
            <a:glow rad="101600">
              <a:schemeClr val="accent1">
                <a:alpha val="60000"/>
              </a:schemeClr>
            </a:glow>
          </a:effectLst>
        </p:spPr>
        <p:style>
          <a:lnRef idx="2">
            <a:schemeClr val="accent1"/>
          </a:lnRef>
          <a:fillRef idx="1">
            <a:schemeClr val="lt1"/>
          </a:fillRef>
          <a:effectRef idx="0">
            <a:schemeClr val="accent1"/>
          </a:effectRef>
          <a:fontRef idx="minor">
            <a:schemeClr val="dk1"/>
          </a:fontRef>
        </p:style>
        <p:txBody>
          <a:bodyPr/>
          <a:lstStyle>
            <a:lvl1pPr marL="0" indent="0">
              <a:buNone/>
              <a:defRPr sz="3200"/>
            </a:lvl1pPr>
            <a:lvl2pPr marL="457143" indent="0">
              <a:buNone/>
              <a:defRPr sz="2800"/>
            </a:lvl2pPr>
            <a:lvl3pPr marL="914288" indent="0">
              <a:buNone/>
              <a:defRPr sz="2400"/>
            </a:lvl3pPr>
            <a:lvl4pPr marL="1371431" indent="0">
              <a:buNone/>
              <a:defRPr sz="2000"/>
            </a:lvl4pPr>
            <a:lvl5pPr marL="1828575" indent="0">
              <a:buNone/>
              <a:defRPr sz="2000"/>
            </a:lvl5pPr>
            <a:lvl6pPr marL="2285718" indent="0">
              <a:buNone/>
              <a:defRPr sz="2000"/>
            </a:lvl6pPr>
            <a:lvl7pPr marL="2742862" indent="0">
              <a:buNone/>
              <a:defRPr sz="2000"/>
            </a:lvl7pPr>
            <a:lvl8pPr marL="3200006" indent="0">
              <a:buNone/>
              <a:defRPr sz="2000"/>
            </a:lvl8pPr>
            <a:lvl9pPr marL="3657149" indent="0">
              <a:buNone/>
              <a:defRPr sz="2000"/>
            </a:lvl9pPr>
          </a:lstStyle>
          <a:p>
            <a:r>
              <a:rPr kumimoji="0" lang="en-US" smtClean="0"/>
              <a:t>Click icon to add picture</a:t>
            </a:r>
            <a:endParaRPr kumimoji="0" lang="en-US"/>
          </a:p>
        </p:txBody>
      </p:sp>
      <p:sp>
        <p:nvSpPr>
          <p:cNvPr id="4" name="Text Placeholder 3"/>
          <p:cNvSpPr>
            <a:spLocks noGrp="1"/>
          </p:cNvSpPr>
          <p:nvPr>
            <p:ph type="body" sz="half" idx="2"/>
          </p:nvPr>
        </p:nvSpPr>
        <p:spPr>
          <a:xfrm>
            <a:off x="842995" y="285728"/>
            <a:ext cx="8229600" cy="1144800"/>
          </a:xfrm>
        </p:spPr>
        <p:txBody>
          <a:bodyPr anchor="ct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37DFCFE9-8D54-4FBC-9EE5-6770945D79F2}" type="datetime1">
              <a:rPr lang="lv-LV" smtClean="0"/>
              <a:pPr>
                <a:defRPr/>
              </a:pPr>
              <a:t>25.09.2014</a:t>
            </a:fld>
            <a:endParaRPr lang="lv-LV"/>
          </a:p>
        </p:txBody>
      </p:sp>
      <p:sp>
        <p:nvSpPr>
          <p:cNvPr id="6" name="Footer Placeholder 5"/>
          <p:cNvSpPr>
            <a:spLocks noGrp="1"/>
          </p:cNvSpPr>
          <p:nvPr>
            <p:ph type="ftr" sz="quarter" idx="11"/>
          </p:nvPr>
        </p:nvSpPr>
        <p:spPr/>
        <p:txBody>
          <a:bodyPr/>
          <a:lstStyle/>
          <a:p>
            <a:pPr>
              <a:defRPr/>
            </a:pPr>
            <a:r>
              <a:rPr lang="lv-LV" smtClean="0"/>
              <a:t>OCMA</a:t>
            </a:r>
            <a:endParaRPr lang="lv-LV"/>
          </a:p>
        </p:txBody>
      </p:sp>
      <p:sp>
        <p:nvSpPr>
          <p:cNvPr id="7" name="Slide Number Placeholder 6"/>
          <p:cNvSpPr>
            <a:spLocks noGrp="1"/>
          </p:cNvSpPr>
          <p:nvPr>
            <p:ph type="sldNum" sz="quarter" idx="12"/>
          </p:nvPr>
        </p:nvSpPr>
        <p:spPr/>
        <p:txBody>
          <a:bodyPr/>
          <a:lstStyle/>
          <a:p>
            <a:pPr>
              <a:defRPr/>
            </a:pPr>
            <a:fld id="{2AC6F651-EFFF-431C-A394-8CBBAFE88952}" type="slidenum">
              <a:rPr lang="lv-LV" smtClean="0"/>
              <a:pPr>
                <a:defRPr/>
              </a:pPr>
              <a:t>‹#›</a:t>
            </a:fld>
            <a:endParaRPr lang="lv-LV"/>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8BC674-EADE-4F66-A466-CB9E21A97852}"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5AB5F0-572C-463F-9540-6E7BF8791E90}"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9B86BE74-74C6-414C-A1E6-1FD00CC2EB04}" type="datetime1">
              <a:rPr lang="lv-LV" smtClean="0"/>
              <a:pPr>
                <a:defRPr/>
              </a:pPr>
              <a:t>25.09.2014</a:t>
            </a:fld>
            <a:endParaRPr lang="lv-LV"/>
          </a:p>
        </p:txBody>
      </p:sp>
      <p:sp>
        <p:nvSpPr>
          <p:cNvPr id="5" name="Footer Placeholder 4"/>
          <p:cNvSpPr>
            <a:spLocks noGrp="1"/>
          </p:cNvSpPr>
          <p:nvPr>
            <p:ph type="ftr" sz="quarter" idx="11"/>
          </p:nvPr>
        </p:nvSpPr>
        <p:spPr/>
        <p:txBody>
          <a:bodyPr/>
          <a:lstStyle/>
          <a:p>
            <a:pPr>
              <a:defRPr/>
            </a:pPr>
            <a:r>
              <a:rPr lang="lv-LV" smtClean="0"/>
              <a:t>OCMA</a:t>
            </a:r>
            <a:endParaRPr lang="lv-LV"/>
          </a:p>
        </p:txBody>
      </p:sp>
      <p:sp>
        <p:nvSpPr>
          <p:cNvPr id="6" name="Slide Number Placeholder 5"/>
          <p:cNvSpPr>
            <a:spLocks noGrp="1"/>
          </p:cNvSpPr>
          <p:nvPr>
            <p:ph type="sldNum" sz="quarter" idx="12"/>
          </p:nvPr>
        </p:nvSpPr>
        <p:spPr/>
        <p:txBody>
          <a:bodyPr/>
          <a:lstStyle/>
          <a:p>
            <a:pPr>
              <a:defRPr/>
            </a:pPr>
            <a:fld id="{E98D114B-2E57-45AC-BA76-8614ED0DC728}" type="slidenum">
              <a:rPr lang="lv-LV" smtClean="0"/>
              <a:pPr>
                <a:defRPr/>
              </a:pPr>
              <a:t>‹#›</a:t>
            </a:fld>
            <a:endParaRPr lang="lv-LV"/>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D5AFCBC4-892B-48D0-BD96-B327C33C6EFB}" type="datetime1">
              <a:rPr lang="lv-LV" smtClean="0"/>
              <a:pPr>
                <a:defRPr/>
              </a:pPr>
              <a:t>25.09.2014</a:t>
            </a:fld>
            <a:endParaRPr lang="lv-LV"/>
          </a:p>
        </p:txBody>
      </p:sp>
      <p:sp>
        <p:nvSpPr>
          <p:cNvPr id="5" name="Footer Placeholder 4"/>
          <p:cNvSpPr>
            <a:spLocks noGrp="1"/>
          </p:cNvSpPr>
          <p:nvPr>
            <p:ph type="ftr" sz="quarter" idx="11"/>
          </p:nvPr>
        </p:nvSpPr>
        <p:spPr/>
        <p:txBody>
          <a:bodyPr/>
          <a:lstStyle/>
          <a:p>
            <a:pPr>
              <a:defRPr/>
            </a:pPr>
            <a:r>
              <a:rPr lang="lv-LV" smtClean="0"/>
              <a:t>OCMA</a:t>
            </a:r>
            <a:endParaRPr lang="lv-LV"/>
          </a:p>
        </p:txBody>
      </p:sp>
      <p:sp>
        <p:nvSpPr>
          <p:cNvPr id="6" name="Slide Number Placeholder 5"/>
          <p:cNvSpPr>
            <a:spLocks noGrp="1"/>
          </p:cNvSpPr>
          <p:nvPr>
            <p:ph type="sldNum" sz="quarter" idx="12"/>
          </p:nvPr>
        </p:nvSpPr>
        <p:spPr/>
        <p:txBody>
          <a:bodyPr/>
          <a:lstStyle/>
          <a:p>
            <a:pPr>
              <a:defRPr/>
            </a:pPr>
            <a:fld id="{E98D114B-2E57-45AC-BA76-8614ED0DC728}" type="slidenum">
              <a:rPr lang="lv-LV" smtClean="0"/>
              <a:pPr>
                <a:defRPr/>
              </a:pPr>
              <a:t>‹#›</a:t>
            </a:fld>
            <a:endParaRPr lang="lv-LV"/>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4" y="1718046"/>
            <a:ext cx="734214" cy="4834842"/>
          </a:xfrm>
          <a:noFill/>
        </p:spPr>
        <p:txBody>
          <a:bodyPr vert="eaVert" anchor="ctr"/>
          <a:lstStyle>
            <a:lvl1pPr algn="ctr">
              <a:defRPr sz="2000" b="1">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effectLst/>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915372" y="1790269"/>
            <a:ext cx="8091100" cy="4710569"/>
          </a:xfrm>
          <a:effectLst>
            <a:glow rad="101600">
              <a:schemeClr val="accent1">
                <a:alpha val="60000"/>
              </a:schemeClr>
            </a:glow>
          </a:effectLst>
        </p:spPr>
        <p:style>
          <a:lnRef idx="2">
            <a:schemeClr val="accent1"/>
          </a:lnRef>
          <a:fillRef idx="1">
            <a:schemeClr val="lt1"/>
          </a:fillRef>
          <a:effectRef idx="0">
            <a:schemeClr val="accent1"/>
          </a:effectRef>
          <a:fontRef idx="minor">
            <a:schemeClr val="dk1"/>
          </a:fontRef>
        </p:style>
        <p:txBody>
          <a:bodyPr/>
          <a:lstStyle>
            <a:lvl1pPr marL="0" indent="0">
              <a:buNone/>
              <a:defRPr sz="3200"/>
            </a:lvl1pPr>
            <a:lvl2pPr marL="457143" indent="0">
              <a:buNone/>
              <a:defRPr sz="2800"/>
            </a:lvl2pPr>
            <a:lvl3pPr marL="914288" indent="0">
              <a:buNone/>
              <a:defRPr sz="2400"/>
            </a:lvl3pPr>
            <a:lvl4pPr marL="1371431" indent="0">
              <a:buNone/>
              <a:defRPr sz="2000"/>
            </a:lvl4pPr>
            <a:lvl5pPr marL="1828575" indent="0">
              <a:buNone/>
              <a:defRPr sz="2000"/>
            </a:lvl5pPr>
            <a:lvl6pPr marL="2285718" indent="0">
              <a:buNone/>
              <a:defRPr sz="2000"/>
            </a:lvl6pPr>
            <a:lvl7pPr marL="2742862" indent="0">
              <a:buNone/>
              <a:defRPr sz="2000"/>
            </a:lvl7pPr>
            <a:lvl8pPr marL="3200006" indent="0">
              <a:buNone/>
              <a:defRPr sz="2000"/>
            </a:lvl8pPr>
            <a:lvl9pPr marL="3657149" indent="0">
              <a:buNone/>
              <a:defRPr sz="2000"/>
            </a:lvl9pPr>
          </a:lstStyle>
          <a:p>
            <a:r>
              <a:rPr kumimoji="0" lang="en-US" smtClean="0"/>
              <a:t>Click icon to add picture</a:t>
            </a:r>
            <a:endParaRPr kumimoji="0" lang="en-US"/>
          </a:p>
        </p:txBody>
      </p:sp>
      <p:sp>
        <p:nvSpPr>
          <p:cNvPr id="4" name="Text Placeholder 3"/>
          <p:cNvSpPr>
            <a:spLocks noGrp="1"/>
          </p:cNvSpPr>
          <p:nvPr>
            <p:ph type="body" sz="half" idx="2"/>
          </p:nvPr>
        </p:nvSpPr>
        <p:spPr>
          <a:xfrm>
            <a:off x="842995" y="285728"/>
            <a:ext cx="8229600" cy="1144800"/>
          </a:xfrm>
        </p:spPr>
        <p:txBody>
          <a:bodyPr anchor="ct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3EDD938E-F8E4-47ED-9758-CE42216A007A}" type="datetime1">
              <a:rPr lang="lv-LV" smtClean="0"/>
              <a:pPr>
                <a:defRPr/>
              </a:pPr>
              <a:t>25.09.2014</a:t>
            </a:fld>
            <a:endParaRPr lang="lv-LV"/>
          </a:p>
        </p:txBody>
      </p:sp>
      <p:sp>
        <p:nvSpPr>
          <p:cNvPr id="6" name="Footer Placeholder 5"/>
          <p:cNvSpPr>
            <a:spLocks noGrp="1"/>
          </p:cNvSpPr>
          <p:nvPr>
            <p:ph type="ftr" sz="quarter" idx="11"/>
          </p:nvPr>
        </p:nvSpPr>
        <p:spPr/>
        <p:txBody>
          <a:bodyPr/>
          <a:lstStyle/>
          <a:p>
            <a:pPr>
              <a:defRPr/>
            </a:pPr>
            <a:r>
              <a:rPr lang="lv-LV" smtClean="0"/>
              <a:t>OCMA</a:t>
            </a:r>
            <a:endParaRPr lang="lv-LV"/>
          </a:p>
        </p:txBody>
      </p:sp>
      <p:sp>
        <p:nvSpPr>
          <p:cNvPr id="7" name="Slide Number Placeholder 6"/>
          <p:cNvSpPr>
            <a:spLocks noGrp="1"/>
          </p:cNvSpPr>
          <p:nvPr>
            <p:ph type="sldNum" sz="quarter" idx="12"/>
          </p:nvPr>
        </p:nvSpPr>
        <p:spPr/>
        <p:txBody>
          <a:bodyPr/>
          <a:lstStyle/>
          <a:p>
            <a:pPr>
              <a:defRPr/>
            </a:pPr>
            <a:fld id="{2AC6F651-EFFF-431C-A394-8CBBAFE88952}" type="slidenum">
              <a:rPr lang="lv-LV" smtClean="0"/>
              <a:pPr>
                <a:defRPr/>
              </a:pPr>
              <a:t>‹#›</a:t>
            </a:fld>
            <a:endParaRPr lang="lv-LV"/>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C2E0FC-52A4-4F88-8FE3-A8AFB58160BF}"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656E79-6261-4A4C-BB7D-C3F99C51C17B}"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53B8E-5A5A-46BF-8CAA-8F40A6C45FDA}"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F26D0C-B1B4-4782-BE22-4E3F42C887FA}"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F8686-0093-48CA-93F6-5F312748E30D}" type="datetime1">
              <a:rPr lang="lv-LV" smtClean="0">
                <a:solidFill>
                  <a:prstClr val="black">
                    <a:tint val="75000"/>
                  </a:prstClr>
                </a:solidFill>
              </a:rPr>
              <a:pPr/>
              <a:t>25.09.2014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E85DCE-4973-41EB-AA88-1B78B134E0EB}" type="datetime1">
              <a:rPr lang="lv-LV" smtClean="0">
                <a:solidFill>
                  <a:prstClr val="black">
                    <a:tint val="75000"/>
                  </a:prstClr>
                </a:solidFill>
              </a:rPr>
              <a:pPr/>
              <a:t>25.09.2014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5C5E9-9056-4881-B1E1-B7503B3DEBEF}" type="datetime1">
              <a:rPr lang="lv-LV" smtClean="0">
                <a:solidFill>
                  <a:prstClr val="black">
                    <a:tint val="75000"/>
                  </a:prstClr>
                </a:solidFill>
              </a:rPr>
              <a:pPr/>
              <a:t>25.09.2014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E7D22D-DBEA-4707-80B0-370D43E97628}" type="datetime1">
              <a:rPr lang="lv-LV" smtClean="0">
                <a:solidFill>
                  <a:prstClr val="black">
                    <a:tint val="75000"/>
                  </a:prstClr>
                </a:solidFill>
              </a:rPr>
              <a:pPr/>
              <a:t>25.09.2014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C233E-7976-43E3-B385-443F40CF3E74}"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4" y="1718046"/>
            <a:ext cx="734214" cy="4834842"/>
          </a:xfrm>
          <a:noFill/>
        </p:spPr>
        <p:txBody>
          <a:bodyPr vert="eaVert" anchor="ctr"/>
          <a:lstStyle>
            <a:lvl1pPr algn="ctr">
              <a:defRPr sz="2000" b="1">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effectLst/>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915372" y="1790269"/>
            <a:ext cx="8091100" cy="4710569"/>
          </a:xfrm>
          <a:effectLst>
            <a:glow rad="101600">
              <a:schemeClr val="accent1">
                <a:alpha val="60000"/>
              </a:schemeClr>
            </a:glow>
          </a:effectLst>
        </p:spPr>
        <p:style>
          <a:lnRef idx="2">
            <a:schemeClr val="accent1"/>
          </a:lnRef>
          <a:fillRef idx="1">
            <a:schemeClr val="lt1"/>
          </a:fillRef>
          <a:effectRef idx="0">
            <a:schemeClr val="accent1"/>
          </a:effectRef>
          <a:fontRef idx="minor">
            <a:schemeClr val="dk1"/>
          </a:fontRef>
        </p:style>
        <p:txBody>
          <a:bodyPr/>
          <a:lstStyle>
            <a:lvl1pPr marL="0" indent="0">
              <a:buNone/>
              <a:defRPr sz="3200"/>
            </a:lvl1pPr>
            <a:lvl2pPr marL="457143" indent="0">
              <a:buNone/>
              <a:defRPr sz="2800"/>
            </a:lvl2pPr>
            <a:lvl3pPr marL="914288" indent="0">
              <a:buNone/>
              <a:defRPr sz="2400"/>
            </a:lvl3pPr>
            <a:lvl4pPr marL="1371431" indent="0">
              <a:buNone/>
              <a:defRPr sz="2000"/>
            </a:lvl4pPr>
            <a:lvl5pPr marL="1828575" indent="0">
              <a:buNone/>
              <a:defRPr sz="2000"/>
            </a:lvl5pPr>
            <a:lvl6pPr marL="2285718" indent="0">
              <a:buNone/>
              <a:defRPr sz="2000"/>
            </a:lvl6pPr>
            <a:lvl7pPr marL="2742862" indent="0">
              <a:buNone/>
              <a:defRPr sz="2000"/>
            </a:lvl7pPr>
            <a:lvl8pPr marL="3200006" indent="0">
              <a:buNone/>
              <a:defRPr sz="2000"/>
            </a:lvl8pPr>
            <a:lvl9pPr marL="3657149" indent="0">
              <a:buNone/>
              <a:defRPr sz="2000"/>
            </a:lvl9pPr>
          </a:lstStyle>
          <a:p>
            <a:r>
              <a:rPr kumimoji="0" lang="en-US" smtClean="0"/>
              <a:t>Click icon to add picture</a:t>
            </a:r>
            <a:endParaRPr kumimoji="0" lang="en-US"/>
          </a:p>
        </p:txBody>
      </p:sp>
      <p:sp>
        <p:nvSpPr>
          <p:cNvPr id="4" name="Text Placeholder 3"/>
          <p:cNvSpPr>
            <a:spLocks noGrp="1"/>
          </p:cNvSpPr>
          <p:nvPr>
            <p:ph type="body" sz="half" idx="2"/>
          </p:nvPr>
        </p:nvSpPr>
        <p:spPr>
          <a:xfrm>
            <a:off x="842995" y="285728"/>
            <a:ext cx="8229600" cy="1144800"/>
          </a:xfrm>
        </p:spPr>
        <p:txBody>
          <a:bodyPr anchor="ct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E0E89716-3852-4292-BC67-CA5AD675E6BD}" type="datetime1">
              <a:rPr lang="lv-LV" smtClean="0"/>
              <a:pPr>
                <a:defRPr/>
              </a:pPr>
              <a:t>25.09.2014</a:t>
            </a:fld>
            <a:endParaRPr lang="lv-LV"/>
          </a:p>
        </p:txBody>
      </p:sp>
      <p:sp>
        <p:nvSpPr>
          <p:cNvPr id="6" name="Footer Placeholder 5"/>
          <p:cNvSpPr>
            <a:spLocks noGrp="1"/>
          </p:cNvSpPr>
          <p:nvPr>
            <p:ph type="ftr" sz="quarter" idx="11"/>
          </p:nvPr>
        </p:nvSpPr>
        <p:spPr/>
        <p:txBody>
          <a:bodyPr/>
          <a:lstStyle/>
          <a:p>
            <a:pPr>
              <a:defRPr/>
            </a:pPr>
            <a:r>
              <a:rPr lang="lv-LV" smtClean="0"/>
              <a:t>OCMA</a:t>
            </a:r>
            <a:endParaRPr lang="lv-LV"/>
          </a:p>
        </p:txBody>
      </p:sp>
      <p:sp>
        <p:nvSpPr>
          <p:cNvPr id="7" name="Slide Number Placeholder 6"/>
          <p:cNvSpPr>
            <a:spLocks noGrp="1"/>
          </p:cNvSpPr>
          <p:nvPr>
            <p:ph type="sldNum" sz="quarter" idx="12"/>
          </p:nvPr>
        </p:nvSpPr>
        <p:spPr/>
        <p:txBody>
          <a:bodyPr/>
          <a:lstStyle/>
          <a:p>
            <a:pPr>
              <a:defRPr/>
            </a:pPr>
            <a:fld id="{2AC6F651-EFFF-431C-A394-8CBBAFE88952}" type="slidenum">
              <a:rPr lang="lv-LV" smtClean="0"/>
              <a:pPr>
                <a:defRPr/>
              </a:pPr>
              <a:t>‹#›</a:t>
            </a:fld>
            <a:endParaRPr lang="lv-LV"/>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09F7CB-DCE1-4F32-A3D0-48C26AD96C4D}"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20533-0BBD-4B54-A4CF-4E0BDF6B3EB4}"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B5255-DF38-4742-A9AE-9433B167BB83}"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3984B0-EB2E-4F23-A3E0-58F4B4425ED6}"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77AC5-5AB0-4ED4-8ACF-1A263AF0F947}"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C10F4-1279-41D7-BB0D-3CB071E932D4}"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325D74-F944-4166-9EC1-E3A6835A9F11}"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8A5C28-A9AF-48F7-A492-117CD84F551A}"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C6FD2-B2E9-4E06-BB4F-012AEF9BD455}" type="datetime1">
              <a:rPr lang="lv-LV" smtClean="0">
                <a:solidFill>
                  <a:prstClr val="black">
                    <a:tint val="75000"/>
                  </a:prstClr>
                </a:solidFill>
              </a:rPr>
              <a:pPr/>
              <a:t>25.09.2014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OCMA</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6"/>
            <a:ext cx="7772400" cy="1470025"/>
          </a:xfrm>
        </p:spPr>
        <p:txBody>
          <a:bodyPr/>
          <a:lstStyle/>
          <a:p>
            <a:r>
              <a:rPr lang="en-US" smtClean="0"/>
              <a:t>Click to edit Master title style</a:t>
            </a:r>
            <a:endParaRPr lang="lv-LV"/>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smtClean="0"/>
              <a:t>Click to edit Master subtitle style</a:t>
            </a:r>
            <a:endParaRPr lang="lv-LV"/>
          </a:p>
        </p:txBody>
      </p:sp>
      <p:sp>
        <p:nvSpPr>
          <p:cNvPr id="4" name="عنصر نائب للتاريخ 3"/>
          <p:cNvSpPr>
            <a:spLocks noGrp="1"/>
          </p:cNvSpPr>
          <p:nvPr>
            <p:ph type="dt" sz="half" idx="10"/>
          </p:nvPr>
        </p:nvSpPr>
        <p:spPr/>
        <p:txBody>
          <a:bodyPr/>
          <a:lstStyle/>
          <a:p>
            <a:pPr>
              <a:defRPr/>
            </a:pPr>
            <a:fld id="{310EDC2C-13FD-4D78-A37C-339369CDB8C8}" type="datetime1">
              <a:rPr lang="lv-LV" smtClean="0"/>
              <a:pPr>
                <a:defRPr/>
              </a:pPr>
              <a:t>25.09.2014</a:t>
            </a:fld>
            <a:endParaRPr lang="lv-LV"/>
          </a:p>
        </p:txBody>
      </p:sp>
      <p:sp>
        <p:nvSpPr>
          <p:cNvPr id="5" name="عنصر نائب للتذييل 4"/>
          <p:cNvSpPr>
            <a:spLocks noGrp="1"/>
          </p:cNvSpPr>
          <p:nvPr>
            <p:ph type="ftr" sz="quarter" idx="11"/>
          </p:nvPr>
        </p:nvSpPr>
        <p:spPr/>
        <p:txBody>
          <a:bodyPr/>
          <a:lstStyle/>
          <a:p>
            <a:pPr>
              <a:defRPr/>
            </a:pPr>
            <a:r>
              <a:rPr lang="lv-LV" smtClean="0"/>
              <a:t>OCMA</a:t>
            </a:r>
            <a:endParaRPr lang="lv-LV"/>
          </a:p>
        </p:txBody>
      </p:sp>
      <p:sp>
        <p:nvSpPr>
          <p:cNvPr id="6" name="عنصر نائب لرقم الشريحة 5"/>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mtClean="0"/>
              <a:t>Click to edit Master title style</a:t>
            </a:r>
            <a:endParaRPr lang="lv-LV"/>
          </a:p>
        </p:txBody>
      </p:sp>
      <p:sp>
        <p:nvSpPr>
          <p:cNvPr id="3" name="عنصر نائب للمحتوى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عنصر نائب للتاريخ 3"/>
          <p:cNvSpPr>
            <a:spLocks noGrp="1"/>
          </p:cNvSpPr>
          <p:nvPr>
            <p:ph type="dt" sz="half" idx="10"/>
          </p:nvPr>
        </p:nvSpPr>
        <p:spPr/>
        <p:txBody>
          <a:bodyPr/>
          <a:lstStyle/>
          <a:p>
            <a:pPr>
              <a:defRPr/>
            </a:pPr>
            <a:fld id="{BE562F86-EFCE-4916-A89E-3E01AFEAB0B0}" type="datetime1">
              <a:rPr lang="lv-LV" smtClean="0"/>
              <a:pPr>
                <a:defRPr/>
              </a:pPr>
              <a:t>25.09.2014</a:t>
            </a:fld>
            <a:endParaRPr lang="lv-LV"/>
          </a:p>
        </p:txBody>
      </p:sp>
      <p:sp>
        <p:nvSpPr>
          <p:cNvPr id="5" name="عنصر نائب للتذييل 4"/>
          <p:cNvSpPr>
            <a:spLocks noGrp="1"/>
          </p:cNvSpPr>
          <p:nvPr>
            <p:ph type="ftr" sz="quarter" idx="11"/>
          </p:nvPr>
        </p:nvSpPr>
        <p:spPr/>
        <p:txBody>
          <a:bodyPr/>
          <a:lstStyle/>
          <a:p>
            <a:pPr>
              <a:defRPr/>
            </a:pPr>
            <a:r>
              <a:rPr lang="lv-LV" smtClean="0"/>
              <a:t>OCMA</a:t>
            </a:r>
            <a:endParaRPr lang="lv-LV"/>
          </a:p>
        </p:txBody>
      </p:sp>
      <p:sp>
        <p:nvSpPr>
          <p:cNvPr id="6" name="عنصر نائب لرقم الشريحة 5"/>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0ED335-EFF7-4709-AB03-2CF205E67F9A}" type="datetime1">
              <a:rPr lang="lv-LV" smtClean="0"/>
              <a:pPr/>
              <a:t>25.09.2014</a:t>
            </a:fld>
            <a:endParaRPr lang="en-US"/>
          </a:p>
        </p:txBody>
      </p:sp>
      <p:sp>
        <p:nvSpPr>
          <p:cNvPr id="5" name="Footer Placeholder 4"/>
          <p:cNvSpPr>
            <a:spLocks noGrp="1"/>
          </p:cNvSpPr>
          <p:nvPr>
            <p:ph type="ftr" sz="quarter" idx="11"/>
          </p:nvPr>
        </p:nvSpPr>
        <p:spPr/>
        <p:txBody>
          <a:bodyPr/>
          <a:lstStyle/>
          <a:p>
            <a:r>
              <a:rPr lang="en-US" smtClean="0"/>
              <a:t>OCMA</a:t>
            </a:r>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1"/>
            <a:ext cx="7772400" cy="1362075"/>
          </a:xfrm>
        </p:spPr>
        <p:txBody>
          <a:bodyPr anchor="t"/>
          <a:lstStyle>
            <a:lvl1pPr algn="r">
              <a:defRPr sz="4000" b="1" cap="all"/>
            </a:lvl1pPr>
          </a:lstStyle>
          <a:p>
            <a:r>
              <a:rPr lang="en-US" smtClean="0"/>
              <a:t>Click to edit Master title style</a:t>
            </a:r>
            <a:endParaRPr lang="lv-LV"/>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3" indent="0">
              <a:buNone/>
              <a:defRPr sz="1800">
                <a:solidFill>
                  <a:schemeClr val="tx1">
                    <a:tint val="75000"/>
                  </a:schemeClr>
                </a:solidFill>
              </a:defRPr>
            </a:lvl2pPr>
            <a:lvl3pPr marL="914288" indent="0">
              <a:buNone/>
              <a:defRPr sz="1600">
                <a:solidFill>
                  <a:schemeClr val="tx1">
                    <a:tint val="75000"/>
                  </a:schemeClr>
                </a:solidFill>
              </a:defRPr>
            </a:lvl3pPr>
            <a:lvl4pPr marL="1371431" indent="0">
              <a:buNone/>
              <a:defRPr sz="1400">
                <a:solidFill>
                  <a:schemeClr val="tx1">
                    <a:tint val="75000"/>
                  </a:schemeClr>
                </a:solidFill>
              </a:defRPr>
            </a:lvl4pPr>
            <a:lvl5pPr marL="1828575" indent="0">
              <a:buNone/>
              <a:defRPr sz="1400">
                <a:solidFill>
                  <a:schemeClr val="tx1">
                    <a:tint val="75000"/>
                  </a:schemeClr>
                </a:solidFill>
              </a:defRPr>
            </a:lvl5pPr>
            <a:lvl6pPr marL="2285718" indent="0">
              <a:buNone/>
              <a:defRPr sz="1400">
                <a:solidFill>
                  <a:schemeClr val="tx1">
                    <a:tint val="75000"/>
                  </a:schemeClr>
                </a:solidFill>
              </a:defRPr>
            </a:lvl6pPr>
            <a:lvl7pPr marL="2742862" indent="0">
              <a:buNone/>
              <a:defRPr sz="1400">
                <a:solidFill>
                  <a:schemeClr val="tx1">
                    <a:tint val="75000"/>
                  </a:schemeClr>
                </a:solidFill>
              </a:defRPr>
            </a:lvl7pPr>
            <a:lvl8pPr marL="3200006" indent="0">
              <a:buNone/>
              <a:defRPr sz="1400">
                <a:solidFill>
                  <a:schemeClr val="tx1">
                    <a:tint val="75000"/>
                  </a:schemeClr>
                </a:solidFill>
              </a:defRPr>
            </a:lvl8pPr>
            <a:lvl9pPr marL="3657149" indent="0">
              <a:buNone/>
              <a:defRPr sz="1400">
                <a:solidFill>
                  <a:schemeClr val="tx1">
                    <a:tint val="75000"/>
                  </a:schemeClr>
                </a:solidFill>
              </a:defRPr>
            </a:lvl9pPr>
          </a:lstStyle>
          <a:p>
            <a:pPr lvl="0"/>
            <a:r>
              <a:rPr lang="en-US" smtClean="0"/>
              <a:t>Click to edit Master text styles</a:t>
            </a:r>
          </a:p>
        </p:txBody>
      </p:sp>
      <p:sp>
        <p:nvSpPr>
          <p:cNvPr id="4" name="عنصر نائب للتاريخ 3"/>
          <p:cNvSpPr>
            <a:spLocks noGrp="1"/>
          </p:cNvSpPr>
          <p:nvPr>
            <p:ph type="dt" sz="half" idx="10"/>
          </p:nvPr>
        </p:nvSpPr>
        <p:spPr/>
        <p:txBody>
          <a:bodyPr/>
          <a:lstStyle/>
          <a:p>
            <a:pPr>
              <a:defRPr/>
            </a:pPr>
            <a:fld id="{F699F615-66CA-4D79-8373-401A8B02E1EE}" type="datetime1">
              <a:rPr lang="lv-LV" smtClean="0"/>
              <a:pPr>
                <a:defRPr/>
              </a:pPr>
              <a:t>25.09.2014</a:t>
            </a:fld>
            <a:endParaRPr lang="lv-LV"/>
          </a:p>
        </p:txBody>
      </p:sp>
      <p:sp>
        <p:nvSpPr>
          <p:cNvPr id="5" name="عنصر نائب للتذييل 4"/>
          <p:cNvSpPr>
            <a:spLocks noGrp="1"/>
          </p:cNvSpPr>
          <p:nvPr>
            <p:ph type="ftr" sz="quarter" idx="11"/>
          </p:nvPr>
        </p:nvSpPr>
        <p:spPr/>
        <p:txBody>
          <a:bodyPr/>
          <a:lstStyle/>
          <a:p>
            <a:pPr>
              <a:defRPr/>
            </a:pPr>
            <a:r>
              <a:rPr lang="lv-LV" smtClean="0"/>
              <a:t>OCMA</a:t>
            </a:r>
            <a:endParaRPr lang="lv-LV"/>
          </a:p>
        </p:txBody>
      </p:sp>
      <p:sp>
        <p:nvSpPr>
          <p:cNvPr id="6" name="عنصر نائب لرقم الشريحة 5"/>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mtClean="0"/>
              <a:t>Click to edit Master title style</a:t>
            </a:r>
            <a:endParaRPr lang="lv-LV"/>
          </a:p>
        </p:txBody>
      </p:sp>
      <p:sp>
        <p:nvSpPr>
          <p:cNvPr id="3" name="عنصر نائب للمحتوى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عنصر نائب للمحتوى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عنصر نائب للتاريخ 4"/>
          <p:cNvSpPr>
            <a:spLocks noGrp="1"/>
          </p:cNvSpPr>
          <p:nvPr>
            <p:ph type="dt" sz="half" idx="10"/>
          </p:nvPr>
        </p:nvSpPr>
        <p:spPr/>
        <p:txBody>
          <a:bodyPr/>
          <a:lstStyle/>
          <a:p>
            <a:pPr>
              <a:defRPr/>
            </a:pPr>
            <a:fld id="{4A96A2CE-8C99-4FED-9F79-9BD728D44640}" type="datetime1">
              <a:rPr lang="lv-LV" smtClean="0"/>
              <a:pPr>
                <a:defRPr/>
              </a:pPr>
              <a:t>25.09.2014</a:t>
            </a:fld>
            <a:endParaRPr lang="lv-LV"/>
          </a:p>
        </p:txBody>
      </p:sp>
      <p:sp>
        <p:nvSpPr>
          <p:cNvPr id="6" name="عنصر نائب للتذييل 5"/>
          <p:cNvSpPr>
            <a:spLocks noGrp="1"/>
          </p:cNvSpPr>
          <p:nvPr>
            <p:ph type="ftr" sz="quarter" idx="11"/>
          </p:nvPr>
        </p:nvSpPr>
        <p:spPr/>
        <p:txBody>
          <a:bodyPr/>
          <a:lstStyle/>
          <a:p>
            <a:pPr>
              <a:defRPr/>
            </a:pPr>
            <a:r>
              <a:rPr lang="lv-LV" smtClean="0"/>
              <a:t>OCMA</a:t>
            </a:r>
            <a:endParaRPr lang="lv-LV"/>
          </a:p>
        </p:txBody>
      </p:sp>
      <p:sp>
        <p:nvSpPr>
          <p:cNvPr id="7" name="عنصر نائب لرقم الشريحة 6"/>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en-US" smtClean="0"/>
              <a:t>Click to edit Master title style</a:t>
            </a:r>
            <a:endParaRPr lang="lv-LV"/>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143" indent="0">
              <a:buNone/>
              <a:defRPr sz="2000" b="1"/>
            </a:lvl2pPr>
            <a:lvl3pPr marL="914288" indent="0">
              <a:buNone/>
              <a:defRPr sz="1800" b="1"/>
            </a:lvl3pPr>
            <a:lvl4pPr marL="1371431" indent="0">
              <a:buNone/>
              <a:defRPr sz="1600" b="1"/>
            </a:lvl4pPr>
            <a:lvl5pPr marL="1828575" indent="0">
              <a:buNone/>
              <a:defRPr sz="1600" b="1"/>
            </a:lvl5pPr>
            <a:lvl6pPr marL="2285718" indent="0">
              <a:buNone/>
              <a:defRPr sz="1600" b="1"/>
            </a:lvl6pPr>
            <a:lvl7pPr marL="2742862" indent="0">
              <a:buNone/>
              <a:defRPr sz="1600" b="1"/>
            </a:lvl7pPr>
            <a:lvl8pPr marL="3200006" indent="0">
              <a:buNone/>
              <a:defRPr sz="1600" b="1"/>
            </a:lvl8pPr>
            <a:lvl9pPr marL="3657149" indent="0">
              <a:buNone/>
              <a:defRPr sz="1600" b="1"/>
            </a:lvl9pPr>
          </a:lstStyle>
          <a:p>
            <a:pPr lvl="0"/>
            <a:r>
              <a:rPr lang="en-US" smtClean="0"/>
              <a:t>Click to edit Master text styles</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143" indent="0">
              <a:buNone/>
              <a:defRPr sz="2000" b="1"/>
            </a:lvl2pPr>
            <a:lvl3pPr marL="914288" indent="0">
              <a:buNone/>
              <a:defRPr sz="1800" b="1"/>
            </a:lvl3pPr>
            <a:lvl4pPr marL="1371431" indent="0">
              <a:buNone/>
              <a:defRPr sz="1600" b="1"/>
            </a:lvl4pPr>
            <a:lvl5pPr marL="1828575" indent="0">
              <a:buNone/>
              <a:defRPr sz="1600" b="1"/>
            </a:lvl5pPr>
            <a:lvl6pPr marL="2285718" indent="0">
              <a:buNone/>
              <a:defRPr sz="1600" b="1"/>
            </a:lvl6pPr>
            <a:lvl7pPr marL="2742862" indent="0">
              <a:buNone/>
              <a:defRPr sz="1600" b="1"/>
            </a:lvl7pPr>
            <a:lvl8pPr marL="3200006" indent="0">
              <a:buNone/>
              <a:defRPr sz="1600" b="1"/>
            </a:lvl8pPr>
            <a:lvl9pPr marL="3657149" indent="0">
              <a:buNone/>
              <a:defRPr sz="1600" b="1"/>
            </a:lvl9pPr>
          </a:lstStyle>
          <a:p>
            <a:pPr lvl="0"/>
            <a:r>
              <a:rPr lang="en-US" smtClean="0"/>
              <a:t>Click to edit Master text styles</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عنصر نائب للتاريخ 6"/>
          <p:cNvSpPr>
            <a:spLocks noGrp="1"/>
          </p:cNvSpPr>
          <p:nvPr>
            <p:ph type="dt" sz="half" idx="10"/>
          </p:nvPr>
        </p:nvSpPr>
        <p:spPr/>
        <p:txBody>
          <a:bodyPr/>
          <a:lstStyle/>
          <a:p>
            <a:pPr>
              <a:defRPr/>
            </a:pPr>
            <a:fld id="{3A0D1B5B-5D8E-49BA-B98A-F162F8B1B222}" type="datetime1">
              <a:rPr lang="lv-LV" smtClean="0"/>
              <a:pPr>
                <a:defRPr/>
              </a:pPr>
              <a:t>25.09.2014</a:t>
            </a:fld>
            <a:endParaRPr lang="lv-LV"/>
          </a:p>
        </p:txBody>
      </p:sp>
      <p:sp>
        <p:nvSpPr>
          <p:cNvPr id="8" name="عنصر نائب للتذييل 7"/>
          <p:cNvSpPr>
            <a:spLocks noGrp="1"/>
          </p:cNvSpPr>
          <p:nvPr>
            <p:ph type="ftr" sz="quarter" idx="11"/>
          </p:nvPr>
        </p:nvSpPr>
        <p:spPr/>
        <p:txBody>
          <a:bodyPr/>
          <a:lstStyle/>
          <a:p>
            <a:pPr>
              <a:defRPr/>
            </a:pPr>
            <a:r>
              <a:rPr lang="lv-LV" smtClean="0"/>
              <a:t>OCMA</a:t>
            </a:r>
            <a:endParaRPr lang="lv-LV"/>
          </a:p>
        </p:txBody>
      </p:sp>
      <p:sp>
        <p:nvSpPr>
          <p:cNvPr id="9" name="عنصر نائب لرقم الشريحة 8"/>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mtClean="0"/>
              <a:t>Click to edit Master title style</a:t>
            </a:r>
            <a:endParaRPr lang="lv-LV"/>
          </a:p>
        </p:txBody>
      </p:sp>
      <p:sp>
        <p:nvSpPr>
          <p:cNvPr id="3" name="عنصر نائب للتاريخ 2"/>
          <p:cNvSpPr>
            <a:spLocks noGrp="1"/>
          </p:cNvSpPr>
          <p:nvPr>
            <p:ph type="dt" sz="half" idx="10"/>
          </p:nvPr>
        </p:nvSpPr>
        <p:spPr/>
        <p:txBody>
          <a:bodyPr/>
          <a:lstStyle/>
          <a:p>
            <a:pPr>
              <a:defRPr/>
            </a:pPr>
            <a:fld id="{A6AF0C9B-7AC0-4719-8E43-1566FDC35DD1}" type="datetime1">
              <a:rPr lang="lv-LV" smtClean="0"/>
              <a:pPr>
                <a:defRPr/>
              </a:pPr>
              <a:t>25.09.2014</a:t>
            </a:fld>
            <a:endParaRPr lang="lv-LV"/>
          </a:p>
        </p:txBody>
      </p:sp>
      <p:sp>
        <p:nvSpPr>
          <p:cNvPr id="4" name="عنصر نائب للتذييل 3"/>
          <p:cNvSpPr>
            <a:spLocks noGrp="1"/>
          </p:cNvSpPr>
          <p:nvPr>
            <p:ph type="ftr" sz="quarter" idx="11"/>
          </p:nvPr>
        </p:nvSpPr>
        <p:spPr/>
        <p:txBody>
          <a:bodyPr/>
          <a:lstStyle/>
          <a:p>
            <a:pPr>
              <a:defRPr/>
            </a:pPr>
            <a:r>
              <a:rPr lang="lv-LV" smtClean="0"/>
              <a:t>OCMA</a:t>
            </a:r>
            <a:endParaRPr lang="lv-LV"/>
          </a:p>
        </p:txBody>
      </p:sp>
      <p:sp>
        <p:nvSpPr>
          <p:cNvPr id="5" name="عنصر نائب لرقم الشريحة 4"/>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pPr>
              <a:defRPr/>
            </a:pPr>
            <a:fld id="{5FB5387B-89DF-48E2-AE36-D5C394B40A24}" type="datetime1">
              <a:rPr lang="lv-LV" smtClean="0"/>
              <a:pPr>
                <a:defRPr/>
              </a:pPr>
              <a:t>25.09.2014</a:t>
            </a:fld>
            <a:endParaRPr lang="lv-LV"/>
          </a:p>
        </p:txBody>
      </p:sp>
      <p:sp>
        <p:nvSpPr>
          <p:cNvPr id="3" name="عنصر نائب للتذييل 2"/>
          <p:cNvSpPr>
            <a:spLocks noGrp="1"/>
          </p:cNvSpPr>
          <p:nvPr>
            <p:ph type="ftr" sz="quarter" idx="11"/>
          </p:nvPr>
        </p:nvSpPr>
        <p:spPr/>
        <p:txBody>
          <a:bodyPr/>
          <a:lstStyle/>
          <a:p>
            <a:pPr>
              <a:defRPr/>
            </a:pPr>
            <a:r>
              <a:rPr lang="lv-LV" smtClean="0"/>
              <a:t>OCMA</a:t>
            </a:r>
            <a:endParaRPr lang="lv-LV"/>
          </a:p>
        </p:txBody>
      </p:sp>
      <p:sp>
        <p:nvSpPr>
          <p:cNvPr id="4" name="عنصر نائب لرقم الشريحة 3"/>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1" y="273050"/>
            <a:ext cx="3008313" cy="1162050"/>
          </a:xfrm>
        </p:spPr>
        <p:txBody>
          <a:bodyPr anchor="b"/>
          <a:lstStyle>
            <a:lvl1pPr algn="r">
              <a:defRPr sz="2000" b="1"/>
            </a:lvl1pPr>
          </a:lstStyle>
          <a:p>
            <a:r>
              <a:rPr lang="en-US" smtClean="0"/>
              <a:t>Click to edit Master title style</a:t>
            </a:r>
            <a:endParaRPr lang="lv-LV"/>
          </a:p>
        </p:txBody>
      </p:sp>
      <p:sp>
        <p:nvSpPr>
          <p:cNvPr id="3" name="عنصر نائب للمحتوى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عنصر نائب للنص 3"/>
          <p:cNvSpPr>
            <a:spLocks noGrp="1"/>
          </p:cNvSpPr>
          <p:nvPr>
            <p:ph type="body" sz="half" idx="2"/>
          </p:nvPr>
        </p:nvSpPr>
        <p:spPr>
          <a:xfrm>
            <a:off x="457201" y="1435101"/>
            <a:ext cx="3008313" cy="4691063"/>
          </a:xfrm>
        </p:spPr>
        <p:txBody>
          <a:bodyP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a:r>
              <a:rPr lang="en-US" smtClean="0"/>
              <a:t>Click to edit Master text styles</a:t>
            </a:r>
          </a:p>
        </p:txBody>
      </p:sp>
      <p:sp>
        <p:nvSpPr>
          <p:cNvPr id="5" name="عنصر نائب للتاريخ 4"/>
          <p:cNvSpPr>
            <a:spLocks noGrp="1"/>
          </p:cNvSpPr>
          <p:nvPr>
            <p:ph type="dt" sz="half" idx="10"/>
          </p:nvPr>
        </p:nvSpPr>
        <p:spPr/>
        <p:txBody>
          <a:bodyPr/>
          <a:lstStyle/>
          <a:p>
            <a:pPr>
              <a:defRPr/>
            </a:pPr>
            <a:fld id="{DB16A3BB-5C62-4145-935E-8472808644D8}" type="datetime1">
              <a:rPr lang="lv-LV" smtClean="0"/>
              <a:pPr>
                <a:defRPr/>
              </a:pPr>
              <a:t>25.09.2014</a:t>
            </a:fld>
            <a:endParaRPr lang="lv-LV"/>
          </a:p>
        </p:txBody>
      </p:sp>
      <p:sp>
        <p:nvSpPr>
          <p:cNvPr id="6" name="عنصر نائب للتذييل 5"/>
          <p:cNvSpPr>
            <a:spLocks noGrp="1"/>
          </p:cNvSpPr>
          <p:nvPr>
            <p:ph type="ftr" sz="quarter" idx="11"/>
          </p:nvPr>
        </p:nvSpPr>
        <p:spPr/>
        <p:txBody>
          <a:bodyPr/>
          <a:lstStyle/>
          <a:p>
            <a:pPr>
              <a:defRPr/>
            </a:pPr>
            <a:r>
              <a:rPr lang="lv-LV" smtClean="0"/>
              <a:t>OCMA</a:t>
            </a:r>
            <a:endParaRPr lang="lv-LV"/>
          </a:p>
        </p:txBody>
      </p:sp>
      <p:sp>
        <p:nvSpPr>
          <p:cNvPr id="7" name="عنصر نائب لرقم الشريحة 6"/>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9" y="4800601"/>
            <a:ext cx="5486400" cy="566738"/>
          </a:xfrm>
        </p:spPr>
        <p:txBody>
          <a:bodyPr anchor="b"/>
          <a:lstStyle>
            <a:lvl1pPr algn="r">
              <a:defRPr sz="2000" b="1"/>
            </a:lvl1pPr>
          </a:lstStyle>
          <a:p>
            <a:r>
              <a:rPr lang="en-US" smtClean="0"/>
              <a:t>Click to edit Master title style</a:t>
            </a:r>
            <a:endParaRPr lang="lv-LV"/>
          </a:p>
        </p:txBody>
      </p:sp>
      <p:sp>
        <p:nvSpPr>
          <p:cNvPr id="3" name="عنصر نائب للصورة 2"/>
          <p:cNvSpPr>
            <a:spLocks noGrp="1"/>
          </p:cNvSpPr>
          <p:nvPr>
            <p:ph type="pic" idx="1"/>
          </p:nvPr>
        </p:nvSpPr>
        <p:spPr>
          <a:xfrm>
            <a:off x="1792289" y="612775"/>
            <a:ext cx="5486400" cy="4114800"/>
          </a:xfrm>
        </p:spPr>
        <p:txBody>
          <a:bodyPr/>
          <a:lstStyle>
            <a:lvl1pPr marL="0" indent="0">
              <a:buNone/>
              <a:defRPr sz="3200"/>
            </a:lvl1pPr>
            <a:lvl2pPr marL="457143" indent="0">
              <a:buNone/>
              <a:defRPr sz="2800"/>
            </a:lvl2pPr>
            <a:lvl3pPr marL="914288" indent="0">
              <a:buNone/>
              <a:defRPr sz="2400"/>
            </a:lvl3pPr>
            <a:lvl4pPr marL="1371431" indent="0">
              <a:buNone/>
              <a:defRPr sz="2000"/>
            </a:lvl4pPr>
            <a:lvl5pPr marL="1828575" indent="0">
              <a:buNone/>
              <a:defRPr sz="2000"/>
            </a:lvl5pPr>
            <a:lvl6pPr marL="2285718" indent="0">
              <a:buNone/>
              <a:defRPr sz="2000"/>
            </a:lvl6pPr>
            <a:lvl7pPr marL="2742862" indent="0">
              <a:buNone/>
              <a:defRPr sz="2000"/>
            </a:lvl7pPr>
            <a:lvl8pPr marL="3200006" indent="0">
              <a:buNone/>
              <a:defRPr sz="2000"/>
            </a:lvl8pPr>
            <a:lvl9pPr marL="3657149" indent="0">
              <a:buNone/>
              <a:defRPr sz="2000"/>
            </a:lvl9pPr>
          </a:lstStyle>
          <a:p>
            <a:r>
              <a:rPr lang="en-US" smtClean="0"/>
              <a:t>Click icon to add picture</a:t>
            </a:r>
            <a:endParaRPr lang="lv-LV"/>
          </a:p>
        </p:txBody>
      </p:sp>
      <p:sp>
        <p:nvSpPr>
          <p:cNvPr id="4" name="عنصر نائب للنص 3"/>
          <p:cNvSpPr>
            <a:spLocks noGrp="1"/>
          </p:cNvSpPr>
          <p:nvPr>
            <p:ph type="body" sz="half" idx="2"/>
          </p:nvPr>
        </p:nvSpPr>
        <p:spPr>
          <a:xfrm>
            <a:off x="1792289" y="5367339"/>
            <a:ext cx="5486400" cy="804862"/>
          </a:xfrm>
        </p:spPr>
        <p:txBody>
          <a:bodyP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a:r>
              <a:rPr lang="en-US" smtClean="0"/>
              <a:t>Click to edit Master text styles</a:t>
            </a:r>
          </a:p>
        </p:txBody>
      </p:sp>
      <p:sp>
        <p:nvSpPr>
          <p:cNvPr id="5" name="عنصر نائب للتاريخ 4"/>
          <p:cNvSpPr>
            <a:spLocks noGrp="1"/>
          </p:cNvSpPr>
          <p:nvPr>
            <p:ph type="dt" sz="half" idx="10"/>
          </p:nvPr>
        </p:nvSpPr>
        <p:spPr/>
        <p:txBody>
          <a:bodyPr/>
          <a:lstStyle/>
          <a:p>
            <a:pPr>
              <a:defRPr/>
            </a:pPr>
            <a:fld id="{A7BD8D11-7E04-481F-9581-8C77CC556780}" type="datetime1">
              <a:rPr lang="lv-LV" smtClean="0"/>
              <a:pPr>
                <a:defRPr/>
              </a:pPr>
              <a:t>25.09.2014</a:t>
            </a:fld>
            <a:endParaRPr lang="lv-LV"/>
          </a:p>
        </p:txBody>
      </p:sp>
      <p:sp>
        <p:nvSpPr>
          <p:cNvPr id="6" name="عنصر نائب للتذييل 5"/>
          <p:cNvSpPr>
            <a:spLocks noGrp="1"/>
          </p:cNvSpPr>
          <p:nvPr>
            <p:ph type="ftr" sz="quarter" idx="11"/>
          </p:nvPr>
        </p:nvSpPr>
        <p:spPr/>
        <p:txBody>
          <a:bodyPr/>
          <a:lstStyle/>
          <a:p>
            <a:pPr>
              <a:defRPr/>
            </a:pPr>
            <a:r>
              <a:rPr lang="lv-LV" smtClean="0"/>
              <a:t>OCMA</a:t>
            </a:r>
            <a:endParaRPr lang="lv-LV"/>
          </a:p>
        </p:txBody>
      </p:sp>
      <p:sp>
        <p:nvSpPr>
          <p:cNvPr id="7" name="عنصر نائب لرقم الشريحة 6"/>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mtClean="0"/>
              <a:t>Click to edit Master title style</a:t>
            </a:r>
            <a:endParaRPr lang="lv-LV"/>
          </a:p>
        </p:txBody>
      </p:sp>
      <p:sp>
        <p:nvSpPr>
          <p:cNvPr id="3" name="عنصر نائب للعنوان العمودي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عنصر نائب للتاريخ 3"/>
          <p:cNvSpPr>
            <a:spLocks noGrp="1"/>
          </p:cNvSpPr>
          <p:nvPr>
            <p:ph type="dt" sz="half" idx="10"/>
          </p:nvPr>
        </p:nvSpPr>
        <p:spPr/>
        <p:txBody>
          <a:bodyPr/>
          <a:lstStyle/>
          <a:p>
            <a:pPr>
              <a:defRPr/>
            </a:pPr>
            <a:fld id="{06FE6BBE-8FC7-4237-B767-7D120B114D0D}" type="datetime1">
              <a:rPr lang="lv-LV" smtClean="0"/>
              <a:pPr>
                <a:defRPr/>
              </a:pPr>
              <a:t>25.09.2014</a:t>
            </a:fld>
            <a:endParaRPr lang="lv-LV"/>
          </a:p>
        </p:txBody>
      </p:sp>
      <p:sp>
        <p:nvSpPr>
          <p:cNvPr id="5" name="عنصر نائب للتذييل 4"/>
          <p:cNvSpPr>
            <a:spLocks noGrp="1"/>
          </p:cNvSpPr>
          <p:nvPr>
            <p:ph type="ftr" sz="quarter" idx="11"/>
          </p:nvPr>
        </p:nvSpPr>
        <p:spPr/>
        <p:txBody>
          <a:bodyPr/>
          <a:lstStyle/>
          <a:p>
            <a:pPr>
              <a:defRPr/>
            </a:pPr>
            <a:r>
              <a:rPr lang="lv-LV" smtClean="0"/>
              <a:t>OCMA</a:t>
            </a:r>
            <a:endParaRPr lang="lv-LV"/>
          </a:p>
        </p:txBody>
      </p:sp>
      <p:sp>
        <p:nvSpPr>
          <p:cNvPr id="6" name="عنصر نائب لرقم الشريحة 5"/>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2057400" cy="5851525"/>
          </a:xfrm>
        </p:spPr>
        <p:txBody>
          <a:bodyPr vert="eaVert"/>
          <a:lstStyle/>
          <a:p>
            <a:r>
              <a:rPr lang="en-US" smtClean="0"/>
              <a:t>Click to edit Master title style</a:t>
            </a:r>
            <a:endParaRPr lang="lv-LV"/>
          </a:p>
        </p:txBody>
      </p:sp>
      <p:sp>
        <p:nvSpPr>
          <p:cNvPr id="3" name="عنصر نائب للعنوان العمودي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عنصر نائب للتاريخ 3"/>
          <p:cNvSpPr>
            <a:spLocks noGrp="1"/>
          </p:cNvSpPr>
          <p:nvPr>
            <p:ph type="dt" sz="half" idx="10"/>
          </p:nvPr>
        </p:nvSpPr>
        <p:spPr/>
        <p:txBody>
          <a:bodyPr/>
          <a:lstStyle/>
          <a:p>
            <a:pPr>
              <a:defRPr/>
            </a:pPr>
            <a:fld id="{16DCAEAE-2B0A-4CBB-987B-0B88AFD73B58}" type="datetime1">
              <a:rPr lang="lv-LV" smtClean="0"/>
              <a:pPr>
                <a:defRPr/>
              </a:pPr>
              <a:t>25.09.2014</a:t>
            </a:fld>
            <a:endParaRPr lang="lv-LV"/>
          </a:p>
        </p:txBody>
      </p:sp>
      <p:sp>
        <p:nvSpPr>
          <p:cNvPr id="5" name="عنصر نائب للتذييل 4"/>
          <p:cNvSpPr>
            <a:spLocks noGrp="1"/>
          </p:cNvSpPr>
          <p:nvPr>
            <p:ph type="ftr" sz="quarter" idx="11"/>
          </p:nvPr>
        </p:nvSpPr>
        <p:spPr/>
        <p:txBody>
          <a:bodyPr/>
          <a:lstStyle/>
          <a:p>
            <a:pPr>
              <a:defRPr/>
            </a:pPr>
            <a:r>
              <a:rPr lang="lv-LV" smtClean="0"/>
              <a:t>OCMA</a:t>
            </a:r>
            <a:endParaRPr lang="lv-LV"/>
          </a:p>
        </p:txBody>
      </p:sp>
      <p:sp>
        <p:nvSpPr>
          <p:cNvPr id="6" name="عنصر نائب لرقم الشريحة 5"/>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6"/>
            <a:ext cx="7772400" cy="1470025"/>
          </a:xfrm>
        </p:spPr>
        <p:txBody>
          <a:bodyPr/>
          <a:lstStyle/>
          <a:p>
            <a:r>
              <a:rPr lang="en-US" smtClean="0"/>
              <a:t>Click to edit Master title style</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smtClean="0"/>
              <a:t>Click to edit Master subtitle style</a:t>
            </a:r>
            <a:endParaRPr lang="ar-SA"/>
          </a:p>
        </p:txBody>
      </p:sp>
      <p:sp>
        <p:nvSpPr>
          <p:cNvPr id="4" name="عنصر نائب للتاريخ 3"/>
          <p:cNvSpPr>
            <a:spLocks noGrp="1"/>
          </p:cNvSpPr>
          <p:nvPr>
            <p:ph type="dt" sz="half" idx="10"/>
          </p:nvPr>
        </p:nvSpPr>
        <p:spPr/>
        <p:txBody>
          <a:bodyPr/>
          <a:lstStyle/>
          <a:p>
            <a:fld id="{7BAB42BF-25E4-4CF6-823E-9D401CD5FB1C}" type="datetime1">
              <a:rPr lang="lv-LV" smtClean="0"/>
              <a:pPr/>
              <a:t>25.09.2014</a:t>
            </a:fld>
            <a:endParaRPr lang="ar-SA"/>
          </a:p>
        </p:txBody>
      </p:sp>
      <p:sp>
        <p:nvSpPr>
          <p:cNvPr id="5" name="عنصر نائب للتذييل 4"/>
          <p:cNvSpPr>
            <a:spLocks noGrp="1"/>
          </p:cNvSpPr>
          <p:nvPr>
            <p:ph type="ftr" sz="quarter" idx="11"/>
          </p:nvPr>
        </p:nvSpPr>
        <p:spPr/>
        <p:txBody>
          <a:bodyPr/>
          <a:lstStyle/>
          <a:p>
            <a:r>
              <a:rPr lang="lv-LV" smtClean="0"/>
              <a:t>OCMA</a:t>
            </a:r>
            <a:endParaRPr lang="ar-SA"/>
          </a:p>
        </p:txBody>
      </p:sp>
      <p:sp>
        <p:nvSpPr>
          <p:cNvPr id="6" name="عنصر نائب لرقم الشريحة 5"/>
          <p:cNvSpPr>
            <a:spLocks noGrp="1"/>
          </p:cNvSpPr>
          <p:nvPr>
            <p:ph type="sldNum" sz="quarter" idx="12"/>
          </p:nvPr>
        </p:nvSpPr>
        <p:spPr/>
        <p:txBody>
          <a:bodyPr/>
          <a:lstStyle/>
          <a:p>
            <a:fld id="{D0AFC588-B8B2-4101-A6D4-CF8636EB2D04}"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D49B6-7781-4E73-95F8-020DD767536A}" type="datetime1">
              <a:rPr lang="lv-LV" smtClean="0"/>
              <a:pPr/>
              <a:t>25.09.2014</a:t>
            </a:fld>
            <a:endParaRPr lang="en-US"/>
          </a:p>
        </p:txBody>
      </p:sp>
      <p:sp>
        <p:nvSpPr>
          <p:cNvPr id="5" name="Footer Placeholder 4"/>
          <p:cNvSpPr>
            <a:spLocks noGrp="1"/>
          </p:cNvSpPr>
          <p:nvPr>
            <p:ph type="ftr" sz="quarter" idx="11"/>
          </p:nvPr>
        </p:nvSpPr>
        <p:spPr/>
        <p:txBody>
          <a:bodyPr/>
          <a:lstStyle/>
          <a:p>
            <a:r>
              <a:rPr lang="en-US" smtClean="0"/>
              <a:t>OCMA</a:t>
            </a:r>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mtClean="0"/>
              <a:t>Click to edit Master title style</a:t>
            </a:r>
            <a:endParaRPr lang="ar-SA"/>
          </a:p>
        </p:txBody>
      </p:sp>
      <p:sp>
        <p:nvSpPr>
          <p:cNvPr id="3" name="عنصر نائب للمحتوى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عنصر نائب للتاريخ 3"/>
          <p:cNvSpPr>
            <a:spLocks noGrp="1"/>
          </p:cNvSpPr>
          <p:nvPr>
            <p:ph type="dt" sz="half" idx="10"/>
          </p:nvPr>
        </p:nvSpPr>
        <p:spPr/>
        <p:txBody>
          <a:bodyPr/>
          <a:lstStyle/>
          <a:p>
            <a:fld id="{28E890D5-3CC3-48DF-9D7E-52E279F52C1F}" type="datetime1">
              <a:rPr lang="lv-LV" smtClean="0"/>
              <a:pPr/>
              <a:t>25.09.2014</a:t>
            </a:fld>
            <a:endParaRPr lang="ar-SA"/>
          </a:p>
        </p:txBody>
      </p:sp>
      <p:sp>
        <p:nvSpPr>
          <p:cNvPr id="5" name="عنصر نائب للتذييل 4"/>
          <p:cNvSpPr>
            <a:spLocks noGrp="1"/>
          </p:cNvSpPr>
          <p:nvPr>
            <p:ph type="ftr" sz="quarter" idx="11"/>
          </p:nvPr>
        </p:nvSpPr>
        <p:spPr/>
        <p:txBody>
          <a:bodyPr/>
          <a:lstStyle/>
          <a:p>
            <a:r>
              <a:rPr lang="lv-LV" smtClean="0"/>
              <a:t>OCMA</a:t>
            </a:r>
            <a:endParaRPr lang="ar-SA"/>
          </a:p>
        </p:txBody>
      </p:sp>
      <p:sp>
        <p:nvSpPr>
          <p:cNvPr id="6" name="عنصر نائب لرقم الشريحة 5"/>
          <p:cNvSpPr>
            <a:spLocks noGrp="1"/>
          </p:cNvSpPr>
          <p:nvPr>
            <p:ph type="sldNum" sz="quarter" idx="12"/>
          </p:nvPr>
        </p:nvSpPr>
        <p:spPr/>
        <p:txBody>
          <a:bodyPr/>
          <a:lstStyle/>
          <a:p>
            <a:fld id="{D0AFC588-B8B2-4101-A6D4-CF8636EB2D04}" type="slidenum">
              <a:rPr lang="ar-SA" smtClean="0"/>
              <a:pPr/>
              <a:t>‹#›</a:t>
            </a:fld>
            <a:endParaRPr lang="ar-SA"/>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1"/>
            <a:ext cx="7772400" cy="1362075"/>
          </a:xfrm>
        </p:spPr>
        <p:txBody>
          <a:bodyPr anchor="t"/>
          <a:lstStyle>
            <a:lvl1pPr algn="r">
              <a:defRPr sz="4000" b="1" cap="all"/>
            </a:lvl1pPr>
          </a:lstStyle>
          <a:p>
            <a:r>
              <a:rPr lang="en-US" smtClean="0"/>
              <a:t>Click to edit Master title style</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3" indent="0">
              <a:buNone/>
              <a:defRPr sz="1800">
                <a:solidFill>
                  <a:schemeClr val="tx1">
                    <a:tint val="75000"/>
                  </a:schemeClr>
                </a:solidFill>
              </a:defRPr>
            </a:lvl2pPr>
            <a:lvl3pPr marL="914288" indent="0">
              <a:buNone/>
              <a:defRPr sz="1600">
                <a:solidFill>
                  <a:schemeClr val="tx1">
                    <a:tint val="75000"/>
                  </a:schemeClr>
                </a:solidFill>
              </a:defRPr>
            </a:lvl3pPr>
            <a:lvl4pPr marL="1371431" indent="0">
              <a:buNone/>
              <a:defRPr sz="1400">
                <a:solidFill>
                  <a:schemeClr val="tx1">
                    <a:tint val="75000"/>
                  </a:schemeClr>
                </a:solidFill>
              </a:defRPr>
            </a:lvl4pPr>
            <a:lvl5pPr marL="1828575" indent="0">
              <a:buNone/>
              <a:defRPr sz="1400">
                <a:solidFill>
                  <a:schemeClr val="tx1">
                    <a:tint val="75000"/>
                  </a:schemeClr>
                </a:solidFill>
              </a:defRPr>
            </a:lvl5pPr>
            <a:lvl6pPr marL="2285718" indent="0">
              <a:buNone/>
              <a:defRPr sz="1400">
                <a:solidFill>
                  <a:schemeClr val="tx1">
                    <a:tint val="75000"/>
                  </a:schemeClr>
                </a:solidFill>
              </a:defRPr>
            </a:lvl6pPr>
            <a:lvl7pPr marL="2742862" indent="0">
              <a:buNone/>
              <a:defRPr sz="1400">
                <a:solidFill>
                  <a:schemeClr val="tx1">
                    <a:tint val="75000"/>
                  </a:schemeClr>
                </a:solidFill>
              </a:defRPr>
            </a:lvl7pPr>
            <a:lvl8pPr marL="3200006" indent="0">
              <a:buNone/>
              <a:defRPr sz="1400">
                <a:solidFill>
                  <a:schemeClr val="tx1">
                    <a:tint val="75000"/>
                  </a:schemeClr>
                </a:solidFill>
              </a:defRPr>
            </a:lvl8pPr>
            <a:lvl9pPr marL="3657149" indent="0">
              <a:buNone/>
              <a:defRPr sz="1400">
                <a:solidFill>
                  <a:schemeClr val="tx1">
                    <a:tint val="75000"/>
                  </a:schemeClr>
                </a:solidFill>
              </a:defRPr>
            </a:lvl9pPr>
          </a:lstStyle>
          <a:p>
            <a:pPr lvl="0"/>
            <a:r>
              <a:rPr lang="en-US" smtClean="0"/>
              <a:t>Click to edit Master text styles</a:t>
            </a:r>
          </a:p>
        </p:txBody>
      </p:sp>
      <p:sp>
        <p:nvSpPr>
          <p:cNvPr id="4" name="عنصر نائب للتاريخ 3"/>
          <p:cNvSpPr>
            <a:spLocks noGrp="1"/>
          </p:cNvSpPr>
          <p:nvPr>
            <p:ph type="dt" sz="half" idx="10"/>
          </p:nvPr>
        </p:nvSpPr>
        <p:spPr/>
        <p:txBody>
          <a:bodyPr/>
          <a:lstStyle/>
          <a:p>
            <a:fld id="{2D1A640A-B40B-42FA-9A34-47BA2EA4F56E}" type="datetime1">
              <a:rPr lang="lv-LV" smtClean="0"/>
              <a:pPr/>
              <a:t>25.09.2014</a:t>
            </a:fld>
            <a:endParaRPr lang="ar-SA"/>
          </a:p>
        </p:txBody>
      </p:sp>
      <p:sp>
        <p:nvSpPr>
          <p:cNvPr id="5" name="عنصر نائب للتذييل 4"/>
          <p:cNvSpPr>
            <a:spLocks noGrp="1"/>
          </p:cNvSpPr>
          <p:nvPr>
            <p:ph type="ftr" sz="quarter" idx="11"/>
          </p:nvPr>
        </p:nvSpPr>
        <p:spPr/>
        <p:txBody>
          <a:bodyPr/>
          <a:lstStyle/>
          <a:p>
            <a:r>
              <a:rPr lang="lv-LV" smtClean="0"/>
              <a:t>OCMA</a:t>
            </a:r>
            <a:endParaRPr lang="ar-SA"/>
          </a:p>
        </p:txBody>
      </p:sp>
      <p:sp>
        <p:nvSpPr>
          <p:cNvPr id="6" name="عنصر نائب لرقم الشريحة 5"/>
          <p:cNvSpPr>
            <a:spLocks noGrp="1"/>
          </p:cNvSpPr>
          <p:nvPr>
            <p:ph type="sldNum" sz="quarter" idx="12"/>
          </p:nvPr>
        </p:nvSpPr>
        <p:spPr/>
        <p:txBody>
          <a:bodyPr/>
          <a:lstStyle/>
          <a:p>
            <a:fld id="{D0AFC588-B8B2-4101-A6D4-CF8636EB2D04}" type="slidenum">
              <a:rPr lang="ar-SA" smtClean="0"/>
              <a:pPr/>
              <a:t>‹#›</a:t>
            </a:fld>
            <a:endParaRPr lang="ar-SA"/>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mtClean="0"/>
              <a:t>Click to edit Master title style</a:t>
            </a:r>
            <a:endParaRPr lang="ar-SA"/>
          </a:p>
        </p:txBody>
      </p:sp>
      <p:sp>
        <p:nvSpPr>
          <p:cNvPr id="3" name="عنصر نائب للمحتوى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عنصر نائب للمحتوى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عنصر نائب للتاريخ 4"/>
          <p:cNvSpPr>
            <a:spLocks noGrp="1"/>
          </p:cNvSpPr>
          <p:nvPr>
            <p:ph type="dt" sz="half" idx="10"/>
          </p:nvPr>
        </p:nvSpPr>
        <p:spPr/>
        <p:txBody>
          <a:bodyPr/>
          <a:lstStyle/>
          <a:p>
            <a:fld id="{00E1BE8F-2D63-4DE2-87FD-9A222902FC77}" type="datetime1">
              <a:rPr lang="lv-LV" smtClean="0"/>
              <a:pPr/>
              <a:t>25.09.2014</a:t>
            </a:fld>
            <a:endParaRPr lang="ar-SA"/>
          </a:p>
        </p:txBody>
      </p:sp>
      <p:sp>
        <p:nvSpPr>
          <p:cNvPr id="6" name="عنصر نائب للتذييل 5"/>
          <p:cNvSpPr>
            <a:spLocks noGrp="1"/>
          </p:cNvSpPr>
          <p:nvPr>
            <p:ph type="ftr" sz="quarter" idx="11"/>
          </p:nvPr>
        </p:nvSpPr>
        <p:spPr/>
        <p:txBody>
          <a:bodyPr/>
          <a:lstStyle/>
          <a:p>
            <a:r>
              <a:rPr lang="lv-LV" smtClean="0"/>
              <a:t>OCMA</a:t>
            </a:r>
            <a:endParaRPr lang="ar-SA"/>
          </a:p>
        </p:txBody>
      </p:sp>
      <p:sp>
        <p:nvSpPr>
          <p:cNvPr id="7" name="عنصر نائب لرقم الشريحة 6"/>
          <p:cNvSpPr>
            <a:spLocks noGrp="1"/>
          </p:cNvSpPr>
          <p:nvPr>
            <p:ph type="sldNum" sz="quarter" idx="12"/>
          </p:nvPr>
        </p:nvSpPr>
        <p:spPr/>
        <p:txBody>
          <a:bodyPr/>
          <a:lstStyle/>
          <a:p>
            <a:fld id="{D0AFC588-B8B2-4101-A6D4-CF8636EB2D04}" type="slidenum">
              <a:rPr lang="ar-SA" smtClean="0"/>
              <a:pPr/>
              <a:t>‹#›</a:t>
            </a:fld>
            <a:endParaRPr lang="ar-SA"/>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en-US" smtClean="0"/>
              <a:t>Click to edit Master title style</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143" indent="0">
              <a:buNone/>
              <a:defRPr sz="2000" b="1"/>
            </a:lvl2pPr>
            <a:lvl3pPr marL="914288" indent="0">
              <a:buNone/>
              <a:defRPr sz="1800" b="1"/>
            </a:lvl3pPr>
            <a:lvl4pPr marL="1371431" indent="0">
              <a:buNone/>
              <a:defRPr sz="1600" b="1"/>
            </a:lvl4pPr>
            <a:lvl5pPr marL="1828575" indent="0">
              <a:buNone/>
              <a:defRPr sz="1600" b="1"/>
            </a:lvl5pPr>
            <a:lvl6pPr marL="2285718" indent="0">
              <a:buNone/>
              <a:defRPr sz="1600" b="1"/>
            </a:lvl6pPr>
            <a:lvl7pPr marL="2742862" indent="0">
              <a:buNone/>
              <a:defRPr sz="1600" b="1"/>
            </a:lvl7pPr>
            <a:lvl8pPr marL="3200006" indent="0">
              <a:buNone/>
              <a:defRPr sz="1600" b="1"/>
            </a:lvl8pPr>
            <a:lvl9pPr marL="3657149" indent="0">
              <a:buNone/>
              <a:defRPr sz="1600" b="1"/>
            </a:lvl9pPr>
          </a:lstStyle>
          <a:p>
            <a:pPr lvl="0"/>
            <a:r>
              <a:rPr lang="en-US" smtClean="0"/>
              <a:t>Click to edit Master text styles</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143" indent="0">
              <a:buNone/>
              <a:defRPr sz="2000" b="1"/>
            </a:lvl2pPr>
            <a:lvl3pPr marL="914288" indent="0">
              <a:buNone/>
              <a:defRPr sz="1800" b="1"/>
            </a:lvl3pPr>
            <a:lvl4pPr marL="1371431" indent="0">
              <a:buNone/>
              <a:defRPr sz="1600" b="1"/>
            </a:lvl4pPr>
            <a:lvl5pPr marL="1828575" indent="0">
              <a:buNone/>
              <a:defRPr sz="1600" b="1"/>
            </a:lvl5pPr>
            <a:lvl6pPr marL="2285718" indent="0">
              <a:buNone/>
              <a:defRPr sz="1600" b="1"/>
            </a:lvl6pPr>
            <a:lvl7pPr marL="2742862" indent="0">
              <a:buNone/>
              <a:defRPr sz="1600" b="1"/>
            </a:lvl7pPr>
            <a:lvl8pPr marL="3200006" indent="0">
              <a:buNone/>
              <a:defRPr sz="1600" b="1"/>
            </a:lvl8pPr>
            <a:lvl9pPr marL="3657149" indent="0">
              <a:buNone/>
              <a:defRPr sz="1600" b="1"/>
            </a:lvl9pPr>
          </a:lstStyle>
          <a:p>
            <a:pPr lvl="0"/>
            <a:r>
              <a:rPr lang="en-US" smtClean="0"/>
              <a:t>Click to edit Master text styles</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عنصر نائب للتاريخ 6"/>
          <p:cNvSpPr>
            <a:spLocks noGrp="1"/>
          </p:cNvSpPr>
          <p:nvPr>
            <p:ph type="dt" sz="half" idx="10"/>
          </p:nvPr>
        </p:nvSpPr>
        <p:spPr/>
        <p:txBody>
          <a:bodyPr/>
          <a:lstStyle/>
          <a:p>
            <a:fld id="{10474DD7-AA15-41F5-BD01-4BC1FB610C3A}" type="datetime1">
              <a:rPr lang="lv-LV" smtClean="0"/>
              <a:pPr/>
              <a:t>25.09.2014</a:t>
            </a:fld>
            <a:endParaRPr lang="ar-SA"/>
          </a:p>
        </p:txBody>
      </p:sp>
      <p:sp>
        <p:nvSpPr>
          <p:cNvPr id="8" name="عنصر نائب للتذييل 7"/>
          <p:cNvSpPr>
            <a:spLocks noGrp="1"/>
          </p:cNvSpPr>
          <p:nvPr>
            <p:ph type="ftr" sz="quarter" idx="11"/>
          </p:nvPr>
        </p:nvSpPr>
        <p:spPr/>
        <p:txBody>
          <a:bodyPr/>
          <a:lstStyle/>
          <a:p>
            <a:r>
              <a:rPr lang="lv-LV" smtClean="0"/>
              <a:t>OCMA</a:t>
            </a:r>
            <a:endParaRPr lang="ar-SA"/>
          </a:p>
        </p:txBody>
      </p:sp>
      <p:sp>
        <p:nvSpPr>
          <p:cNvPr id="9" name="عنصر نائب لرقم الشريحة 8"/>
          <p:cNvSpPr>
            <a:spLocks noGrp="1"/>
          </p:cNvSpPr>
          <p:nvPr>
            <p:ph type="sldNum" sz="quarter" idx="12"/>
          </p:nvPr>
        </p:nvSpPr>
        <p:spPr/>
        <p:txBody>
          <a:bodyPr/>
          <a:lstStyle/>
          <a:p>
            <a:fld id="{D0AFC588-B8B2-4101-A6D4-CF8636EB2D04}" type="slidenum">
              <a:rPr lang="ar-SA" smtClean="0"/>
              <a:pPr/>
              <a:t>‹#›</a:t>
            </a:fld>
            <a:endParaRPr lang="ar-SA"/>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mtClean="0"/>
              <a:t>Click to edit Master title style</a:t>
            </a:r>
            <a:endParaRPr lang="ar-SA"/>
          </a:p>
        </p:txBody>
      </p:sp>
      <p:sp>
        <p:nvSpPr>
          <p:cNvPr id="3" name="عنصر نائب للتاريخ 2"/>
          <p:cNvSpPr>
            <a:spLocks noGrp="1"/>
          </p:cNvSpPr>
          <p:nvPr>
            <p:ph type="dt" sz="half" idx="10"/>
          </p:nvPr>
        </p:nvSpPr>
        <p:spPr/>
        <p:txBody>
          <a:bodyPr/>
          <a:lstStyle/>
          <a:p>
            <a:fld id="{CA3B6D00-423C-431E-B33A-45EBCE680111}" type="datetime1">
              <a:rPr lang="lv-LV" smtClean="0"/>
              <a:pPr/>
              <a:t>25.09.2014</a:t>
            </a:fld>
            <a:endParaRPr lang="ar-SA"/>
          </a:p>
        </p:txBody>
      </p:sp>
      <p:sp>
        <p:nvSpPr>
          <p:cNvPr id="4" name="عنصر نائب للتذييل 3"/>
          <p:cNvSpPr>
            <a:spLocks noGrp="1"/>
          </p:cNvSpPr>
          <p:nvPr>
            <p:ph type="ftr" sz="quarter" idx="11"/>
          </p:nvPr>
        </p:nvSpPr>
        <p:spPr/>
        <p:txBody>
          <a:bodyPr/>
          <a:lstStyle/>
          <a:p>
            <a:r>
              <a:rPr lang="lv-LV" smtClean="0"/>
              <a:t>OCMA</a:t>
            </a:r>
            <a:endParaRPr lang="ar-SA"/>
          </a:p>
        </p:txBody>
      </p:sp>
      <p:sp>
        <p:nvSpPr>
          <p:cNvPr id="5" name="عنصر نائب لرقم الشريحة 4"/>
          <p:cNvSpPr>
            <a:spLocks noGrp="1"/>
          </p:cNvSpPr>
          <p:nvPr>
            <p:ph type="sldNum" sz="quarter" idx="12"/>
          </p:nvPr>
        </p:nvSpPr>
        <p:spPr/>
        <p:txBody>
          <a:bodyPr/>
          <a:lstStyle/>
          <a:p>
            <a:fld id="{D0AFC588-B8B2-4101-A6D4-CF8636EB2D04}" type="slidenum">
              <a:rPr lang="ar-SA" smtClean="0"/>
              <a:pPr/>
              <a:t>‹#›</a:t>
            </a:fld>
            <a:endParaRPr lang="ar-SA"/>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83C0725-4263-4DF3-BC1D-91A942CF94CA}" type="datetime1">
              <a:rPr lang="lv-LV" smtClean="0"/>
              <a:pPr/>
              <a:t>25.09.2014</a:t>
            </a:fld>
            <a:endParaRPr lang="ar-SA"/>
          </a:p>
        </p:txBody>
      </p:sp>
      <p:sp>
        <p:nvSpPr>
          <p:cNvPr id="3" name="عنصر نائب للتذييل 2"/>
          <p:cNvSpPr>
            <a:spLocks noGrp="1"/>
          </p:cNvSpPr>
          <p:nvPr>
            <p:ph type="ftr" sz="quarter" idx="11"/>
          </p:nvPr>
        </p:nvSpPr>
        <p:spPr/>
        <p:txBody>
          <a:bodyPr/>
          <a:lstStyle/>
          <a:p>
            <a:r>
              <a:rPr lang="lv-LV" smtClean="0"/>
              <a:t>OCMA</a:t>
            </a:r>
            <a:endParaRPr lang="ar-SA"/>
          </a:p>
        </p:txBody>
      </p:sp>
      <p:sp>
        <p:nvSpPr>
          <p:cNvPr id="4" name="عنصر نائب لرقم الشريحة 3"/>
          <p:cNvSpPr>
            <a:spLocks noGrp="1"/>
          </p:cNvSpPr>
          <p:nvPr>
            <p:ph type="sldNum" sz="quarter" idx="12"/>
          </p:nvPr>
        </p:nvSpPr>
        <p:spPr/>
        <p:txBody>
          <a:bodyPr/>
          <a:lstStyle/>
          <a:p>
            <a:fld id="{D0AFC588-B8B2-4101-A6D4-CF8636EB2D04}" type="slidenum">
              <a:rPr lang="ar-SA" smtClean="0"/>
              <a:pPr/>
              <a:t>‹#›</a:t>
            </a:fld>
            <a:endParaRPr lang="ar-SA"/>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1" y="273050"/>
            <a:ext cx="3008313" cy="1162050"/>
          </a:xfrm>
        </p:spPr>
        <p:txBody>
          <a:bodyPr anchor="b"/>
          <a:lstStyle>
            <a:lvl1pPr algn="r">
              <a:defRPr sz="2000" b="1"/>
            </a:lvl1pPr>
          </a:lstStyle>
          <a:p>
            <a:r>
              <a:rPr lang="en-US" smtClean="0"/>
              <a:t>Click to edit Master title style</a:t>
            </a:r>
            <a:endParaRPr lang="ar-SA"/>
          </a:p>
        </p:txBody>
      </p:sp>
      <p:sp>
        <p:nvSpPr>
          <p:cNvPr id="3" name="عنصر نائب للمحتوى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عنصر نائب للنص 3"/>
          <p:cNvSpPr>
            <a:spLocks noGrp="1"/>
          </p:cNvSpPr>
          <p:nvPr>
            <p:ph type="body" sz="half" idx="2"/>
          </p:nvPr>
        </p:nvSpPr>
        <p:spPr>
          <a:xfrm>
            <a:off x="457201" y="1435101"/>
            <a:ext cx="3008313" cy="4691063"/>
          </a:xfrm>
        </p:spPr>
        <p:txBody>
          <a:bodyP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a:r>
              <a:rPr lang="en-US" smtClean="0"/>
              <a:t>Click to edit Master text styles</a:t>
            </a:r>
          </a:p>
        </p:txBody>
      </p:sp>
      <p:sp>
        <p:nvSpPr>
          <p:cNvPr id="5" name="عنصر نائب للتاريخ 4"/>
          <p:cNvSpPr>
            <a:spLocks noGrp="1"/>
          </p:cNvSpPr>
          <p:nvPr>
            <p:ph type="dt" sz="half" idx="10"/>
          </p:nvPr>
        </p:nvSpPr>
        <p:spPr/>
        <p:txBody>
          <a:bodyPr/>
          <a:lstStyle/>
          <a:p>
            <a:fld id="{33C0C559-7728-4E54-9534-E35A79305C4B}" type="datetime1">
              <a:rPr lang="lv-LV" smtClean="0"/>
              <a:pPr/>
              <a:t>25.09.2014</a:t>
            </a:fld>
            <a:endParaRPr lang="ar-SA"/>
          </a:p>
        </p:txBody>
      </p:sp>
      <p:sp>
        <p:nvSpPr>
          <p:cNvPr id="6" name="عنصر نائب للتذييل 5"/>
          <p:cNvSpPr>
            <a:spLocks noGrp="1"/>
          </p:cNvSpPr>
          <p:nvPr>
            <p:ph type="ftr" sz="quarter" idx="11"/>
          </p:nvPr>
        </p:nvSpPr>
        <p:spPr/>
        <p:txBody>
          <a:bodyPr/>
          <a:lstStyle/>
          <a:p>
            <a:r>
              <a:rPr lang="lv-LV" smtClean="0"/>
              <a:t>OCMA</a:t>
            </a:r>
            <a:endParaRPr lang="ar-SA"/>
          </a:p>
        </p:txBody>
      </p:sp>
      <p:sp>
        <p:nvSpPr>
          <p:cNvPr id="7" name="عنصر نائب لرقم الشريحة 6"/>
          <p:cNvSpPr>
            <a:spLocks noGrp="1"/>
          </p:cNvSpPr>
          <p:nvPr>
            <p:ph type="sldNum" sz="quarter" idx="12"/>
          </p:nvPr>
        </p:nvSpPr>
        <p:spPr/>
        <p:txBody>
          <a:bodyPr/>
          <a:lstStyle/>
          <a:p>
            <a:fld id="{D0AFC588-B8B2-4101-A6D4-CF8636EB2D04}" type="slidenum">
              <a:rPr lang="ar-SA" smtClean="0"/>
              <a:pPr/>
              <a:t>‹#›</a:t>
            </a:fld>
            <a:endParaRPr lang="ar-SA"/>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9" y="4800601"/>
            <a:ext cx="5486400" cy="566738"/>
          </a:xfrm>
        </p:spPr>
        <p:txBody>
          <a:bodyPr anchor="b"/>
          <a:lstStyle>
            <a:lvl1pPr algn="r">
              <a:defRPr sz="2000" b="1"/>
            </a:lvl1pPr>
          </a:lstStyle>
          <a:p>
            <a:r>
              <a:rPr lang="en-US" smtClean="0"/>
              <a:t>Click to edit Master title style</a:t>
            </a:r>
            <a:endParaRPr lang="ar-SA"/>
          </a:p>
        </p:txBody>
      </p:sp>
      <p:sp>
        <p:nvSpPr>
          <p:cNvPr id="3" name="عنصر نائب للصورة 2"/>
          <p:cNvSpPr>
            <a:spLocks noGrp="1"/>
          </p:cNvSpPr>
          <p:nvPr>
            <p:ph type="pic" idx="1"/>
          </p:nvPr>
        </p:nvSpPr>
        <p:spPr>
          <a:xfrm>
            <a:off x="1792289" y="612775"/>
            <a:ext cx="5486400" cy="4114800"/>
          </a:xfrm>
        </p:spPr>
        <p:txBody>
          <a:bodyPr/>
          <a:lstStyle>
            <a:lvl1pPr marL="0" indent="0">
              <a:buNone/>
              <a:defRPr sz="3200"/>
            </a:lvl1pPr>
            <a:lvl2pPr marL="457143" indent="0">
              <a:buNone/>
              <a:defRPr sz="2800"/>
            </a:lvl2pPr>
            <a:lvl3pPr marL="914288" indent="0">
              <a:buNone/>
              <a:defRPr sz="2400"/>
            </a:lvl3pPr>
            <a:lvl4pPr marL="1371431" indent="0">
              <a:buNone/>
              <a:defRPr sz="2000"/>
            </a:lvl4pPr>
            <a:lvl5pPr marL="1828575" indent="0">
              <a:buNone/>
              <a:defRPr sz="2000"/>
            </a:lvl5pPr>
            <a:lvl6pPr marL="2285718" indent="0">
              <a:buNone/>
              <a:defRPr sz="2000"/>
            </a:lvl6pPr>
            <a:lvl7pPr marL="2742862" indent="0">
              <a:buNone/>
              <a:defRPr sz="2000"/>
            </a:lvl7pPr>
            <a:lvl8pPr marL="3200006" indent="0">
              <a:buNone/>
              <a:defRPr sz="2000"/>
            </a:lvl8pPr>
            <a:lvl9pPr marL="3657149" indent="0">
              <a:buNone/>
              <a:defRPr sz="2000"/>
            </a:lvl9pPr>
          </a:lstStyle>
          <a:p>
            <a:r>
              <a:rPr lang="en-US" smtClean="0"/>
              <a:t>Click icon to add picture</a:t>
            </a:r>
            <a:endParaRPr lang="ar-SA"/>
          </a:p>
        </p:txBody>
      </p:sp>
      <p:sp>
        <p:nvSpPr>
          <p:cNvPr id="4" name="عنصر نائب للنص 3"/>
          <p:cNvSpPr>
            <a:spLocks noGrp="1"/>
          </p:cNvSpPr>
          <p:nvPr>
            <p:ph type="body" sz="half" idx="2"/>
          </p:nvPr>
        </p:nvSpPr>
        <p:spPr>
          <a:xfrm>
            <a:off x="1792289" y="5367339"/>
            <a:ext cx="5486400" cy="804862"/>
          </a:xfrm>
        </p:spPr>
        <p:txBody>
          <a:bodyP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a:r>
              <a:rPr lang="en-US" smtClean="0"/>
              <a:t>Click to edit Master text styles</a:t>
            </a:r>
          </a:p>
        </p:txBody>
      </p:sp>
      <p:sp>
        <p:nvSpPr>
          <p:cNvPr id="5" name="عنصر نائب للتاريخ 4"/>
          <p:cNvSpPr>
            <a:spLocks noGrp="1"/>
          </p:cNvSpPr>
          <p:nvPr>
            <p:ph type="dt" sz="half" idx="10"/>
          </p:nvPr>
        </p:nvSpPr>
        <p:spPr/>
        <p:txBody>
          <a:bodyPr/>
          <a:lstStyle/>
          <a:p>
            <a:fld id="{3BADD8FD-98D1-4817-B092-9E77EC041DC7}" type="datetime1">
              <a:rPr lang="lv-LV" smtClean="0"/>
              <a:pPr/>
              <a:t>25.09.2014</a:t>
            </a:fld>
            <a:endParaRPr lang="ar-SA"/>
          </a:p>
        </p:txBody>
      </p:sp>
      <p:sp>
        <p:nvSpPr>
          <p:cNvPr id="6" name="عنصر نائب للتذييل 5"/>
          <p:cNvSpPr>
            <a:spLocks noGrp="1"/>
          </p:cNvSpPr>
          <p:nvPr>
            <p:ph type="ftr" sz="quarter" idx="11"/>
          </p:nvPr>
        </p:nvSpPr>
        <p:spPr/>
        <p:txBody>
          <a:bodyPr/>
          <a:lstStyle/>
          <a:p>
            <a:r>
              <a:rPr lang="lv-LV" smtClean="0"/>
              <a:t>OCMA</a:t>
            </a:r>
            <a:endParaRPr lang="ar-SA"/>
          </a:p>
        </p:txBody>
      </p:sp>
      <p:sp>
        <p:nvSpPr>
          <p:cNvPr id="7" name="عنصر نائب لرقم الشريحة 6"/>
          <p:cNvSpPr>
            <a:spLocks noGrp="1"/>
          </p:cNvSpPr>
          <p:nvPr>
            <p:ph type="sldNum" sz="quarter" idx="12"/>
          </p:nvPr>
        </p:nvSpPr>
        <p:spPr/>
        <p:txBody>
          <a:bodyPr/>
          <a:lstStyle/>
          <a:p>
            <a:fld id="{D0AFC588-B8B2-4101-A6D4-CF8636EB2D04}" type="slidenum">
              <a:rPr lang="ar-SA" smtClean="0"/>
              <a:pPr/>
              <a:t>‹#›</a:t>
            </a:fld>
            <a:endParaRPr lang="ar-SA"/>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mtClean="0"/>
              <a:t>Click to edit Master title style</a:t>
            </a:r>
            <a:endParaRPr lang="ar-SA"/>
          </a:p>
        </p:txBody>
      </p:sp>
      <p:sp>
        <p:nvSpPr>
          <p:cNvPr id="3" name="عنصر نائب للعنوان العمودي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عنصر نائب للتاريخ 3"/>
          <p:cNvSpPr>
            <a:spLocks noGrp="1"/>
          </p:cNvSpPr>
          <p:nvPr>
            <p:ph type="dt" sz="half" idx="10"/>
          </p:nvPr>
        </p:nvSpPr>
        <p:spPr/>
        <p:txBody>
          <a:bodyPr/>
          <a:lstStyle/>
          <a:p>
            <a:fld id="{863E3D14-232C-45FE-8166-15C890BF339F}" type="datetime1">
              <a:rPr lang="lv-LV" smtClean="0"/>
              <a:pPr/>
              <a:t>25.09.2014</a:t>
            </a:fld>
            <a:endParaRPr lang="ar-SA"/>
          </a:p>
        </p:txBody>
      </p:sp>
      <p:sp>
        <p:nvSpPr>
          <p:cNvPr id="5" name="عنصر نائب للتذييل 4"/>
          <p:cNvSpPr>
            <a:spLocks noGrp="1"/>
          </p:cNvSpPr>
          <p:nvPr>
            <p:ph type="ftr" sz="quarter" idx="11"/>
          </p:nvPr>
        </p:nvSpPr>
        <p:spPr/>
        <p:txBody>
          <a:bodyPr/>
          <a:lstStyle/>
          <a:p>
            <a:r>
              <a:rPr lang="lv-LV" smtClean="0"/>
              <a:t>OCMA</a:t>
            </a:r>
            <a:endParaRPr lang="ar-SA"/>
          </a:p>
        </p:txBody>
      </p:sp>
      <p:sp>
        <p:nvSpPr>
          <p:cNvPr id="6" name="عنصر نائب لرقم الشريحة 5"/>
          <p:cNvSpPr>
            <a:spLocks noGrp="1"/>
          </p:cNvSpPr>
          <p:nvPr>
            <p:ph type="sldNum" sz="quarter" idx="12"/>
          </p:nvPr>
        </p:nvSpPr>
        <p:spPr/>
        <p:txBody>
          <a:bodyPr/>
          <a:lstStyle/>
          <a:p>
            <a:fld id="{D0AFC588-B8B2-4101-A6D4-CF8636EB2D04}" type="slidenum">
              <a:rPr lang="ar-SA" smtClean="0"/>
              <a:pPr/>
              <a:t>‹#›</a:t>
            </a:fld>
            <a:endParaRPr lang="ar-SA"/>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2057400" cy="5851525"/>
          </a:xfrm>
        </p:spPr>
        <p:txBody>
          <a:bodyPr vert="eaVert"/>
          <a:lstStyle/>
          <a:p>
            <a:r>
              <a:rPr lang="en-US" smtClean="0"/>
              <a:t>Click to edit Master title style</a:t>
            </a:r>
            <a:endParaRPr lang="ar-SA"/>
          </a:p>
        </p:txBody>
      </p:sp>
      <p:sp>
        <p:nvSpPr>
          <p:cNvPr id="3" name="عنصر نائب للعنوان العمودي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عنصر نائب للتاريخ 3"/>
          <p:cNvSpPr>
            <a:spLocks noGrp="1"/>
          </p:cNvSpPr>
          <p:nvPr>
            <p:ph type="dt" sz="half" idx="10"/>
          </p:nvPr>
        </p:nvSpPr>
        <p:spPr/>
        <p:txBody>
          <a:bodyPr/>
          <a:lstStyle/>
          <a:p>
            <a:fld id="{C4B0E165-B627-43E5-92A0-CD1F973226B7}" type="datetime1">
              <a:rPr lang="lv-LV" smtClean="0"/>
              <a:pPr/>
              <a:t>25.09.2014</a:t>
            </a:fld>
            <a:endParaRPr lang="ar-SA"/>
          </a:p>
        </p:txBody>
      </p:sp>
      <p:sp>
        <p:nvSpPr>
          <p:cNvPr id="5" name="عنصر نائب للتذييل 4"/>
          <p:cNvSpPr>
            <a:spLocks noGrp="1"/>
          </p:cNvSpPr>
          <p:nvPr>
            <p:ph type="ftr" sz="quarter" idx="11"/>
          </p:nvPr>
        </p:nvSpPr>
        <p:spPr/>
        <p:txBody>
          <a:bodyPr/>
          <a:lstStyle/>
          <a:p>
            <a:r>
              <a:rPr lang="lv-LV" smtClean="0"/>
              <a:t>OCMA</a:t>
            </a:r>
            <a:endParaRPr lang="ar-SA"/>
          </a:p>
        </p:txBody>
      </p:sp>
      <p:sp>
        <p:nvSpPr>
          <p:cNvPr id="6" name="عنصر نائب لرقم الشريحة 5"/>
          <p:cNvSpPr>
            <a:spLocks noGrp="1"/>
          </p:cNvSpPr>
          <p:nvPr>
            <p:ph type="sldNum" sz="quarter" idx="12"/>
          </p:nvPr>
        </p:nvSpPr>
        <p:spPr/>
        <p:txBody>
          <a:bodyPr/>
          <a:lstStyle/>
          <a:p>
            <a:fld id="{D0AFC588-B8B2-4101-A6D4-CF8636EB2D04}"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3" indent="0">
              <a:buNone/>
              <a:defRPr sz="1800">
                <a:solidFill>
                  <a:schemeClr val="tx1">
                    <a:tint val="75000"/>
                  </a:schemeClr>
                </a:solidFill>
              </a:defRPr>
            </a:lvl2pPr>
            <a:lvl3pPr marL="914288" indent="0">
              <a:buNone/>
              <a:defRPr sz="1600">
                <a:solidFill>
                  <a:schemeClr val="tx1">
                    <a:tint val="75000"/>
                  </a:schemeClr>
                </a:solidFill>
              </a:defRPr>
            </a:lvl3pPr>
            <a:lvl4pPr marL="1371431" indent="0">
              <a:buNone/>
              <a:defRPr sz="1400">
                <a:solidFill>
                  <a:schemeClr val="tx1">
                    <a:tint val="75000"/>
                  </a:schemeClr>
                </a:solidFill>
              </a:defRPr>
            </a:lvl4pPr>
            <a:lvl5pPr marL="1828575" indent="0">
              <a:buNone/>
              <a:defRPr sz="1400">
                <a:solidFill>
                  <a:schemeClr val="tx1">
                    <a:tint val="75000"/>
                  </a:schemeClr>
                </a:solidFill>
              </a:defRPr>
            </a:lvl5pPr>
            <a:lvl6pPr marL="2285718" indent="0">
              <a:buNone/>
              <a:defRPr sz="1400">
                <a:solidFill>
                  <a:schemeClr val="tx1">
                    <a:tint val="75000"/>
                  </a:schemeClr>
                </a:solidFill>
              </a:defRPr>
            </a:lvl6pPr>
            <a:lvl7pPr marL="2742862" indent="0">
              <a:buNone/>
              <a:defRPr sz="1400">
                <a:solidFill>
                  <a:schemeClr val="tx1">
                    <a:tint val="75000"/>
                  </a:schemeClr>
                </a:solidFill>
              </a:defRPr>
            </a:lvl7pPr>
            <a:lvl8pPr marL="3200006" indent="0">
              <a:buNone/>
              <a:defRPr sz="1400">
                <a:solidFill>
                  <a:schemeClr val="tx1">
                    <a:tint val="75000"/>
                  </a:schemeClr>
                </a:solidFill>
              </a:defRPr>
            </a:lvl8pPr>
            <a:lvl9pPr marL="365714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8D8226-F4A7-4BB5-8DC7-A56A4A295BBF}" type="datetime1">
              <a:rPr lang="lv-LV" smtClean="0"/>
              <a:pPr/>
              <a:t>25.09.2014</a:t>
            </a:fld>
            <a:endParaRPr lang="en-US"/>
          </a:p>
        </p:txBody>
      </p:sp>
      <p:sp>
        <p:nvSpPr>
          <p:cNvPr id="5" name="Footer Placeholder 4"/>
          <p:cNvSpPr>
            <a:spLocks noGrp="1"/>
          </p:cNvSpPr>
          <p:nvPr>
            <p:ph type="ftr" sz="quarter" idx="11"/>
          </p:nvPr>
        </p:nvSpPr>
        <p:spPr/>
        <p:txBody>
          <a:bodyPr/>
          <a:lstStyle/>
          <a:p>
            <a:r>
              <a:rPr lang="en-US" smtClean="0"/>
              <a:t>OCMA</a:t>
            </a:r>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climbing_emission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42205"/>
          <a:stretch/>
        </p:blipFill>
        <p:spPr>
          <a:xfrm>
            <a:off x="0" y="0"/>
            <a:ext cx="9144000" cy="3860800"/>
          </a:xfrm>
          <a:prstGeom prst="rect">
            <a:avLst/>
          </a:prstGeom>
          <a:effectLst>
            <a:reflection blurRad="6350" stA="50000" endA="300" endPos="55000" dir="5400000" sy="-100000" algn="bl" rotWithShape="0"/>
          </a:effectLst>
        </p:spPr>
      </p:pic>
      <p:sp>
        <p:nvSpPr>
          <p:cNvPr id="2" name="Title 1"/>
          <p:cNvSpPr>
            <a:spLocks noGrp="1"/>
          </p:cNvSpPr>
          <p:nvPr>
            <p:ph type="ctrTitle"/>
          </p:nvPr>
        </p:nvSpPr>
        <p:spPr>
          <a:xfrm>
            <a:off x="685800" y="4063314"/>
            <a:ext cx="7772400" cy="1143000"/>
          </a:xfrm>
        </p:spPr>
        <p:txBody>
          <a:bodyPr/>
          <a:lstStyle>
            <a:lvl1pPr algn="ctr">
              <a:defRPr>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1371600" y="5206314"/>
            <a:ext cx="6400800" cy="1143000"/>
          </a:xfrm>
        </p:spPr>
        <p:txBody>
          <a:bodyPr/>
          <a:lstStyle>
            <a:lvl1pPr marL="0" indent="0" algn="ctr">
              <a:buNone/>
              <a:defRPr>
                <a:solidFill>
                  <a:schemeClr val="tx2">
                    <a:lumMod val="50000"/>
                  </a:schemeClr>
                </a:solidFill>
                <a:effectLst>
                  <a:reflection blurRad="6350" stA="25000" endPos="45500" dir="5400000" sy="-100000" algn="bl" rotWithShape="0"/>
                </a:effectLst>
              </a:defRPr>
            </a:lvl1pPr>
            <a:lvl2pPr marL="457143" indent="0" algn="ctr">
              <a:buNone/>
              <a:defRPr>
                <a:solidFill>
                  <a:schemeClr val="tx1">
                    <a:tint val="75000"/>
                  </a:schemeClr>
                </a:solidFill>
              </a:defRPr>
            </a:lvl2pPr>
            <a:lvl3pPr marL="914288" indent="0" algn="ctr">
              <a:buNone/>
              <a:defRPr>
                <a:solidFill>
                  <a:schemeClr val="tx1">
                    <a:tint val="75000"/>
                  </a:schemeClr>
                </a:solidFill>
              </a:defRPr>
            </a:lvl3pPr>
            <a:lvl4pPr marL="1371431" indent="0" algn="ctr">
              <a:buNone/>
              <a:defRPr>
                <a:solidFill>
                  <a:schemeClr val="tx1">
                    <a:tint val="75000"/>
                  </a:schemeClr>
                </a:solidFill>
              </a:defRPr>
            </a:lvl4pPr>
            <a:lvl5pPr marL="1828575" indent="0" algn="ctr">
              <a:buNone/>
              <a:defRPr>
                <a:solidFill>
                  <a:schemeClr val="tx1">
                    <a:tint val="75000"/>
                  </a:schemeClr>
                </a:solidFill>
              </a:defRPr>
            </a:lvl5pPr>
            <a:lvl6pPr marL="2285718" indent="0" algn="ctr">
              <a:buNone/>
              <a:defRPr>
                <a:solidFill>
                  <a:schemeClr val="tx1">
                    <a:tint val="75000"/>
                  </a:schemeClr>
                </a:solidFill>
              </a:defRPr>
            </a:lvl6pPr>
            <a:lvl7pPr marL="2742862" indent="0" algn="ctr">
              <a:buNone/>
              <a:defRPr>
                <a:solidFill>
                  <a:schemeClr val="tx1">
                    <a:tint val="75000"/>
                  </a:schemeClr>
                </a:solidFill>
              </a:defRPr>
            </a:lvl7pPr>
            <a:lvl8pPr marL="3200006" indent="0" algn="ctr">
              <a:buNone/>
              <a:defRPr>
                <a:solidFill>
                  <a:schemeClr val="tx1">
                    <a:tint val="75000"/>
                  </a:schemeClr>
                </a:solidFill>
              </a:defRPr>
            </a:lvl8pPr>
            <a:lvl9pPr marL="36571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F66C4A53-F65B-4814-8BB1-DAD3043A00D1}" type="datetime1">
              <a:rPr lang="lv-LV" smtClean="0"/>
              <a:pPr>
                <a:defRPr/>
              </a:pPr>
              <a:t>25.09.2014</a:t>
            </a:fld>
            <a:endParaRPr lang="lv-LV"/>
          </a:p>
        </p:txBody>
      </p:sp>
      <p:sp>
        <p:nvSpPr>
          <p:cNvPr id="5" name="Footer Placeholder 4"/>
          <p:cNvSpPr>
            <a:spLocks noGrp="1"/>
          </p:cNvSpPr>
          <p:nvPr>
            <p:ph type="ftr" sz="quarter" idx="11"/>
          </p:nvPr>
        </p:nvSpPr>
        <p:spPr/>
        <p:txBody>
          <a:bodyPr/>
          <a:lstStyle/>
          <a:p>
            <a:pPr>
              <a:defRPr/>
            </a:pPr>
            <a:r>
              <a:rPr lang="lv-LV" smtClean="0"/>
              <a:t>OCMA</a:t>
            </a:r>
            <a:endParaRPr lang="lv-LV"/>
          </a:p>
        </p:txBody>
      </p:sp>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303502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76200"/>
            <a:ext cx="8229600" cy="1143000"/>
          </a:xfrm>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92A3A27-7994-4674-BFDE-DBB78446C6B2}" type="datetime1">
              <a:rPr lang="lv-LV" smtClean="0"/>
              <a:pPr>
                <a:defRPr/>
              </a:pPr>
              <a:t>25.09.2014</a:t>
            </a:fld>
            <a:endParaRPr lang="lv-LV"/>
          </a:p>
        </p:txBody>
      </p:sp>
      <p:sp>
        <p:nvSpPr>
          <p:cNvPr id="5" name="Footer Placeholder 4"/>
          <p:cNvSpPr>
            <a:spLocks noGrp="1"/>
          </p:cNvSpPr>
          <p:nvPr>
            <p:ph type="ftr" sz="quarter" idx="11"/>
          </p:nvPr>
        </p:nvSpPr>
        <p:spPr/>
        <p:txBody>
          <a:bodyPr/>
          <a:lstStyle/>
          <a:p>
            <a:pPr>
              <a:defRPr/>
            </a:pPr>
            <a:r>
              <a:rPr lang="lv-LV" smtClean="0"/>
              <a:t>OCMA</a:t>
            </a:r>
            <a:endParaRPr lang="lv-LV"/>
          </a:p>
        </p:txBody>
      </p:sp>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314651465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solidFill>
        <a:effectLst/>
      </p:bgPr>
    </p:bg>
    <p:spTree>
      <p:nvGrpSpPr>
        <p:cNvPr id="1" name=""/>
        <p:cNvGrpSpPr/>
        <p:nvPr/>
      </p:nvGrpSpPr>
      <p:grpSpPr>
        <a:xfrm>
          <a:off x="0" y="0"/>
          <a:ext cx="0" cy="0"/>
          <a:chOff x="0" y="0"/>
          <a:chExt cx="0" cy="0"/>
        </a:xfrm>
      </p:grpSpPr>
      <p:pic>
        <p:nvPicPr>
          <p:cNvPr id="9" name="climbing_emission_lg1.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srcRect t="60456" b="20219"/>
          <a:stretch/>
        </p:blipFill>
        <p:spPr>
          <a:xfrm>
            <a:off x="0" y="0"/>
            <a:ext cx="9144000" cy="1290918"/>
          </a:xfrm>
          <a:prstGeom prst="rect">
            <a:avLst/>
          </a:prstGeom>
          <a:effectLst>
            <a:reflection blurRad="6350" stA="15000" endPos="75000" dir="5400000" sy="-100000" algn="bl" rotWithShape="0"/>
          </a:effectLst>
        </p:spPr>
      </p:pic>
      <p:sp>
        <p:nvSpPr>
          <p:cNvPr id="2" name="Title 1"/>
          <p:cNvSpPr>
            <a:spLocks noGrp="1"/>
          </p:cNvSpPr>
          <p:nvPr>
            <p:ph type="title"/>
          </p:nvPr>
        </p:nvSpPr>
        <p:spPr>
          <a:xfrm>
            <a:off x="457201" y="76200"/>
            <a:ext cx="8229600" cy="1143000"/>
          </a:xfrm>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E2FC6063-A334-4C39-BFCA-82BE5F87D152}" type="datetime1">
              <a:rPr lang="lv-LV" smtClean="0"/>
              <a:pPr>
                <a:defRPr/>
              </a:pPr>
              <a:t>25.09.2014</a:t>
            </a:fld>
            <a:endParaRPr lang="lv-LV"/>
          </a:p>
        </p:txBody>
      </p:sp>
      <p:sp>
        <p:nvSpPr>
          <p:cNvPr id="5" name="Footer Placeholder 4"/>
          <p:cNvSpPr>
            <a:spLocks noGrp="1"/>
          </p:cNvSpPr>
          <p:nvPr>
            <p:ph type="ftr" sz="quarter" idx="11"/>
          </p:nvPr>
        </p:nvSpPr>
        <p:spPr/>
        <p:txBody>
          <a:bodyPr/>
          <a:lstStyle/>
          <a:p>
            <a:pPr>
              <a:defRPr/>
            </a:pPr>
            <a:r>
              <a:rPr lang="lv-LV" smtClean="0"/>
              <a:t>OCMA</a:t>
            </a:r>
            <a:endParaRPr lang="lv-LV"/>
          </a:p>
        </p:txBody>
      </p:sp>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264313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90926"/>
            <a:ext cx="7772400" cy="1362075"/>
          </a:xfrm>
        </p:spPr>
        <p:txBody>
          <a:bodyPr anchor="t"/>
          <a:lstStyle>
            <a:lvl1pPr algn="l">
              <a:defRPr sz="4000" b="1" cap="all">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2090739"/>
            <a:ext cx="7772400" cy="1500187"/>
          </a:xfrm>
        </p:spPr>
        <p:txBody>
          <a:bodyPr anchor="b"/>
          <a:lstStyle>
            <a:lvl1pPr marL="0" indent="0">
              <a:buNone/>
              <a:defRPr sz="2000">
                <a:solidFill>
                  <a:schemeClr val="tx2">
                    <a:lumMod val="50000"/>
                  </a:schemeClr>
                </a:solidFill>
              </a:defRPr>
            </a:lvl1pPr>
            <a:lvl2pPr marL="457143" indent="0">
              <a:buNone/>
              <a:defRPr sz="1800">
                <a:solidFill>
                  <a:schemeClr val="tx1">
                    <a:tint val="75000"/>
                  </a:schemeClr>
                </a:solidFill>
              </a:defRPr>
            </a:lvl2pPr>
            <a:lvl3pPr marL="914288" indent="0">
              <a:buNone/>
              <a:defRPr sz="1600">
                <a:solidFill>
                  <a:schemeClr val="tx1">
                    <a:tint val="75000"/>
                  </a:schemeClr>
                </a:solidFill>
              </a:defRPr>
            </a:lvl3pPr>
            <a:lvl4pPr marL="1371431" indent="0">
              <a:buNone/>
              <a:defRPr sz="1400">
                <a:solidFill>
                  <a:schemeClr val="tx1">
                    <a:tint val="75000"/>
                  </a:schemeClr>
                </a:solidFill>
              </a:defRPr>
            </a:lvl4pPr>
            <a:lvl5pPr marL="1828575" indent="0">
              <a:buNone/>
              <a:defRPr sz="1400">
                <a:solidFill>
                  <a:schemeClr val="tx1">
                    <a:tint val="75000"/>
                  </a:schemeClr>
                </a:solidFill>
              </a:defRPr>
            </a:lvl5pPr>
            <a:lvl6pPr marL="2285718" indent="0">
              <a:buNone/>
              <a:defRPr sz="1400">
                <a:solidFill>
                  <a:schemeClr val="tx1">
                    <a:tint val="75000"/>
                  </a:schemeClr>
                </a:solidFill>
              </a:defRPr>
            </a:lvl6pPr>
            <a:lvl7pPr marL="2742862" indent="0">
              <a:buNone/>
              <a:defRPr sz="1400">
                <a:solidFill>
                  <a:schemeClr val="tx1">
                    <a:tint val="75000"/>
                  </a:schemeClr>
                </a:solidFill>
              </a:defRPr>
            </a:lvl7pPr>
            <a:lvl8pPr marL="3200006" indent="0">
              <a:buNone/>
              <a:defRPr sz="1400">
                <a:solidFill>
                  <a:schemeClr val="tx1">
                    <a:tint val="75000"/>
                  </a:schemeClr>
                </a:solidFill>
              </a:defRPr>
            </a:lvl8pPr>
            <a:lvl9pPr marL="365714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48DD4865-1FB5-4A1E-81F7-A98E738ED801}" type="datetime1">
              <a:rPr lang="lv-LV" smtClean="0"/>
              <a:pPr>
                <a:defRPr/>
              </a:pPr>
              <a:t>25.09.2014</a:t>
            </a:fld>
            <a:endParaRPr lang="lv-LV"/>
          </a:p>
        </p:txBody>
      </p:sp>
      <p:sp>
        <p:nvSpPr>
          <p:cNvPr id="5" name="Footer Placeholder 4"/>
          <p:cNvSpPr>
            <a:spLocks noGrp="1"/>
          </p:cNvSpPr>
          <p:nvPr>
            <p:ph type="ftr" sz="quarter" idx="11"/>
          </p:nvPr>
        </p:nvSpPr>
        <p:spPr/>
        <p:txBody>
          <a:bodyPr/>
          <a:lstStyle/>
          <a:p>
            <a:pPr>
              <a:defRPr/>
            </a:pPr>
            <a:r>
              <a:rPr lang="lv-LV" smtClean="0"/>
              <a:t>OCMA</a:t>
            </a:r>
            <a:endParaRPr lang="lv-LV"/>
          </a:p>
        </p:txBody>
      </p:sp>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149536943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E65C3746-2581-42F9-874F-F1EF46433CEE}" type="datetime1">
              <a:rPr lang="lv-LV" smtClean="0"/>
              <a:pPr>
                <a:defRPr/>
              </a:pPr>
              <a:t>25.09.2014</a:t>
            </a:fld>
            <a:endParaRPr lang="lv-LV"/>
          </a:p>
        </p:txBody>
      </p:sp>
      <p:sp>
        <p:nvSpPr>
          <p:cNvPr id="6" name="Footer Placeholder 5"/>
          <p:cNvSpPr>
            <a:spLocks noGrp="1"/>
          </p:cNvSpPr>
          <p:nvPr>
            <p:ph type="ftr" sz="quarter" idx="11"/>
          </p:nvPr>
        </p:nvSpPr>
        <p:spPr/>
        <p:txBody>
          <a:bodyPr/>
          <a:lstStyle/>
          <a:p>
            <a:pPr>
              <a:defRPr/>
            </a:pPr>
            <a:r>
              <a:rPr lang="lv-LV" smtClean="0"/>
              <a:t>OCMA</a:t>
            </a:r>
            <a:endParaRPr lang="lv-LV"/>
          </a:p>
        </p:txBody>
      </p:sp>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231680060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1"/>
            <a:ext cx="4040188" cy="803275"/>
          </a:xfrm>
        </p:spPr>
        <p:txBody>
          <a:bodyPr anchor="b"/>
          <a:lstStyle>
            <a:lvl1pPr marL="0" indent="0">
              <a:buNone/>
              <a:defRPr sz="2400" b="1"/>
            </a:lvl1pPr>
            <a:lvl2pPr marL="457143" indent="0">
              <a:buNone/>
              <a:defRPr sz="2000" b="1"/>
            </a:lvl2pPr>
            <a:lvl3pPr marL="914288" indent="0">
              <a:buNone/>
              <a:defRPr sz="1800" b="1"/>
            </a:lvl3pPr>
            <a:lvl4pPr marL="1371431" indent="0">
              <a:buNone/>
              <a:defRPr sz="1600" b="1"/>
            </a:lvl4pPr>
            <a:lvl5pPr marL="1828575" indent="0">
              <a:buNone/>
              <a:defRPr sz="1600" b="1"/>
            </a:lvl5pPr>
            <a:lvl6pPr marL="2285718" indent="0">
              <a:buNone/>
              <a:defRPr sz="1600" b="1"/>
            </a:lvl6pPr>
            <a:lvl7pPr marL="2742862" indent="0">
              <a:buNone/>
              <a:defRPr sz="1600" b="1"/>
            </a:lvl7pPr>
            <a:lvl8pPr marL="3200006" indent="0">
              <a:buNone/>
              <a:defRPr sz="1600" b="1"/>
            </a:lvl8pPr>
            <a:lvl9pPr marL="365714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1"/>
            <a:ext cx="4041775" cy="803275"/>
          </a:xfrm>
        </p:spPr>
        <p:txBody>
          <a:bodyPr anchor="b"/>
          <a:lstStyle>
            <a:lvl1pPr marL="0" indent="0">
              <a:buNone/>
              <a:defRPr sz="2400" b="1"/>
            </a:lvl1pPr>
            <a:lvl2pPr marL="457143" indent="0">
              <a:buNone/>
              <a:defRPr sz="2000" b="1"/>
            </a:lvl2pPr>
            <a:lvl3pPr marL="914288" indent="0">
              <a:buNone/>
              <a:defRPr sz="1800" b="1"/>
            </a:lvl3pPr>
            <a:lvl4pPr marL="1371431" indent="0">
              <a:buNone/>
              <a:defRPr sz="1600" b="1"/>
            </a:lvl4pPr>
            <a:lvl5pPr marL="1828575" indent="0">
              <a:buNone/>
              <a:defRPr sz="1600" b="1"/>
            </a:lvl5pPr>
            <a:lvl6pPr marL="2285718" indent="0">
              <a:buNone/>
              <a:defRPr sz="1600" b="1"/>
            </a:lvl6pPr>
            <a:lvl7pPr marL="2742862" indent="0">
              <a:buNone/>
              <a:defRPr sz="1600" b="1"/>
            </a:lvl7pPr>
            <a:lvl8pPr marL="3200006" indent="0">
              <a:buNone/>
              <a:defRPr sz="1600" b="1"/>
            </a:lvl8pPr>
            <a:lvl9pPr marL="365714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5127276B-B7AA-4B93-8A60-991532F655C1}" type="datetime1">
              <a:rPr lang="lv-LV" smtClean="0"/>
              <a:pPr>
                <a:defRPr/>
              </a:pPr>
              <a:t>25.09.2014</a:t>
            </a:fld>
            <a:endParaRPr lang="lv-LV"/>
          </a:p>
        </p:txBody>
      </p:sp>
      <p:sp>
        <p:nvSpPr>
          <p:cNvPr id="8" name="Footer Placeholder 7"/>
          <p:cNvSpPr>
            <a:spLocks noGrp="1"/>
          </p:cNvSpPr>
          <p:nvPr>
            <p:ph type="ftr" sz="quarter" idx="11"/>
          </p:nvPr>
        </p:nvSpPr>
        <p:spPr/>
        <p:txBody>
          <a:bodyPr/>
          <a:lstStyle/>
          <a:p>
            <a:pPr>
              <a:defRPr/>
            </a:pPr>
            <a:r>
              <a:rPr lang="lv-LV" smtClean="0"/>
              <a:t>OCMA</a:t>
            </a:r>
            <a:endParaRPr lang="lv-LV"/>
          </a:p>
        </p:txBody>
      </p:sp>
      <p:sp>
        <p:nvSpPr>
          <p:cNvPr id="9" name="Slide Number Placeholder 8"/>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156618895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21108BC1-A533-466B-A4F8-143B240E7966}" type="datetime1">
              <a:rPr lang="lv-LV" smtClean="0"/>
              <a:pPr>
                <a:defRPr/>
              </a:pPr>
              <a:t>25.09.2014</a:t>
            </a:fld>
            <a:endParaRPr lang="lv-LV"/>
          </a:p>
        </p:txBody>
      </p:sp>
      <p:sp>
        <p:nvSpPr>
          <p:cNvPr id="4" name="Footer Placeholder 3"/>
          <p:cNvSpPr>
            <a:spLocks noGrp="1"/>
          </p:cNvSpPr>
          <p:nvPr>
            <p:ph type="ftr" sz="quarter" idx="11"/>
          </p:nvPr>
        </p:nvSpPr>
        <p:spPr/>
        <p:txBody>
          <a:bodyPr/>
          <a:lstStyle/>
          <a:p>
            <a:pPr>
              <a:defRPr/>
            </a:pPr>
            <a:r>
              <a:rPr lang="lv-LV" smtClean="0"/>
              <a:t>OCMA</a:t>
            </a:r>
            <a:endParaRPr lang="lv-LV"/>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24961172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E5E0A63-4B65-469D-B226-621E5243369F}" type="datetime1">
              <a:rPr lang="lv-LV" smtClean="0"/>
              <a:pPr>
                <a:defRPr/>
              </a:pPr>
              <a:t>25.09.2014</a:t>
            </a:fld>
            <a:endParaRPr lang="lv-LV"/>
          </a:p>
        </p:txBody>
      </p:sp>
      <p:sp>
        <p:nvSpPr>
          <p:cNvPr id="3" name="Footer Placeholder 2"/>
          <p:cNvSpPr>
            <a:spLocks noGrp="1"/>
          </p:cNvSpPr>
          <p:nvPr>
            <p:ph type="ftr" sz="quarter" idx="11"/>
          </p:nvPr>
        </p:nvSpPr>
        <p:spPr/>
        <p:txBody>
          <a:bodyPr/>
          <a:lstStyle/>
          <a:p>
            <a:pPr>
              <a:defRPr/>
            </a:pPr>
            <a:r>
              <a:rPr lang="lv-LV" smtClean="0"/>
              <a:t>OCMA</a:t>
            </a:r>
            <a:endParaRPr lang="lv-LV"/>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391898845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371601"/>
            <a:ext cx="3008313" cy="1162050"/>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1371602"/>
            <a:ext cx="5111750" cy="49529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2533651"/>
            <a:ext cx="3008313" cy="3790950"/>
          </a:xfrm>
        </p:spPr>
        <p:txBody>
          <a:bodyP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5A2C240-041F-4455-A1E0-B1C70B0CD8CC}" type="datetime1">
              <a:rPr lang="lv-LV" smtClean="0"/>
              <a:pPr>
                <a:defRPr/>
              </a:pPr>
              <a:t>25.09.2014</a:t>
            </a:fld>
            <a:endParaRPr lang="lv-LV"/>
          </a:p>
        </p:txBody>
      </p:sp>
      <p:sp>
        <p:nvSpPr>
          <p:cNvPr id="6" name="Footer Placeholder 5"/>
          <p:cNvSpPr>
            <a:spLocks noGrp="1"/>
          </p:cNvSpPr>
          <p:nvPr>
            <p:ph type="ftr" sz="quarter" idx="11"/>
          </p:nvPr>
        </p:nvSpPr>
        <p:spPr/>
        <p:txBody>
          <a:bodyPr/>
          <a:lstStyle/>
          <a:p>
            <a:pPr>
              <a:defRPr/>
            </a:pPr>
            <a:r>
              <a:rPr lang="lv-LV" smtClean="0"/>
              <a:t>OCMA</a:t>
            </a:r>
            <a:endParaRPr lang="lv-LV"/>
          </a:p>
        </p:txBody>
      </p:sp>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339129081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143" indent="0">
              <a:buNone/>
              <a:defRPr sz="2800"/>
            </a:lvl2pPr>
            <a:lvl3pPr marL="914288" indent="0">
              <a:buNone/>
              <a:defRPr sz="2400"/>
            </a:lvl3pPr>
            <a:lvl4pPr marL="1371431" indent="0">
              <a:buNone/>
              <a:defRPr sz="2000"/>
            </a:lvl4pPr>
            <a:lvl5pPr marL="1828575" indent="0">
              <a:buNone/>
              <a:defRPr sz="2000"/>
            </a:lvl5pPr>
            <a:lvl6pPr marL="2285718" indent="0">
              <a:buNone/>
              <a:defRPr sz="2000"/>
            </a:lvl6pPr>
            <a:lvl7pPr marL="2742862" indent="0">
              <a:buNone/>
              <a:defRPr sz="2000"/>
            </a:lvl7pPr>
            <a:lvl8pPr marL="3200006" indent="0">
              <a:buNone/>
              <a:defRPr sz="2000"/>
            </a:lvl8pPr>
            <a:lvl9pPr marL="365714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9" y="5367339"/>
            <a:ext cx="5486400" cy="804862"/>
          </a:xfrm>
        </p:spPr>
        <p:txBody>
          <a:bodyP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425130A-332C-4E5A-B429-E66209E21190}" type="datetime1">
              <a:rPr lang="lv-LV" smtClean="0"/>
              <a:pPr>
                <a:defRPr/>
              </a:pPr>
              <a:t>25.09.2014</a:t>
            </a:fld>
            <a:endParaRPr lang="lv-LV"/>
          </a:p>
        </p:txBody>
      </p:sp>
      <p:sp>
        <p:nvSpPr>
          <p:cNvPr id="6" name="Footer Placeholder 5"/>
          <p:cNvSpPr>
            <a:spLocks noGrp="1"/>
          </p:cNvSpPr>
          <p:nvPr>
            <p:ph type="ftr" sz="quarter" idx="11"/>
          </p:nvPr>
        </p:nvSpPr>
        <p:spPr/>
        <p:txBody>
          <a:bodyPr/>
          <a:lstStyle/>
          <a:p>
            <a:pPr>
              <a:defRPr/>
            </a:pPr>
            <a:r>
              <a:rPr lang="lv-LV" smtClean="0"/>
              <a:t>OCMA</a:t>
            </a:r>
            <a:endParaRPr lang="lv-LV"/>
          </a:p>
        </p:txBody>
      </p:sp>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27078478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6C7148-BB3B-4D89-A66E-5023792CDD11}" type="datetime1">
              <a:rPr lang="lv-LV" smtClean="0"/>
              <a:pPr/>
              <a:t>25.09.2014</a:t>
            </a:fld>
            <a:endParaRPr lang="en-US"/>
          </a:p>
        </p:txBody>
      </p:sp>
      <p:sp>
        <p:nvSpPr>
          <p:cNvPr id="6" name="Footer Placeholder 5"/>
          <p:cNvSpPr>
            <a:spLocks noGrp="1"/>
          </p:cNvSpPr>
          <p:nvPr>
            <p:ph type="ftr" sz="quarter" idx="11"/>
          </p:nvPr>
        </p:nvSpPr>
        <p:spPr/>
        <p:txBody>
          <a:bodyPr/>
          <a:lstStyle/>
          <a:p>
            <a:r>
              <a:rPr lang="en-US" smtClean="0"/>
              <a:t>OCMA</a:t>
            </a:r>
            <a:endParaRPr lang="en-US"/>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E7E3DA38-24FC-4705-8F19-AB2C96018C1D}" type="datetime1">
              <a:rPr lang="lv-LV" smtClean="0"/>
              <a:pPr>
                <a:defRPr/>
              </a:pPr>
              <a:t>25.09.2014</a:t>
            </a:fld>
            <a:endParaRPr lang="lv-LV"/>
          </a:p>
        </p:txBody>
      </p:sp>
      <p:sp>
        <p:nvSpPr>
          <p:cNvPr id="5" name="Footer Placeholder 4"/>
          <p:cNvSpPr>
            <a:spLocks noGrp="1"/>
          </p:cNvSpPr>
          <p:nvPr>
            <p:ph type="ftr" sz="quarter" idx="11"/>
          </p:nvPr>
        </p:nvSpPr>
        <p:spPr/>
        <p:txBody>
          <a:bodyPr/>
          <a:lstStyle/>
          <a:p>
            <a:pPr>
              <a:defRPr/>
            </a:pPr>
            <a:r>
              <a:rPr lang="lv-LV" smtClean="0"/>
              <a:t>OCMA</a:t>
            </a:r>
            <a:endParaRPr lang="lv-LV"/>
          </a:p>
        </p:txBody>
      </p:sp>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4059983185"/>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1" y="1371600"/>
            <a:ext cx="1524000" cy="4953000"/>
          </a:xfrm>
        </p:spPr>
        <p:txBody>
          <a:bodyPr vert="eaVert"/>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371600"/>
            <a:ext cx="67056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8CAF282-4B62-4A6E-88B9-5387CE8D0DEA}" type="datetime1">
              <a:rPr lang="lv-LV" smtClean="0"/>
              <a:pPr>
                <a:defRPr/>
              </a:pPr>
              <a:t>25.09.2014</a:t>
            </a:fld>
            <a:endParaRPr lang="lv-LV"/>
          </a:p>
        </p:txBody>
      </p:sp>
      <p:sp>
        <p:nvSpPr>
          <p:cNvPr id="5" name="Footer Placeholder 4"/>
          <p:cNvSpPr>
            <a:spLocks noGrp="1"/>
          </p:cNvSpPr>
          <p:nvPr>
            <p:ph type="ftr" sz="quarter" idx="11"/>
          </p:nvPr>
        </p:nvSpPr>
        <p:spPr/>
        <p:txBody>
          <a:bodyPr/>
          <a:lstStyle/>
          <a:p>
            <a:pPr>
              <a:defRPr/>
            </a:pPr>
            <a:r>
              <a:rPr lang="lv-LV" smtClean="0"/>
              <a:t>OCMA</a:t>
            </a:r>
            <a:endParaRPr lang="lv-LV"/>
          </a:p>
        </p:txBody>
      </p:sp>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934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3" indent="0">
              <a:buNone/>
              <a:defRPr sz="2000" b="1"/>
            </a:lvl2pPr>
            <a:lvl3pPr marL="914288" indent="0">
              <a:buNone/>
              <a:defRPr sz="1800" b="1"/>
            </a:lvl3pPr>
            <a:lvl4pPr marL="1371431" indent="0">
              <a:buNone/>
              <a:defRPr sz="1600" b="1"/>
            </a:lvl4pPr>
            <a:lvl5pPr marL="1828575" indent="0">
              <a:buNone/>
              <a:defRPr sz="1600" b="1"/>
            </a:lvl5pPr>
            <a:lvl6pPr marL="2285718" indent="0">
              <a:buNone/>
              <a:defRPr sz="1600" b="1"/>
            </a:lvl6pPr>
            <a:lvl7pPr marL="2742862" indent="0">
              <a:buNone/>
              <a:defRPr sz="1600" b="1"/>
            </a:lvl7pPr>
            <a:lvl8pPr marL="3200006" indent="0">
              <a:buNone/>
              <a:defRPr sz="1600" b="1"/>
            </a:lvl8pPr>
            <a:lvl9pPr marL="365714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43" indent="0">
              <a:buNone/>
              <a:defRPr sz="2000" b="1"/>
            </a:lvl2pPr>
            <a:lvl3pPr marL="914288" indent="0">
              <a:buNone/>
              <a:defRPr sz="1800" b="1"/>
            </a:lvl3pPr>
            <a:lvl4pPr marL="1371431" indent="0">
              <a:buNone/>
              <a:defRPr sz="1600" b="1"/>
            </a:lvl4pPr>
            <a:lvl5pPr marL="1828575" indent="0">
              <a:buNone/>
              <a:defRPr sz="1600" b="1"/>
            </a:lvl5pPr>
            <a:lvl6pPr marL="2285718" indent="0">
              <a:buNone/>
              <a:defRPr sz="1600" b="1"/>
            </a:lvl6pPr>
            <a:lvl7pPr marL="2742862" indent="0">
              <a:buNone/>
              <a:defRPr sz="1600" b="1"/>
            </a:lvl7pPr>
            <a:lvl8pPr marL="3200006" indent="0">
              <a:buNone/>
              <a:defRPr sz="1600" b="1"/>
            </a:lvl8pPr>
            <a:lvl9pPr marL="365714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8AD564-C821-475F-9F90-27ADC4601E65}" type="datetime1">
              <a:rPr lang="lv-LV" smtClean="0"/>
              <a:pPr/>
              <a:t>25.09.2014</a:t>
            </a:fld>
            <a:endParaRPr lang="en-US"/>
          </a:p>
        </p:txBody>
      </p:sp>
      <p:sp>
        <p:nvSpPr>
          <p:cNvPr id="8" name="Footer Placeholder 7"/>
          <p:cNvSpPr>
            <a:spLocks noGrp="1"/>
          </p:cNvSpPr>
          <p:nvPr>
            <p:ph type="ftr" sz="quarter" idx="11"/>
          </p:nvPr>
        </p:nvSpPr>
        <p:spPr/>
        <p:txBody>
          <a:bodyPr/>
          <a:lstStyle/>
          <a:p>
            <a:r>
              <a:rPr lang="en-US" smtClean="0"/>
              <a:t>OCMA</a:t>
            </a:r>
            <a:endParaRPr lang="en-US"/>
          </a:p>
        </p:txBody>
      </p:sp>
      <p:sp>
        <p:nvSpPr>
          <p:cNvPr id="9" name="Slide Number Placeholder 8"/>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2.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3.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4.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5.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6.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7.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9.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40.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41.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42.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43.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4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45.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46.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4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2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3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31.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1.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microsoft.com/office/2007/relationships/media" Target="../media/media1.wmv"/><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video" Target="NULL" TargetMode="Externa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9.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pPr>
              <a:defRPr/>
            </a:pPr>
            <a:fld id="{846A2F75-7F18-4312-9890-380CAA2B3132}" type="datetime1">
              <a:rPr lang="lv-LV" smtClean="0"/>
              <a:pPr>
                <a:defRPr/>
              </a:pPr>
              <a:t>25.09.2014</a:t>
            </a:fld>
            <a:endParaRPr lang="lv-LV"/>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pPr>
              <a:defRPr/>
            </a:pPr>
            <a:r>
              <a:rPr lang="lv-LV" smtClean="0"/>
              <a:t>OCMA</a:t>
            </a:r>
            <a:endParaRPr lang="lv-LV"/>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pPr>
              <a:defRPr/>
            </a:pPr>
            <a:fld id="{D81579D9-452F-4C29-A011-B7AE3F8F110C}" type="slidenum">
              <a:rPr lang="lv-LV" smtClean="0"/>
              <a:pPr>
                <a:defRPr/>
              </a:pPr>
              <a:t>‹#›</a:t>
            </a:fld>
            <a:endParaRPr lang="lv-LV"/>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Lst>
  <p:transition>
    <p:fade/>
  </p:transition>
  <p:timing>
    <p:tnLst>
      <p:par>
        <p:cTn id="1" dur="indefinite" restart="never" nodeType="tmRoot"/>
      </p:par>
    </p:tnLst>
  </p:timing>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BBAE6317-8E79-499F-A328-DE229CB83825}"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77"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67FFC0EC-A6AB-4D79-9E41-C996B766B831}"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79" r:id="rId1"/>
    <p:sldLayoutId id="2147484117" r:id="rId2"/>
    <p:sldLayoutId id="2147484118" r:id="rId3"/>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D5D1F9D5-D5A7-4E48-BE76-5AEC9207EB52}"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81"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CDF71E50-0CB9-41B1-9BC5-9F9FB8BF502A}"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83"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B40B7511-D5C6-4D14-B563-F4A5CB96C63B}"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85"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3E6BDB13-71D6-477F-9789-2BBEA37061F1}"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87"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F857F7B1-F82A-46B2-9CE7-B14764E139B6}" type="datetime1">
              <a:rPr lang="lv-LV" smtClean="0">
                <a:solidFill>
                  <a:prstClr val="black">
                    <a:tint val="75000"/>
                  </a:prstClr>
                </a:solidFill>
              </a:rPr>
              <a:pPr/>
              <a:t>25.09.2014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89" r:id="rId1"/>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1CE18523-111C-47A0-AB08-95D4BEF51CEC}" type="datetime1">
              <a:rPr lang="lv-LV" smtClean="0">
                <a:solidFill>
                  <a:prstClr val="black">
                    <a:tint val="75000"/>
                  </a:prstClr>
                </a:solidFill>
              </a:rPr>
              <a:pPr/>
              <a:t>25.09.2014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91" r:id="rId1"/>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E878CB83-B43B-4290-9FC1-E3BC0806D179}" type="datetime1">
              <a:rPr lang="lv-LV" smtClean="0">
                <a:solidFill>
                  <a:prstClr val="black">
                    <a:tint val="75000"/>
                  </a:prstClr>
                </a:solidFill>
              </a:rPr>
              <a:pPr/>
              <a:t>25.09.2014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93" r:id="rId1"/>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D6904484-5B70-4B16-A594-B69E80EF7108}" type="datetime1">
              <a:rPr lang="lv-LV" smtClean="0">
                <a:solidFill>
                  <a:prstClr val="black">
                    <a:tint val="75000"/>
                  </a:prstClr>
                </a:solidFill>
              </a:rPr>
              <a:pPr/>
              <a:t>25.09.2014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95" r:id="rId1"/>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861D4ECD-54F7-4D8D-91F4-0200B844C7F9}" type="datetime1">
              <a:rPr lang="lv-LV" smtClean="0"/>
              <a:pPr/>
              <a:t>25.09.2014</a:t>
            </a:fld>
            <a:endParaRPr lang="en-US"/>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t>OCMA</a:t>
            </a:r>
            <a:endParaRPr lang="en-US"/>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FA1C692C-4F2D-45F6-A9A8-8A3A8FE278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5ED42067-D8C2-4043-8CC7-DEE386DE6CDC}"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97" r:id="rId1"/>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10FC34AB-4C92-4364-91F9-B85907C799CE}"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99" r:id="rId1"/>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4B993632-B9CD-4975-A072-3D4698C5E771}"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01"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6A0C1D58-9123-4D50-BD94-2E0B8A299FD1}"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03"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149ED190-B055-4865-BD38-1DA4577571BA}"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05"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1B1E3A3E-899A-454F-BA41-B0E009CFE031}"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07"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DAB29878-D88C-46EE-BFB3-B64413B6DA6E}"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09"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36E84458-4DBD-45EE-8C05-CCD07BAE9B59}"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248A5C28-A9AF-48F7-A492-117CD84F551A}" type="slidenum">
              <a:rPr lang="en-US">
                <a:solidFill>
                  <a:prstClr val="black">
                    <a:tint val="75000"/>
                  </a:prstClr>
                </a:solidFill>
              </a:rPr>
              <a:pPr/>
              <a:t>‹#›</a:t>
            </a:fld>
            <a:endParaRPr lang="en-US">
              <a:solidFill>
                <a:prstClr val="black">
                  <a:tint val="75000"/>
                </a:prstClr>
              </a:solidFill>
            </a:endParaRPr>
          </a:p>
        </p:txBody>
      </p:sp>
    </p:spTree>
  </p:cSld>
  <p:clrMap bg1="dk1" tx1="lt1" bg2="dk2" tx2="lt2" accent1="accent1" accent2="accent2" accent3="accent3" accent4="accent4" accent5="accent5" accent6="accent6" hlink="hlink" folHlink="folHlink"/>
  <p:sldLayoutIdLst>
    <p:sldLayoutId id="2147484111" r:id="rId1"/>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B93C5C8E-8DCF-440F-969B-6FE8313EAF6F}"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0FDF1749-96DE-4B7F-AEED-74927F1452F8}"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13"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1" y="274638"/>
            <a:ext cx="8229600" cy="1143000"/>
          </a:xfrm>
          <a:prstGeom prst="rect">
            <a:avLst/>
          </a:prstGeom>
        </p:spPr>
        <p:txBody>
          <a:bodyPr vert="horz" lIns="91428" tIns="45715" rIns="91428" bIns="45715" rtlCol="1" anchor="ctr">
            <a:normAutofit/>
          </a:bodyPr>
          <a:lstStyle/>
          <a:p>
            <a:r>
              <a:rPr lang="lv-LV" smtClean="0"/>
              <a:t>انقر لتحرير نمط العنوان الرئيسي</a:t>
            </a:r>
            <a:endParaRPr lang="lv-LV"/>
          </a:p>
        </p:txBody>
      </p:sp>
      <p:sp>
        <p:nvSpPr>
          <p:cNvPr id="3" name="عنصر نائب للنص 2"/>
          <p:cNvSpPr>
            <a:spLocks noGrp="1"/>
          </p:cNvSpPr>
          <p:nvPr>
            <p:ph type="body" idx="1"/>
          </p:nvPr>
        </p:nvSpPr>
        <p:spPr>
          <a:xfrm>
            <a:off x="457201" y="1600201"/>
            <a:ext cx="8229600" cy="4525963"/>
          </a:xfrm>
          <a:prstGeom prst="rect">
            <a:avLst/>
          </a:prstGeom>
        </p:spPr>
        <p:txBody>
          <a:bodyPr vert="horz" lIns="91428" tIns="45715" rIns="91428" bIns="45715" rtlCol="1">
            <a:normAutofit/>
          </a:bodyPr>
          <a:lstStyle/>
          <a:p>
            <a:pPr lvl="0"/>
            <a:r>
              <a:rPr lang="lv-LV" smtClean="0"/>
              <a:t>انقر لتحرير أنماط النص الرئيسي</a:t>
            </a:r>
          </a:p>
          <a:p>
            <a:pPr lvl="1"/>
            <a:r>
              <a:rPr lang="lv-LV" smtClean="0"/>
              <a:t>المستوى الثاني</a:t>
            </a:r>
          </a:p>
          <a:p>
            <a:pPr lvl="2"/>
            <a:r>
              <a:rPr lang="lv-LV" smtClean="0"/>
              <a:t>المستوى الثالث</a:t>
            </a:r>
          </a:p>
          <a:p>
            <a:pPr lvl="3"/>
            <a:r>
              <a:rPr lang="lv-LV" smtClean="0"/>
              <a:t>المستوى الرابع</a:t>
            </a:r>
          </a:p>
          <a:p>
            <a:pPr lvl="4"/>
            <a:r>
              <a:rPr lang="lv-LV" smtClean="0"/>
              <a:t>المستوى الخامس</a:t>
            </a:r>
            <a:endParaRPr lang="lv-LV"/>
          </a:p>
        </p:txBody>
      </p:sp>
      <p:sp>
        <p:nvSpPr>
          <p:cNvPr id="4" name="عنصر نائب للتاريخ 3"/>
          <p:cNvSpPr>
            <a:spLocks noGrp="1"/>
          </p:cNvSpPr>
          <p:nvPr>
            <p:ph type="dt" sz="half" idx="2"/>
          </p:nvPr>
        </p:nvSpPr>
        <p:spPr>
          <a:xfrm>
            <a:off x="6553201" y="6356351"/>
            <a:ext cx="2133600" cy="365125"/>
          </a:xfrm>
          <a:prstGeom prst="rect">
            <a:avLst/>
          </a:prstGeom>
        </p:spPr>
        <p:txBody>
          <a:bodyPr vert="horz" lIns="91428" tIns="45715" rIns="91428" bIns="45715" rtlCol="1" anchor="ctr"/>
          <a:lstStyle>
            <a:lvl1pPr algn="r">
              <a:defRPr sz="1200">
                <a:solidFill>
                  <a:schemeClr val="tx1">
                    <a:tint val="75000"/>
                  </a:schemeClr>
                </a:solidFill>
              </a:defRPr>
            </a:lvl1pPr>
          </a:lstStyle>
          <a:p>
            <a:pPr>
              <a:defRPr/>
            </a:pPr>
            <a:fld id="{1AA6C9F0-F943-47AE-97EA-760F0EF88C18}" type="datetime1">
              <a:rPr lang="lv-LV" smtClean="0"/>
              <a:pPr>
                <a:defRPr/>
              </a:pPr>
              <a:t>25.09.2014</a:t>
            </a:fld>
            <a:endParaRPr lang="lv-LV"/>
          </a:p>
        </p:txBody>
      </p:sp>
      <p:sp>
        <p:nvSpPr>
          <p:cNvPr id="5" name="عنصر نائب للتذييل 4"/>
          <p:cNvSpPr>
            <a:spLocks noGrp="1"/>
          </p:cNvSpPr>
          <p:nvPr>
            <p:ph type="ftr" sz="quarter" idx="3"/>
          </p:nvPr>
        </p:nvSpPr>
        <p:spPr>
          <a:xfrm>
            <a:off x="3124201" y="6356351"/>
            <a:ext cx="2895600" cy="365125"/>
          </a:xfrm>
          <a:prstGeom prst="rect">
            <a:avLst/>
          </a:prstGeom>
        </p:spPr>
        <p:txBody>
          <a:bodyPr vert="horz" lIns="91428" tIns="45715" rIns="91428" bIns="45715" rtlCol="1" anchor="ctr"/>
          <a:lstStyle>
            <a:lvl1pPr algn="ctr">
              <a:defRPr sz="1200">
                <a:solidFill>
                  <a:schemeClr val="tx1">
                    <a:tint val="75000"/>
                  </a:schemeClr>
                </a:solidFill>
              </a:defRPr>
            </a:lvl1pPr>
          </a:lstStyle>
          <a:p>
            <a:pPr>
              <a:defRPr/>
            </a:pPr>
            <a:r>
              <a:rPr lang="lv-LV" smtClean="0"/>
              <a:t>OCMA</a:t>
            </a:r>
            <a:endParaRPr lang="lv-LV"/>
          </a:p>
        </p:txBody>
      </p:sp>
      <p:sp>
        <p:nvSpPr>
          <p:cNvPr id="6" name="عنصر نائب لرقم الشريحة 5"/>
          <p:cNvSpPr>
            <a:spLocks noGrp="1"/>
          </p:cNvSpPr>
          <p:nvPr>
            <p:ph type="sldNum" sz="quarter" idx="4"/>
          </p:nvPr>
        </p:nvSpPr>
        <p:spPr>
          <a:xfrm>
            <a:off x="457200" y="6356351"/>
            <a:ext cx="2133600" cy="365125"/>
          </a:xfrm>
          <a:prstGeom prst="rect">
            <a:avLst/>
          </a:prstGeom>
        </p:spPr>
        <p:txBody>
          <a:bodyPr vert="horz" lIns="91428" tIns="45715" rIns="91428" bIns="45715" rtlCol="1" anchor="ctr"/>
          <a:lstStyle>
            <a:lvl1pPr algn="l">
              <a:defRPr sz="1200">
                <a:solidFill>
                  <a:schemeClr val="tx1">
                    <a:tint val="75000"/>
                  </a:schemeClr>
                </a:solidFill>
              </a:defRPr>
            </a:lvl1pPr>
          </a:lstStyle>
          <a:p>
            <a:pPr>
              <a:defRPr/>
            </a:pPr>
            <a:fld id="{D81579D9-452F-4C29-A011-B7AE3F8F110C}" type="slidenum">
              <a:rPr lang="lv-LV" smtClean="0"/>
              <a:pPr>
                <a:defRPr/>
              </a:pPr>
              <a:t>‹#›</a:t>
            </a:fld>
            <a:endParaRPr lang="lv-LV"/>
          </a:p>
        </p:txBody>
      </p:sp>
    </p:spTree>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hf hdr="0" ftr="0" dt="0"/>
  <p:txStyles>
    <p:titleStyle>
      <a:lvl1pPr algn="ctr" defTabSz="914288" rtl="1" eaLnBrk="1" latinLnBrk="0" hangingPunct="1">
        <a:spcBef>
          <a:spcPct val="0"/>
        </a:spcBef>
        <a:buNone/>
        <a:defRPr sz="4400" kern="1200">
          <a:solidFill>
            <a:schemeClr val="tx1"/>
          </a:solidFill>
          <a:latin typeface="+mj-lt"/>
          <a:ea typeface="+mj-ea"/>
          <a:cs typeface="+mj-cs"/>
        </a:defRPr>
      </a:lvl1pPr>
    </p:titleStyle>
    <p:bodyStyle>
      <a:lvl1pPr marL="342858" indent="-342858" algn="r" defTabSz="914288"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r" defTabSz="914288"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r" defTabSz="914288"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r" defTabSz="914288"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r" defTabSz="914288"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r" defTabSz="914288"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r" defTabSz="914288"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r" defTabSz="914288"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r" defTabSz="914288"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288" rtl="1" eaLnBrk="1" latinLnBrk="0" hangingPunct="1">
        <a:defRPr sz="1800" kern="1200">
          <a:solidFill>
            <a:schemeClr val="tx1"/>
          </a:solidFill>
          <a:latin typeface="+mn-lt"/>
          <a:ea typeface="+mn-ea"/>
          <a:cs typeface="+mn-cs"/>
        </a:defRPr>
      </a:lvl1pPr>
      <a:lvl2pPr marL="457143" algn="r" defTabSz="914288" rtl="1" eaLnBrk="1" latinLnBrk="0" hangingPunct="1">
        <a:defRPr sz="1800" kern="1200">
          <a:solidFill>
            <a:schemeClr val="tx1"/>
          </a:solidFill>
          <a:latin typeface="+mn-lt"/>
          <a:ea typeface="+mn-ea"/>
          <a:cs typeface="+mn-cs"/>
        </a:defRPr>
      </a:lvl2pPr>
      <a:lvl3pPr marL="914288" algn="r" defTabSz="914288" rtl="1" eaLnBrk="1" latinLnBrk="0" hangingPunct="1">
        <a:defRPr sz="1800" kern="1200">
          <a:solidFill>
            <a:schemeClr val="tx1"/>
          </a:solidFill>
          <a:latin typeface="+mn-lt"/>
          <a:ea typeface="+mn-ea"/>
          <a:cs typeface="+mn-cs"/>
        </a:defRPr>
      </a:lvl3pPr>
      <a:lvl4pPr marL="1371431" algn="r" defTabSz="914288" rtl="1" eaLnBrk="1" latinLnBrk="0" hangingPunct="1">
        <a:defRPr sz="1800" kern="1200">
          <a:solidFill>
            <a:schemeClr val="tx1"/>
          </a:solidFill>
          <a:latin typeface="+mn-lt"/>
          <a:ea typeface="+mn-ea"/>
          <a:cs typeface="+mn-cs"/>
        </a:defRPr>
      </a:lvl4pPr>
      <a:lvl5pPr marL="1828575" algn="r" defTabSz="914288" rtl="1" eaLnBrk="1" latinLnBrk="0" hangingPunct="1">
        <a:defRPr sz="1800" kern="1200">
          <a:solidFill>
            <a:schemeClr val="tx1"/>
          </a:solidFill>
          <a:latin typeface="+mn-lt"/>
          <a:ea typeface="+mn-ea"/>
          <a:cs typeface="+mn-cs"/>
        </a:defRPr>
      </a:lvl5pPr>
      <a:lvl6pPr marL="2285718" algn="r" defTabSz="914288" rtl="1" eaLnBrk="1" latinLnBrk="0" hangingPunct="1">
        <a:defRPr sz="1800" kern="1200">
          <a:solidFill>
            <a:schemeClr val="tx1"/>
          </a:solidFill>
          <a:latin typeface="+mn-lt"/>
          <a:ea typeface="+mn-ea"/>
          <a:cs typeface="+mn-cs"/>
        </a:defRPr>
      </a:lvl6pPr>
      <a:lvl7pPr marL="2742862" algn="r" defTabSz="914288" rtl="1" eaLnBrk="1" latinLnBrk="0" hangingPunct="1">
        <a:defRPr sz="1800" kern="1200">
          <a:solidFill>
            <a:schemeClr val="tx1"/>
          </a:solidFill>
          <a:latin typeface="+mn-lt"/>
          <a:ea typeface="+mn-ea"/>
          <a:cs typeface="+mn-cs"/>
        </a:defRPr>
      </a:lvl7pPr>
      <a:lvl8pPr marL="3200006" algn="r" defTabSz="914288" rtl="1" eaLnBrk="1" latinLnBrk="0" hangingPunct="1">
        <a:defRPr sz="1800" kern="1200">
          <a:solidFill>
            <a:schemeClr val="tx1"/>
          </a:solidFill>
          <a:latin typeface="+mn-lt"/>
          <a:ea typeface="+mn-ea"/>
          <a:cs typeface="+mn-cs"/>
        </a:defRPr>
      </a:lvl8pPr>
      <a:lvl9pPr marL="3657149" algn="r" defTabSz="914288"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40AD8B1C-25CD-429C-9276-BDF68A60F29A}" type="datetime1">
              <a:rPr lang="lv-LV" smtClean="0">
                <a:solidFill>
                  <a:prstClr val="black">
                    <a:tint val="75000"/>
                  </a:prstClr>
                </a:solidFill>
              </a:rPr>
              <a:pPr/>
              <a:t>25.09.2014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62" r:id="rId1"/>
    <p:sldLayoutId id="2147484063" r:id="rId2"/>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1" y="274638"/>
            <a:ext cx="8229600" cy="1143000"/>
          </a:xfrm>
          <a:prstGeom prst="rect">
            <a:avLst/>
          </a:prstGeom>
        </p:spPr>
        <p:txBody>
          <a:bodyPr vert="horz" lIns="91428" tIns="45715" rIns="91428" bIns="45715"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1" y="1600201"/>
            <a:ext cx="8229600" cy="4525963"/>
          </a:xfrm>
          <a:prstGeom prst="rect">
            <a:avLst/>
          </a:prstGeom>
        </p:spPr>
        <p:txBody>
          <a:bodyPr vert="horz" lIns="91428" tIns="45715" rIns="91428" bIns="45715"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1" y="6356351"/>
            <a:ext cx="2133600" cy="365125"/>
          </a:xfrm>
          <a:prstGeom prst="rect">
            <a:avLst/>
          </a:prstGeom>
        </p:spPr>
        <p:txBody>
          <a:bodyPr vert="horz" lIns="91428" tIns="45715" rIns="91428" bIns="45715" rtlCol="1" anchor="ctr"/>
          <a:lstStyle>
            <a:lvl1pPr algn="r">
              <a:defRPr sz="1200">
                <a:solidFill>
                  <a:schemeClr val="tx1">
                    <a:tint val="75000"/>
                  </a:schemeClr>
                </a:solidFill>
              </a:defRPr>
            </a:lvl1pPr>
          </a:lstStyle>
          <a:p>
            <a:fld id="{42517C07-4224-4768-921B-045917D93C6E}" type="datetime1">
              <a:rPr lang="lv-LV" smtClean="0"/>
              <a:pPr/>
              <a:t>25.09.2014</a:t>
            </a:fld>
            <a:endParaRPr lang="ar-SA"/>
          </a:p>
        </p:txBody>
      </p:sp>
      <p:sp>
        <p:nvSpPr>
          <p:cNvPr id="5" name="عنصر نائب للتذييل 4"/>
          <p:cNvSpPr>
            <a:spLocks noGrp="1"/>
          </p:cNvSpPr>
          <p:nvPr>
            <p:ph type="ftr" sz="quarter" idx="3"/>
          </p:nvPr>
        </p:nvSpPr>
        <p:spPr>
          <a:xfrm>
            <a:off x="3124201" y="6356351"/>
            <a:ext cx="2895600" cy="365125"/>
          </a:xfrm>
          <a:prstGeom prst="rect">
            <a:avLst/>
          </a:prstGeom>
        </p:spPr>
        <p:txBody>
          <a:bodyPr vert="horz" lIns="91428" tIns="45715" rIns="91428" bIns="45715" rtlCol="1" anchor="ctr"/>
          <a:lstStyle>
            <a:lvl1pPr algn="ctr">
              <a:defRPr sz="1200">
                <a:solidFill>
                  <a:schemeClr val="tx1">
                    <a:tint val="75000"/>
                  </a:schemeClr>
                </a:solidFill>
              </a:defRPr>
            </a:lvl1pPr>
          </a:lstStyle>
          <a:p>
            <a:r>
              <a:rPr lang="lv-LV" smtClean="0"/>
              <a:t>OCMA</a:t>
            </a:r>
            <a:endParaRPr lang="ar-SA"/>
          </a:p>
        </p:txBody>
      </p:sp>
      <p:sp>
        <p:nvSpPr>
          <p:cNvPr id="6" name="عنصر نائب لرقم الشريحة 5"/>
          <p:cNvSpPr>
            <a:spLocks noGrp="1"/>
          </p:cNvSpPr>
          <p:nvPr>
            <p:ph type="sldNum" sz="quarter" idx="4"/>
          </p:nvPr>
        </p:nvSpPr>
        <p:spPr>
          <a:xfrm>
            <a:off x="457200" y="6356351"/>
            <a:ext cx="2133600" cy="365125"/>
          </a:xfrm>
          <a:prstGeom prst="rect">
            <a:avLst/>
          </a:prstGeom>
        </p:spPr>
        <p:txBody>
          <a:bodyPr vert="horz" lIns="91428" tIns="45715" rIns="91428" bIns="45715" rtlCol="1" anchor="ctr"/>
          <a:lstStyle>
            <a:lvl1pPr algn="l">
              <a:defRPr sz="1200">
                <a:solidFill>
                  <a:schemeClr val="tx1">
                    <a:tint val="75000"/>
                  </a:schemeClr>
                </a:solidFill>
              </a:defRPr>
            </a:lvl1pPr>
          </a:lstStyle>
          <a:p>
            <a:fld id="{D0AFC588-B8B2-4101-A6D4-CF8636EB2D04}" type="slidenum">
              <a:rPr lang="ar-SA" smtClean="0"/>
              <a:pPr/>
              <a:t>‹#›</a:t>
            </a:fld>
            <a:endParaRPr lang="ar-SA"/>
          </a:p>
        </p:txBody>
      </p:sp>
    </p:spTree>
  </p:cSld>
  <p:clrMap bg1="dk1" tx1="lt1" bg2="dk2" tx2="lt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hf hdr="0" ftr="0" dt="0"/>
  <p:txStyles>
    <p:titleStyle>
      <a:lvl1pPr algn="ctr" defTabSz="914288" rtl="1" eaLnBrk="1" latinLnBrk="0" hangingPunct="1">
        <a:spcBef>
          <a:spcPct val="0"/>
        </a:spcBef>
        <a:buNone/>
        <a:defRPr sz="4400" kern="1200">
          <a:solidFill>
            <a:schemeClr val="tx1"/>
          </a:solidFill>
          <a:latin typeface="+mj-lt"/>
          <a:ea typeface="+mj-ea"/>
          <a:cs typeface="+mj-cs"/>
        </a:defRPr>
      </a:lvl1pPr>
    </p:titleStyle>
    <p:bodyStyle>
      <a:lvl1pPr marL="342858" indent="-342858" algn="r" defTabSz="914288"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r" defTabSz="914288"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r" defTabSz="914288"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r" defTabSz="914288"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r" defTabSz="914288"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r" defTabSz="914288"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r" defTabSz="914288"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r" defTabSz="914288"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r" defTabSz="914288"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288" rtl="1" eaLnBrk="1" latinLnBrk="0" hangingPunct="1">
        <a:defRPr sz="1800" kern="1200">
          <a:solidFill>
            <a:schemeClr val="tx1"/>
          </a:solidFill>
          <a:latin typeface="+mn-lt"/>
          <a:ea typeface="+mn-ea"/>
          <a:cs typeface="+mn-cs"/>
        </a:defRPr>
      </a:lvl1pPr>
      <a:lvl2pPr marL="457143" algn="r" defTabSz="914288" rtl="1" eaLnBrk="1" latinLnBrk="0" hangingPunct="1">
        <a:defRPr sz="1800" kern="1200">
          <a:solidFill>
            <a:schemeClr val="tx1"/>
          </a:solidFill>
          <a:latin typeface="+mn-lt"/>
          <a:ea typeface="+mn-ea"/>
          <a:cs typeface="+mn-cs"/>
        </a:defRPr>
      </a:lvl2pPr>
      <a:lvl3pPr marL="914288" algn="r" defTabSz="914288" rtl="1" eaLnBrk="1" latinLnBrk="0" hangingPunct="1">
        <a:defRPr sz="1800" kern="1200">
          <a:solidFill>
            <a:schemeClr val="tx1"/>
          </a:solidFill>
          <a:latin typeface="+mn-lt"/>
          <a:ea typeface="+mn-ea"/>
          <a:cs typeface="+mn-cs"/>
        </a:defRPr>
      </a:lvl3pPr>
      <a:lvl4pPr marL="1371431" algn="r" defTabSz="914288" rtl="1" eaLnBrk="1" latinLnBrk="0" hangingPunct="1">
        <a:defRPr sz="1800" kern="1200">
          <a:solidFill>
            <a:schemeClr val="tx1"/>
          </a:solidFill>
          <a:latin typeface="+mn-lt"/>
          <a:ea typeface="+mn-ea"/>
          <a:cs typeface="+mn-cs"/>
        </a:defRPr>
      </a:lvl4pPr>
      <a:lvl5pPr marL="1828575" algn="r" defTabSz="914288" rtl="1" eaLnBrk="1" latinLnBrk="0" hangingPunct="1">
        <a:defRPr sz="1800" kern="1200">
          <a:solidFill>
            <a:schemeClr val="tx1"/>
          </a:solidFill>
          <a:latin typeface="+mn-lt"/>
          <a:ea typeface="+mn-ea"/>
          <a:cs typeface="+mn-cs"/>
        </a:defRPr>
      </a:lvl5pPr>
      <a:lvl6pPr marL="2285718" algn="r" defTabSz="914288" rtl="1" eaLnBrk="1" latinLnBrk="0" hangingPunct="1">
        <a:defRPr sz="1800" kern="1200">
          <a:solidFill>
            <a:schemeClr val="tx1"/>
          </a:solidFill>
          <a:latin typeface="+mn-lt"/>
          <a:ea typeface="+mn-ea"/>
          <a:cs typeface="+mn-cs"/>
        </a:defRPr>
      </a:lvl6pPr>
      <a:lvl7pPr marL="2742862" algn="r" defTabSz="914288" rtl="1" eaLnBrk="1" latinLnBrk="0" hangingPunct="1">
        <a:defRPr sz="1800" kern="1200">
          <a:solidFill>
            <a:schemeClr val="tx1"/>
          </a:solidFill>
          <a:latin typeface="+mn-lt"/>
          <a:ea typeface="+mn-ea"/>
          <a:cs typeface="+mn-cs"/>
        </a:defRPr>
      </a:lvl7pPr>
      <a:lvl8pPr marL="3200006" algn="r" defTabSz="914288" rtl="1" eaLnBrk="1" latinLnBrk="0" hangingPunct="1">
        <a:defRPr sz="1800" kern="1200">
          <a:solidFill>
            <a:schemeClr val="tx1"/>
          </a:solidFill>
          <a:latin typeface="+mn-lt"/>
          <a:ea typeface="+mn-ea"/>
          <a:cs typeface="+mn-cs"/>
        </a:defRPr>
      </a:lvl8pPr>
      <a:lvl9pPr marL="3657149" algn="r" defTabSz="914288" rtl="1"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pic>
        <p:nvPicPr>
          <p:cNvPr id="9" name="climbing_emission_lg1.wmv">
            <a:hlinkClick r:id="" action="ppaction://media"/>
          </p:cNvPr>
          <p:cNvPicPr>
            <a:picLocks noChangeAspect="1"/>
          </p:cNvPicPr>
          <p:nvPr>
            <a:videoFile r:link="rId14"/>
            <p:extLst>
              <p:ext uri="{DAA4B4D4-6D71-4841-9C94-3DE7FCFB9230}">
                <p14:media xmlns="" xmlns:p14="http://schemas.microsoft.com/office/powerpoint/2010/main" r:embed="rId15"/>
              </p:ext>
            </p:extLst>
          </p:nvPr>
        </p:nvPicPr>
        <p:blipFill rotWithShape="1">
          <a:blip r:embed="rId16" cstate="print"/>
          <a:srcRect t="60456" b="20219"/>
          <a:stretch/>
        </p:blipFill>
        <p:spPr>
          <a:xfrm>
            <a:off x="0" y="0"/>
            <a:ext cx="9144000" cy="1290918"/>
          </a:xfrm>
          <a:prstGeom prst="rect">
            <a:avLst/>
          </a:prstGeom>
          <a:effectLst>
            <a:reflection blurRad="6350" stA="50000" endA="300" endPos="55000" dir="5400000" sy="-100000" algn="bl" rotWithShape="0"/>
          </a:effectLst>
        </p:spPr>
      </p:pic>
      <p:sp>
        <p:nvSpPr>
          <p:cNvPr id="2" name="Title Placeholder 1"/>
          <p:cNvSpPr>
            <a:spLocks noGrp="1"/>
          </p:cNvSpPr>
          <p:nvPr>
            <p:ph type="title"/>
          </p:nvPr>
        </p:nvSpPr>
        <p:spPr>
          <a:xfrm>
            <a:off x="457201" y="76200"/>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371600"/>
            <a:ext cx="8229600" cy="4953000"/>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pPr>
              <a:defRPr/>
            </a:pPr>
            <a:fld id="{D5D16A42-9BA6-42A8-9DC1-CB3D46084113}" type="datetime1">
              <a:rPr lang="lv-LV" smtClean="0"/>
              <a:pPr>
                <a:defRPr/>
              </a:pPr>
              <a:t>25.09.2014</a:t>
            </a:fld>
            <a:endParaRPr lang="lv-LV"/>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pPr>
              <a:defRPr/>
            </a:pPr>
            <a:r>
              <a:rPr lang="lv-LV" smtClean="0"/>
              <a:t>OCMA</a:t>
            </a:r>
            <a:endParaRPr lang="lv-LV"/>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1486575765"/>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hf hdr="0" ftr="0" dt="0"/>
  <p:txStyles>
    <p:titleStyle>
      <a:lvl1pPr algn="l" defTabSz="914288" rtl="0" eaLnBrk="1" latinLnBrk="0" hangingPunct="1">
        <a:spcBef>
          <a:spcPct val="0"/>
        </a:spcBef>
        <a:buNone/>
        <a:defRPr sz="4400" kern="1200">
          <a:solidFill>
            <a:schemeClr val="bg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BFCD7350-B283-4E40-BEE3-50874D0756DA}"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65"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F21EC9B6-3245-4E7E-B604-1E396B035526}"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67"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7038970D-8669-4042-9768-772AA186F5E3}" type="datetime1">
              <a:rPr lang="lv-LV" smtClean="0">
                <a:solidFill>
                  <a:prstClr val="black">
                    <a:tint val="75000"/>
                  </a:prstClr>
                </a:solidFill>
              </a:rPr>
              <a:pPr/>
              <a:t>25.09.2014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69" r:id="rId1"/>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A37726F8-774F-485D-A08A-944E56C70AE0}" type="datetime1">
              <a:rPr lang="lv-LV" smtClean="0">
                <a:solidFill>
                  <a:prstClr val="black">
                    <a:tint val="75000"/>
                  </a:prstClr>
                </a:solidFill>
              </a:rPr>
              <a:pPr/>
              <a:t>25.09.2014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71" r:id="rId1"/>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403ADB8F-76DC-4EDB-8AD2-C4FA57D5ED33}"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73" r:id="rId1"/>
  </p:sldLayoutIdLst>
  <p:transition>
    <p:fade/>
  </p:transition>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DB638345-F177-4B03-8CE2-3E7D0AC469DB}" type="datetime1">
              <a:rPr lang="lv-LV" smtClean="0">
                <a:solidFill>
                  <a:prstClr val="black">
                    <a:tint val="75000"/>
                  </a:prstClr>
                </a:solidFill>
              </a:rPr>
              <a:pPr/>
              <a:t>25.09.2014</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75" r:id="rId1"/>
    <p:sldLayoutId id="2147484114" r:id="rId2"/>
    <p:sldLayoutId id="2147484115" r:id="rId3"/>
    <p:sldLayoutId id="2147484116" r:id="rId4"/>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1.xml"/><Relationship Id="rId6" Type="http://schemas.openxmlformats.org/officeDocument/2006/relationships/slide" Target="slide5.xml"/><Relationship Id="rId5" Type="http://schemas.openxmlformats.org/officeDocument/2006/relationships/slide" Target="slide2.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chart" Target="../charts/chart63.xml"/><Relationship Id="rId1" Type="http://schemas.openxmlformats.org/officeDocument/2006/relationships/slideLayout" Target="../slideLayouts/slideLayout74.xml"/><Relationship Id="rId5" Type="http://schemas.openxmlformats.org/officeDocument/2006/relationships/slide" Target="slide83.xml"/><Relationship Id="rId4" Type="http://schemas.openxmlformats.org/officeDocument/2006/relationships/slide" Target="slide2.xml"/></Relationships>
</file>

<file path=ppt/slides/_rels/slide10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5.xml"/><Relationship Id="rId1" Type="http://schemas.openxmlformats.org/officeDocument/2006/relationships/slideLayout" Target="../slideLayouts/slideLayout71.xml"/><Relationship Id="rId4" Type="http://schemas.openxmlformats.org/officeDocument/2006/relationships/slide" Target="slide83.xml"/></Relationships>
</file>

<file path=ppt/slides/_rels/slide102.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74.xml"/><Relationship Id="rId5" Type="http://schemas.openxmlformats.org/officeDocument/2006/relationships/slide" Target="slide83.xml"/><Relationship Id="rId4" Type="http://schemas.openxmlformats.org/officeDocument/2006/relationships/slide" Target="slide2.xml"/></Relationships>
</file>

<file path=ppt/slides/_rels/slide10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8.xml"/><Relationship Id="rId1" Type="http://schemas.openxmlformats.org/officeDocument/2006/relationships/slideLayout" Target="../slideLayouts/slideLayout77.xml"/></Relationships>
</file>

<file path=ppt/slides/_rels/slide10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9.xml"/><Relationship Id="rId1" Type="http://schemas.openxmlformats.org/officeDocument/2006/relationships/slideLayout" Target="../slideLayouts/slideLayout71.xml"/></Relationships>
</file>

<file path=ppt/slides/_rels/slide10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0.xml"/><Relationship Id="rId1" Type="http://schemas.openxmlformats.org/officeDocument/2006/relationships/slideLayout" Target="../slideLayouts/slideLayout71.xml"/></Relationships>
</file>

<file path=ppt/slides/_rels/slide10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1.xml"/><Relationship Id="rId1" Type="http://schemas.openxmlformats.org/officeDocument/2006/relationships/slideLayout" Target="../slideLayouts/slideLayout71.xml"/></Relationships>
</file>

<file path=ppt/slides/_rels/slide10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2.xml"/><Relationship Id="rId1" Type="http://schemas.openxmlformats.org/officeDocument/2006/relationships/slideLayout" Target="../slideLayouts/slideLayout71.xml"/></Relationships>
</file>

<file path=ppt/slides/_rels/slide108.xml.rels><?xml version="1.0" encoding="UTF-8" standalone="yes"?>
<Relationships xmlns="http://schemas.openxmlformats.org/package/2006/relationships"><Relationship Id="rId3" Type="http://schemas.openxmlformats.org/officeDocument/2006/relationships/hyperlink" Target="http://www.pmlp.gov.lv/" TargetMode="External"/><Relationship Id="rId2" Type="http://schemas.openxmlformats.org/officeDocument/2006/relationships/hyperlink" Target="mailto:pmlp@pmlp.gov.lv" TargetMode="External"/><Relationship Id="rId1" Type="http://schemas.openxmlformats.org/officeDocument/2006/relationships/slideLayout" Target="../slideLayouts/slideLayout79.xml"/><Relationship Id="rId5" Type="http://schemas.openxmlformats.org/officeDocument/2006/relationships/slide" Target="slide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 Target="slide83.xml"/><Relationship Id="rId7" Type="http://schemas.openxmlformats.org/officeDocument/2006/relationships/slide" Target="slide70.xml"/><Relationship Id="rId2" Type="http://schemas.openxmlformats.org/officeDocument/2006/relationships/slide" Target="slide2.xml"/><Relationship Id="rId1" Type="http://schemas.openxmlformats.org/officeDocument/2006/relationships/slideLayout" Target="../slideLayouts/slideLayout71.xml"/><Relationship Id="rId6" Type="http://schemas.openxmlformats.org/officeDocument/2006/relationships/slide" Target="slide41.xml"/><Relationship Id="rId5" Type="http://schemas.openxmlformats.org/officeDocument/2006/relationships/slide" Target="slide15.xml"/><Relationship Id="rId4" Type="http://schemas.openxmlformats.org/officeDocument/2006/relationships/slide" Target="slide5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1.xml"/><Relationship Id="rId6" Type="http://schemas.openxmlformats.org/officeDocument/2006/relationships/slide" Target="slide11.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xml"/><Relationship Id="rId1" Type="http://schemas.openxmlformats.org/officeDocument/2006/relationships/slideLayout" Target="../slideLayouts/slideLayout71.xml"/><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1.jpeg"/><Relationship Id="rId1" Type="http://schemas.openxmlformats.org/officeDocument/2006/relationships/slideLayout" Target="../slideLayouts/slideLayout74.xml"/><Relationship Id="rId5" Type="http://schemas.openxmlformats.org/officeDocument/2006/relationships/slide" Target="slide11.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Data" Target="../diagrams/data5.xml"/><Relationship Id="rId7" Type="http://schemas.openxmlformats.org/officeDocument/2006/relationships/diagramData" Target="../diagrams/data6.xml"/><Relationship Id="rId12" Type="http://schemas.openxmlformats.org/officeDocument/2006/relationships/slide" Target="slide11.xml"/><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diagramColors" Target="../diagrams/colors5.xml"/><Relationship Id="rId11" Type="http://schemas.openxmlformats.org/officeDocument/2006/relationships/slide" Target="slide2.xml"/><Relationship Id="rId5" Type="http://schemas.openxmlformats.org/officeDocument/2006/relationships/diagramQuickStyle" Target="../diagrams/quickStyle5.xml"/><Relationship Id="rId10" Type="http://schemas.openxmlformats.org/officeDocument/2006/relationships/diagramColors" Target="../diagrams/colors6.xml"/><Relationship Id="rId4" Type="http://schemas.openxmlformats.org/officeDocument/2006/relationships/diagramLayout" Target="../diagrams/layout5.xml"/><Relationship Id="rId9"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hyperlink" Target="http://likumi.lv/doc.php?id=68522" TargetMode="External"/><Relationship Id="rId2" Type="http://schemas.openxmlformats.org/officeDocument/2006/relationships/image" Target="../media/image12.jpeg"/><Relationship Id="rId1" Type="http://schemas.openxmlformats.org/officeDocument/2006/relationships/slideLayout" Target="../slideLayouts/slideLayout74.xml"/><Relationship Id="rId5" Type="http://schemas.openxmlformats.org/officeDocument/2006/relationships/slide" Target="slide15.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1.xml"/><Relationship Id="rId6" Type="http://schemas.openxmlformats.org/officeDocument/2006/relationships/slide" Target="slide15.xml"/><Relationship Id="rId5" Type="http://schemas.openxmlformats.org/officeDocument/2006/relationships/slide" Target="slide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8.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diagramData" Target="../diagrams/data1.xml"/><Relationship Id="rId7"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71.xml"/><Relationship Id="rId5" Type="http://schemas.openxmlformats.org/officeDocument/2006/relationships/slide" Target="slide15.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0.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2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5.jpe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71.xml"/><Relationship Id="rId5" Type="http://schemas.openxmlformats.org/officeDocument/2006/relationships/slide" Target="slide15.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2.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3.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4.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5.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6.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7.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1.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likumi.lv/doc.php?id=68522" TargetMode="External"/><Relationship Id="rId1" Type="http://schemas.openxmlformats.org/officeDocument/2006/relationships/slideLayout" Target="../slideLayouts/slideLayout74.xml"/><Relationship Id="rId5" Type="http://schemas.openxmlformats.org/officeDocument/2006/relationships/slide" Target="slide15.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8.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9.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3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1.xml"/><Relationship Id="rId1" Type="http://schemas.openxmlformats.org/officeDocument/2006/relationships/slideLayout" Target="../slideLayouts/slideLayout71.xml"/><Relationship Id="rId5" Type="http://schemas.openxmlformats.org/officeDocument/2006/relationships/slide" Target="slide15.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hyperlink" Target="http://www.vvc.gov.lv/advantagecms/LV/tulkojumi/meklet_dokumentus.html?query=repatri%C4%81cijas&amp;resultsPerPage=10" TargetMode="External"/><Relationship Id="rId2" Type="http://schemas.openxmlformats.org/officeDocument/2006/relationships/notesSlide" Target="../notesSlides/notesSlide12.xml"/><Relationship Id="rId1" Type="http://schemas.openxmlformats.org/officeDocument/2006/relationships/slideLayout" Target="../slideLayouts/slideLayout74.xml"/><Relationship Id="rId6" Type="http://schemas.openxmlformats.org/officeDocument/2006/relationships/slide" Target="slide15.xml"/><Relationship Id="rId5" Type="http://schemas.openxmlformats.org/officeDocument/2006/relationships/slide" Target="slide2.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1.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3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2.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2.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3.xml"/><Relationship Id="rId1" Type="http://schemas.openxmlformats.org/officeDocument/2006/relationships/slideLayout" Target="../slideLayouts/slideLayout74.xml"/><Relationship Id="rId4" Type="http://schemas.openxmlformats.org/officeDocument/2006/relationships/slide" Target="slide15.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likumi.lv/doc.php?id=68522" TargetMode="Externa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1.xml"/><Relationship Id="rId1" Type="http://schemas.openxmlformats.org/officeDocument/2006/relationships/vmlDrawing" Target="../drawings/vmlDrawing1.vml"/><Relationship Id="rId5" Type="http://schemas.openxmlformats.org/officeDocument/2006/relationships/slide" Target="slide2.xml"/><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slide" Target="slide2.xml"/><Relationship Id="rId1" Type="http://schemas.openxmlformats.org/officeDocument/2006/relationships/slideLayout" Target="../slideLayouts/slideLayout71.xml"/><Relationship Id="rId4" Type="http://schemas.openxmlformats.org/officeDocument/2006/relationships/slide" Target="slide1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slide" Target="slide11.xml"/><Relationship Id="rId2" Type="http://schemas.openxmlformats.org/officeDocument/2006/relationships/diagramData" Target="../diagrams/data7.xml"/><Relationship Id="rId1" Type="http://schemas.openxmlformats.org/officeDocument/2006/relationships/slideLayout" Target="../slideLayouts/slideLayout73.xml"/><Relationship Id="rId6" Type="http://schemas.openxmlformats.org/officeDocument/2006/relationships/slide" Target="slide2.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likumi.lv/doc.php?id=194029" TargetMode="External"/><Relationship Id="rId1" Type="http://schemas.openxmlformats.org/officeDocument/2006/relationships/slideLayout" Target="../slideLayouts/slideLayout74.xml"/><Relationship Id="rId4" Type="http://schemas.openxmlformats.org/officeDocument/2006/relationships/slide" Target="slide41.xml"/></Relationships>
</file>

<file path=ppt/slides/_rels/slide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5.xml"/><Relationship Id="rId1" Type="http://schemas.openxmlformats.org/officeDocument/2006/relationships/slideLayout" Target="../slideLayouts/slideLayout71.xml"/><Relationship Id="rId4" Type="http://schemas.openxmlformats.org/officeDocument/2006/relationships/slide" Target="slide41.xml"/></Relationships>
</file>

<file path=ppt/slides/_rels/slide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6.xml"/><Relationship Id="rId1" Type="http://schemas.openxmlformats.org/officeDocument/2006/relationships/slideLayout" Target="../slideLayouts/slideLayout71.xml"/><Relationship Id="rId4" Type="http://schemas.openxmlformats.org/officeDocument/2006/relationships/slide" Target="slide41.xml"/></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7.xml"/><Relationship Id="rId1" Type="http://schemas.openxmlformats.org/officeDocument/2006/relationships/slideLayout" Target="../slideLayouts/slideLayout71.xml"/><Relationship Id="rId4" Type="http://schemas.openxmlformats.org/officeDocument/2006/relationships/slide" Target="slide41.xml"/></Relationships>
</file>

<file path=ppt/slides/_rels/slide4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2.xm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2.xml"/><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8.xml"/><Relationship Id="rId1" Type="http://schemas.openxmlformats.org/officeDocument/2006/relationships/slideLayout" Target="../slideLayouts/slideLayout71.xml"/><Relationship Id="rId4" Type="http://schemas.openxmlformats.org/officeDocument/2006/relationships/slide" Target="slide41.xml"/></Relationships>
</file>

<file path=ppt/slides/_rels/slide4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slide" Target="slide41.xml"/></Relationships>
</file>

<file path=ppt/slides/_rels/slide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diagramData" Target="../diagrams/data2.xml"/><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slide" Target="slide11.xml"/><Relationship Id="rId2" Type="http://schemas.openxmlformats.org/officeDocument/2006/relationships/diagramData" Target="../diagrams/data8.xml"/><Relationship Id="rId1" Type="http://schemas.openxmlformats.org/officeDocument/2006/relationships/slideLayout" Target="../slideLayouts/slideLayout73.xml"/><Relationship Id="rId6" Type="http://schemas.openxmlformats.org/officeDocument/2006/relationships/slide" Target="slide2.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1.xml.rels><?xml version="1.0" encoding="UTF-8" standalone="yes"?>
<Relationships xmlns="http://schemas.openxmlformats.org/package/2006/relationships"><Relationship Id="rId3" Type="http://schemas.openxmlformats.org/officeDocument/2006/relationships/hyperlink" Target="http://www.vvc.gov.lv/advantagecms/LV/tulkojumi/meklet_dokumentus.html?query=PSRS+pils&amp;searchPage=2&amp;resultsPerPage=10" TargetMode="External"/><Relationship Id="rId2" Type="http://schemas.openxmlformats.org/officeDocument/2006/relationships/hyperlink" Target="http://likumi.lv/doc.php?id=57512" TargetMode="External"/><Relationship Id="rId1" Type="http://schemas.openxmlformats.org/officeDocument/2006/relationships/slideLayout" Target="../slideLayouts/slideLayout71.xml"/><Relationship Id="rId6" Type="http://schemas.openxmlformats.org/officeDocument/2006/relationships/slide" Target="slide50.xml"/><Relationship Id="rId5" Type="http://schemas.openxmlformats.org/officeDocument/2006/relationships/slide" Target="slide2.xml"/><Relationship Id="rId4" Type="http://schemas.openxmlformats.org/officeDocument/2006/relationships/hyperlink" Target="http://likumi.lv/doc.php?id=84393" TargetMode="Externa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likumi.lv/doc.php?id=68522" TargetMode="Externa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9.xm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0.xm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1.xm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2.xm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3.xm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58.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slide" Target="slide2.xm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5.xm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2.xml"/><Relationship Id="rId1" Type="http://schemas.openxmlformats.org/officeDocument/2006/relationships/slideLayout" Target="../slideLayouts/slideLayout71.xml"/></Relationships>
</file>

<file path=ppt/slides/_rels/slide6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slide" Target="slide2.xm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7.xml"/><Relationship Id="rId1" Type="http://schemas.openxmlformats.org/officeDocument/2006/relationships/slideLayout" Target="../slideLayouts/slideLayout75.xml"/><Relationship Id="rId4" Type="http://schemas.openxmlformats.org/officeDocument/2006/relationships/slide" Target="slide50.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4.xml"/><Relationship Id="rId5" Type="http://schemas.openxmlformats.org/officeDocument/2006/relationships/slide" Target="slide50.xml"/><Relationship Id="rId4" Type="http://schemas.openxmlformats.org/officeDocument/2006/relationships/slide" Target="slide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slide" Target="slide50.xml"/><Relationship Id="rId2" Type="http://schemas.openxmlformats.org/officeDocument/2006/relationships/diagramData" Target="../diagrams/data9.xml"/><Relationship Id="rId1" Type="http://schemas.openxmlformats.org/officeDocument/2006/relationships/slideLayout" Target="../slideLayouts/slideLayout71.xml"/><Relationship Id="rId6" Type="http://schemas.openxmlformats.org/officeDocument/2006/relationships/slide" Target="slide2.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8.xm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Data" Target="../diagrams/data10.xml"/><Relationship Id="rId7" Type="http://schemas.openxmlformats.org/officeDocument/2006/relationships/diagramData" Target="../diagrams/data11.xml"/><Relationship Id="rId2" Type="http://schemas.openxmlformats.org/officeDocument/2006/relationships/slide" Target="slide2.xml"/><Relationship Id="rId1" Type="http://schemas.openxmlformats.org/officeDocument/2006/relationships/slideLayout" Target="../slideLayouts/slideLayout71.xml"/><Relationship Id="rId6" Type="http://schemas.openxmlformats.org/officeDocument/2006/relationships/diagramColors" Target="../diagrams/colors10.xml"/><Relationship Id="rId11" Type="http://schemas.openxmlformats.org/officeDocument/2006/relationships/slide" Target="slide50.xml"/><Relationship Id="rId5" Type="http://schemas.openxmlformats.org/officeDocument/2006/relationships/diagramQuickStyle" Target="../diagrams/quickStyle10.xml"/><Relationship Id="rId10" Type="http://schemas.openxmlformats.org/officeDocument/2006/relationships/diagramColors" Target="../diagrams/colors11.xml"/><Relationship Id="rId4" Type="http://schemas.openxmlformats.org/officeDocument/2006/relationships/diagramLayout" Target="../diagrams/layout10.xml"/><Relationship Id="rId9" Type="http://schemas.openxmlformats.org/officeDocument/2006/relationships/diagramQuickStyle" Target="../diagrams/quickStyle11.xml"/></Relationships>
</file>

<file path=ppt/slides/_rels/slide6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jpeg"/><Relationship Id="rId1" Type="http://schemas.openxmlformats.org/officeDocument/2006/relationships/slideLayout" Target="../slideLayouts/slideLayout74.xml"/><Relationship Id="rId4" Type="http://schemas.openxmlformats.org/officeDocument/2006/relationships/slide" Target="slide50.xml"/></Relationships>
</file>

<file path=ppt/slides/_rels/slide67.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slide" Target="slide2.xm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0.xm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1.xml"/><Relationship Id="rId1" Type="http://schemas.openxmlformats.org/officeDocument/2006/relationships/slideLayout" Target="../slideLayouts/slideLayout71.xml"/><Relationship Id="rId4" Type="http://schemas.openxmlformats.org/officeDocument/2006/relationships/slide" Target="slide50.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xml"/><Relationship Id="rId1" Type="http://schemas.openxmlformats.org/officeDocument/2006/relationships/slideLayout" Target="../slideLayouts/slideLayout71.xml"/><Relationship Id="rId4" Type="http://schemas.openxmlformats.org/officeDocument/2006/relationships/slide" Target="slide5.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slide" Target="slide11.xml"/><Relationship Id="rId2" Type="http://schemas.openxmlformats.org/officeDocument/2006/relationships/diagramData" Target="../diagrams/data12.xml"/><Relationship Id="rId1" Type="http://schemas.openxmlformats.org/officeDocument/2006/relationships/slideLayout" Target="../slideLayouts/slideLayout73.xml"/><Relationship Id="rId6" Type="http://schemas.openxmlformats.org/officeDocument/2006/relationships/slide" Target="slide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1.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71.xml"/></Relationships>
</file>

<file path=ppt/slides/_rels/slide7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1.xml"/><Relationship Id="rId6" Type="http://schemas.openxmlformats.org/officeDocument/2006/relationships/slide" Target="slide70.xml"/><Relationship Id="rId11" Type="http://schemas.openxmlformats.org/officeDocument/2006/relationships/image" Target="../media/image33.jpeg"/><Relationship Id="rId5" Type="http://schemas.openxmlformats.org/officeDocument/2006/relationships/slide" Target="slide2.xml"/><Relationship Id="rId10" Type="http://schemas.openxmlformats.org/officeDocument/2006/relationships/image" Target="../media/image32.jpeg"/><Relationship Id="rId4" Type="http://schemas.openxmlformats.org/officeDocument/2006/relationships/image" Target="../media/image28.jpeg"/><Relationship Id="rId9" Type="http://schemas.openxmlformats.org/officeDocument/2006/relationships/image" Target="../media/image31.jpeg"/></Relationships>
</file>

<file path=ppt/slides/_rels/slide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2.xml"/><Relationship Id="rId1" Type="http://schemas.openxmlformats.org/officeDocument/2006/relationships/slideLayout" Target="../slideLayouts/slideLayout71.xml"/><Relationship Id="rId4" Type="http://schemas.openxmlformats.org/officeDocument/2006/relationships/slide" Target="slide70.xml"/></Relationships>
</file>

<file path=ppt/slides/_rels/slide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chart" Target="../charts/chart43.xml"/><Relationship Id="rId1" Type="http://schemas.openxmlformats.org/officeDocument/2006/relationships/slideLayout" Target="../slideLayouts/slideLayout74.xml"/><Relationship Id="rId6" Type="http://schemas.openxmlformats.org/officeDocument/2006/relationships/slide" Target="slide70.xml"/><Relationship Id="rId5" Type="http://schemas.openxmlformats.org/officeDocument/2006/relationships/image" Target="../media/image35.jpeg"/><Relationship Id="rId4" Type="http://schemas.openxmlformats.org/officeDocument/2006/relationships/slide" Target="slide2.xml"/></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4.xml"/><Relationship Id="rId1" Type="http://schemas.openxmlformats.org/officeDocument/2006/relationships/slideLayout" Target="../slideLayouts/slideLayout71.xml"/><Relationship Id="rId4" Type="http://schemas.openxmlformats.org/officeDocument/2006/relationships/slide" Target="slide70.xml"/></Relationships>
</file>

<file path=ppt/slides/_rels/slide7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chart" Target="../charts/chart45.xml"/><Relationship Id="rId7" Type="http://schemas.openxmlformats.org/officeDocument/2006/relationships/image" Target="../media/image37.jpeg"/><Relationship Id="rId2" Type="http://schemas.openxmlformats.org/officeDocument/2006/relationships/image" Target="../media/image15.jpeg"/><Relationship Id="rId1" Type="http://schemas.openxmlformats.org/officeDocument/2006/relationships/slideLayout" Target="../slideLayouts/slideLayout74.xml"/><Relationship Id="rId6" Type="http://schemas.openxmlformats.org/officeDocument/2006/relationships/slide" Target="slide70.xml"/><Relationship Id="rId5" Type="http://schemas.openxmlformats.org/officeDocument/2006/relationships/slide" Target="slide2.xml"/><Relationship Id="rId4" Type="http://schemas.openxmlformats.org/officeDocument/2006/relationships/image" Target="../media/image36.jpeg"/></Relationships>
</file>

<file path=ppt/slides/_rels/slide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6.xml"/><Relationship Id="rId1" Type="http://schemas.openxmlformats.org/officeDocument/2006/relationships/slideLayout" Target="../slideLayouts/slideLayout71.xml"/><Relationship Id="rId4" Type="http://schemas.openxmlformats.org/officeDocument/2006/relationships/slide" Target="slide70.xml"/></Relationships>
</file>

<file path=ppt/slides/_rels/slide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7.xml"/><Relationship Id="rId1" Type="http://schemas.openxmlformats.org/officeDocument/2006/relationships/slideLayout" Target="../slideLayouts/slideLayout71.xml"/><Relationship Id="rId4" Type="http://schemas.openxmlformats.org/officeDocument/2006/relationships/slide" Target="slide70.xml"/></Relationships>
</file>

<file path=ppt/slides/_rels/slide7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chart" Target="../charts/chart48.xml"/><Relationship Id="rId1" Type="http://schemas.openxmlformats.org/officeDocument/2006/relationships/slideLayout" Target="../slideLayouts/slideLayout7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slide" Target="slide70.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4.xml"/><Relationship Id="rId5" Type="http://schemas.openxmlformats.org/officeDocument/2006/relationships/slide" Target="slide5.xml"/><Relationship Id="rId4" Type="http://schemas.openxmlformats.org/officeDocument/2006/relationships/slide" Target="slide2.xml"/></Relationships>
</file>

<file path=ppt/slides/_rels/slide8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9.xml"/><Relationship Id="rId1" Type="http://schemas.openxmlformats.org/officeDocument/2006/relationships/slideLayout" Target="../slideLayouts/slideLayout71.xml"/><Relationship Id="rId4" Type="http://schemas.openxmlformats.org/officeDocument/2006/relationships/slide" Target="slide70.xml"/></Relationships>
</file>

<file path=ppt/slides/_rels/slide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0.xml"/><Relationship Id="rId1" Type="http://schemas.openxmlformats.org/officeDocument/2006/relationships/slideLayout" Target="../slideLayouts/slideLayout71.xml"/><Relationship Id="rId4" Type="http://schemas.openxmlformats.org/officeDocument/2006/relationships/slide" Target="slide70.xml"/></Relationships>
</file>

<file path=ppt/slides/_rels/slide82.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chart" Target="../charts/chart51.xml"/><Relationship Id="rId1" Type="http://schemas.openxmlformats.org/officeDocument/2006/relationships/slideLayout" Target="../slideLayouts/slideLayout74.xml"/><Relationship Id="rId5" Type="http://schemas.openxmlformats.org/officeDocument/2006/relationships/slide" Target="slide70.xml"/><Relationship Id="rId4" Type="http://schemas.openxmlformats.org/officeDocument/2006/relationships/slide" Target="slide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slide" Target="slide11.xml"/><Relationship Id="rId2" Type="http://schemas.openxmlformats.org/officeDocument/2006/relationships/diagramData" Target="../diagrams/data13.xml"/><Relationship Id="rId1" Type="http://schemas.openxmlformats.org/officeDocument/2006/relationships/slideLayout" Target="../slideLayouts/slideLayout73.xml"/><Relationship Id="rId6" Type="http://schemas.openxmlformats.org/officeDocument/2006/relationships/slide" Target="slide2.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likumi.lv/doc.php?id=49641" TargetMode="External"/><Relationship Id="rId1" Type="http://schemas.openxmlformats.org/officeDocument/2006/relationships/slideLayout" Target="../slideLayouts/slideLayout71.xml"/><Relationship Id="rId4" Type="http://schemas.openxmlformats.org/officeDocument/2006/relationships/slide" Target="slide83.xml"/></Relationships>
</file>

<file path=ppt/slides/_rels/slide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3.xml"/><Relationship Id="rId1" Type="http://schemas.openxmlformats.org/officeDocument/2006/relationships/slideLayout" Target="../slideLayouts/slideLayout71.xml"/><Relationship Id="rId4" Type="http://schemas.openxmlformats.org/officeDocument/2006/relationships/slide" Target="slide83.xml"/></Relationships>
</file>

<file path=ppt/slides/_rels/slide86.xml.rels><?xml version="1.0" encoding="UTF-8" standalone="yes"?>
<Relationships xmlns="http://schemas.openxmlformats.org/package/2006/relationships"><Relationship Id="rId3" Type="http://schemas.openxmlformats.org/officeDocument/2006/relationships/hyperlink" Target="http://www.latvija.lv/" TargetMode="External"/><Relationship Id="rId2" Type="http://schemas.openxmlformats.org/officeDocument/2006/relationships/chart" Target="../charts/chart54.xml"/><Relationship Id="rId1" Type="http://schemas.openxmlformats.org/officeDocument/2006/relationships/slideLayout" Target="../slideLayouts/slideLayout74.xml"/><Relationship Id="rId5" Type="http://schemas.openxmlformats.org/officeDocument/2006/relationships/slide" Target="slide83.xml"/><Relationship Id="rId4" Type="http://schemas.openxmlformats.org/officeDocument/2006/relationships/slide" Target="slide2.xml"/></Relationships>
</file>

<file path=ppt/slides/_rels/slide8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5.xml"/><Relationship Id="rId1" Type="http://schemas.openxmlformats.org/officeDocument/2006/relationships/slideLayout" Target="../slideLayouts/slideLayout71.xml"/><Relationship Id="rId4" Type="http://schemas.openxmlformats.org/officeDocument/2006/relationships/slide" Target="slide83.xml"/></Relationships>
</file>

<file path=ppt/slides/_rels/slide8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6.xml"/><Relationship Id="rId1" Type="http://schemas.openxmlformats.org/officeDocument/2006/relationships/slideLayout" Target="../slideLayouts/slideLayout74.xml"/><Relationship Id="rId4" Type="http://schemas.openxmlformats.org/officeDocument/2006/relationships/slide" Target="slide83.xml"/></Relationships>
</file>

<file path=ppt/slides/_rels/slide8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7.xml"/><Relationship Id="rId1" Type="http://schemas.openxmlformats.org/officeDocument/2006/relationships/slideLayout" Target="../slideLayouts/slideLayout71.xml"/><Relationship Id="rId4" Type="http://schemas.openxmlformats.org/officeDocument/2006/relationships/slide" Target="slide8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chart" Target="../charts/chart4.xml"/><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slide" Target="slide2.xml"/><Relationship Id="rId9" Type="http://schemas.openxmlformats.org/officeDocument/2006/relationships/slide" Target="slide5.xml"/></Relationships>
</file>

<file path=ppt/slides/_rels/slide90.xml.rels><?xml version="1.0" encoding="UTF-8" standalone="yes"?>
<Relationships xmlns="http://schemas.openxmlformats.org/package/2006/relationships"><Relationship Id="rId3" Type="http://schemas.openxmlformats.org/officeDocument/2006/relationships/hyperlink" Target="http://www.vvc.gov.lv/advantagecms/LV/tulkojumi/meklet_dokumentus.html?query=personal+data+protection+law&amp;Submit=Mekl%C4%93t&amp;resultsPerPage=10" TargetMode="External"/><Relationship Id="rId2" Type="http://schemas.openxmlformats.org/officeDocument/2006/relationships/chart" Target="../charts/chart58.xml"/><Relationship Id="rId1" Type="http://schemas.openxmlformats.org/officeDocument/2006/relationships/slideLayout" Target="../slideLayouts/slideLayout74.xml"/><Relationship Id="rId5" Type="http://schemas.openxmlformats.org/officeDocument/2006/relationships/slide" Target="slide83.xml"/><Relationship Id="rId4" Type="http://schemas.openxmlformats.org/officeDocument/2006/relationships/slide" Target="slide2.xml"/></Relationships>
</file>

<file path=ppt/slides/_rels/slide91.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slide" Target="slide11.xml"/><Relationship Id="rId1" Type="http://schemas.openxmlformats.org/officeDocument/2006/relationships/slideLayout" Target="../slideLayouts/slideLayout71.xml"/></Relationships>
</file>

<file path=ppt/slides/_rels/slide92.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slide" Target="slide11.xml"/><Relationship Id="rId1" Type="http://schemas.openxmlformats.org/officeDocument/2006/relationships/slideLayout" Target="../slideLayouts/slideLayout71.xml"/></Relationships>
</file>

<file path=ppt/slides/_rels/slide93.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slide" Target="slide11.xml"/><Relationship Id="rId1" Type="http://schemas.openxmlformats.org/officeDocument/2006/relationships/slideLayout" Target="../slideLayouts/slideLayout71.xml"/></Relationships>
</file>

<file path=ppt/slides/_rels/slide94.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slide" Target="slide11.xml"/><Relationship Id="rId1" Type="http://schemas.openxmlformats.org/officeDocument/2006/relationships/slideLayout" Target="../slideLayouts/slideLayout71.xml"/></Relationships>
</file>

<file path=ppt/slides/_rels/slide9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9.xml"/><Relationship Id="rId1" Type="http://schemas.openxmlformats.org/officeDocument/2006/relationships/slideLayout" Target="../slideLayouts/slideLayout71.xml"/><Relationship Id="rId4" Type="http://schemas.openxmlformats.org/officeDocument/2006/relationships/slide" Target="slide83.xml"/></Relationships>
</file>

<file path=ppt/slides/_rels/slide96.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slide" Target="slide2.xml"/><Relationship Id="rId1" Type="http://schemas.openxmlformats.org/officeDocument/2006/relationships/slideLayout" Target="../slideLayouts/slideLayout74.xml"/></Relationships>
</file>

<file path=ppt/slides/_rels/slide97.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slide" Target="slide2.xml"/><Relationship Id="rId1" Type="http://schemas.openxmlformats.org/officeDocument/2006/relationships/slideLayout" Target="../slideLayouts/slideLayout71.xml"/><Relationship Id="rId4" Type="http://schemas.openxmlformats.org/officeDocument/2006/relationships/slide" Target="slide83.xml"/></Relationships>
</file>

<file path=ppt/slides/_rels/slide9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1.xml"/><Relationship Id="rId1" Type="http://schemas.openxmlformats.org/officeDocument/2006/relationships/slideLayout" Target="../slideLayouts/slideLayout71.xml"/><Relationship Id="rId4" Type="http://schemas.openxmlformats.org/officeDocument/2006/relationships/slide" Target="slide83.xml"/></Relationships>
</file>

<file path=ppt/slides/_rels/slide9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2.xml"/><Relationship Id="rId1" Type="http://schemas.openxmlformats.org/officeDocument/2006/relationships/slideLayout" Target="../slideLayouts/slideLayout71.xml"/><Relationship Id="rId4" Type="http://schemas.openxmlformats.org/officeDocument/2006/relationships/slide" Target="slide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357159" y="5157192"/>
            <a:ext cx="8602866" cy="1470025"/>
          </a:xfrm>
          <a:effectLst>
            <a:outerShdw dist="35921" dir="2700000" algn="ctr" rotWithShape="0">
              <a:srgbClr val="808080"/>
            </a:outerShdw>
          </a:effectLst>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r"/>
            <a:r>
              <a:rPr lang="en-GB"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Office of Citizenship</a:t>
            </a:r>
            <a:r>
              <a:rPr lang="lv-LV"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r>
            <a:br>
              <a:rPr lang="lv-LV"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en-GB"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and Migration Affairs</a:t>
            </a:r>
          </a:p>
        </p:txBody>
      </p:sp>
      <p:sp>
        <p:nvSpPr>
          <p:cNvPr id="3" name="Subtitle 2"/>
          <p:cNvSpPr>
            <a:spLocks noGrp="1"/>
          </p:cNvSpPr>
          <p:nvPr>
            <p:ph type="subTitle" idx="1"/>
          </p:nvPr>
        </p:nvSpPr>
        <p:spPr>
          <a:xfrm>
            <a:off x="6929454" y="3000372"/>
            <a:ext cx="2008312" cy="865187"/>
          </a:xfrm>
          <a:effectLst>
            <a:outerShdw dist="107763" dir="2700000" algn="ctr" rotWithShape="0">
              <a:srgbClr val="808080">
                <a:alpha val="50000"/>
              </a:srgbClr>
            </a:outerShdw>
          </a:effectLst>
        </p:spPr>
        <p:txBody>
          <a:bodyPr>
            <a:normAutofit lnSpcReduction="10000"/>
          </a:bodyPr>
          <a:lstStyle/>
          <a:p>
            <a:pPr algn="r"/>
            <a:r>
              <a:rPr lang="en-GB" sz="5400" b="1" dirty="0" smtClean="0">
                <a:solidFill>
                  <a:schemeClr val="accent6">
                    <a:lumMod val="40000"/>
                    <a:lumOff val="60000"/>
                  </a:schemeClr>
                </a:solidFill>
                <a:effectLst>
                  <a:outerShdw blurRad="38100" dist="38100" dir="2700000" algn="tl">
                    <a:srgbClr val="C0C0C0"/>
                  </a:outerShdw>
                </a:effectLst>
              </a:rPr>
              <a:t>201</a:t>
            </a:r>
            <a:r>
              <a:rPr lang="lv-LV" sz="5400" b="1" dirty="0" smtClean="0">
                <a:solidFill>
                  <a:schemeClr val="accent6">
                    <a:lumMod val="40000"/>
                    <a:lumOff val="60000"/>
                  </a:schemeClr>
                </a:solidFill>
                <a:effectLst>
                  <a:outerShdw blurRad="38100" dist="38100" dir="2700000" algn="tl">
                    <a:srgbClr val="C0C0C0"/>
                  </a:outerShdw>
                </a:effectLst>
              </a:rPr>
              <a:t>3</a:t>
            </a:r>
            <a:endParaRPr lang="en-GB" sz="5400" b="1" dirty="0" smtClean="0">
              <a:solidFill>
                <a:schemeClr val="accent6">
                  <a:lumMod val="40000"/>
                  <a:lumOff val="60000"/>
                </a:schemeClr>
              </a:solidFill>
              <a:effectLst>
                <a:outerShdw blurRad="38100" dist="38100" dir="2700000" algn="tl">
                  <a:srgbClr val="C0C0C0"/>
                </a:outerShdw>
              </a:effectLst>
            </a:endParaRPr>
          </a:p>
        </p:txBody>
      </p:sp>
      <p:pic>
        <p:nvPicPr>
          <p:cNvPr id="5" name="Picture Placeholder 12" descr="PMLP logo ar mirdzumu.png"/>
          <p:cNvPicPr>
            <a:picLocks noChangeAspect="1"/>
          </p:cNvPicPr>
          <p:nvPr/>
        </p:nvPicPr>
        <p:blipFill>
          <a:blip r:embed="rId3" cstate="print"/>
          <a:srcRect t="668" r="-4453" b="-2005"/>
          <a:stretch>
            <a:fillRect/>
          </a:stretch>
        </p:blipFill>
        <p:spPr>
          <a:xfrm>
            <a:off x="0" y="2395530"/>
            <a:ext cx="3214710" cy="3015236"/>
          </a:xfrm>
          <a:prstGeom prst="rect">
            <a:avLst/>
          </a:prstGeom>
        </p:spPr>
      </p:pic>
      <p:pic>
        <p:nvPicPr>
          <p:cNvPr id="10" name="Picture 4" descr="PMLPciekurkalna.jpg"/>
          <p:cNvPicPr>
            <a:picLocks noChangeAspect="1"/>
          </p:cNvPicPr>
          <p:nvPr/>
        </p:nvPicPr>
        <p:blipFill>
          <a:blip r:embed="rId4" cstate="print"/>
          <a:srcRect/>
          <a:stretch>
            <a:fillRect/>
          </a:stretch>
        </p:blipFill>
        <p:spPr bwMode="auto">
          <a:xfrm>
            <a:off x="5567597" y="203910"/>
            <a:ext cx="1504681" cy="10248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73" name="Content Placeholder 9" descr="catimg_b_43945.jpg"/>
          <p:cNvPicPr>
            <a:picLocks noChangeAspect="1"/>
          </p:cNvPicPr>
          <p:nvPr/>
        </p:nvPicPr>
        <p:blipFill>
          <a:blip r:embed="rId5" cstate="print"/>
          <a:stretch>
            <a:fillRect/>
          </a:stretch>
        </p:blipFill>
        <p:spPr>
          <a:xfrm>
            <a:off x="3812526" y="194386"/>
            <a:ext cx="1507976" cy="10248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pic>
        <p:nvPicPr>
          <p:cNvPr id="74" name="Content Placeholder 8" descr="20140328_140659.jpg"/>
          <p:cNvPicPr>
            <a:picLocks noChangeAspect="1"/>
          </p:cNvPicPr>
          <p:nvPr/>
        </p:nvPicPr>
        <p:blipFill>
          <a:blip r:embed="rId6" cstate="print"/>
          <a:srcRect b="20912"/>
          <a:stretch>
            <a:fillRect/>
          </a:stretch>
        </p:blipFill>
        <p:spPr>
          <a:xfrm>
            <a:off x="7319373" y="184861"/>
            <a:ext cx="1491253" cy="104386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Regional</a:t>
            </a:r>
            <a:r>
              <a:rPr lang="lv-LV" dirty="0" smtClean="0"/>
              <a:t> </a:t>
            </a:r>
            <a:r>
              <a:rPr lang="lv-LV" dirty="0" err="1" smtClean="0"/>
              <a:t>Divisions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a:t>
            </a:fld>
            <a:endParaRPr lang="lv-LV"/>
          </a:p>
        </p:txBody>
      </p:sp>
      <p:pic>
        <p:nvPicPr>
          <p:cNvPr id="9" name="Content Placeholder 8" descr="NOcvadu karte.jpg"/>
          <p:cNvPicPr>
            <a:picLocks noGrp="1" noChangeAspect="1"/>
          </p:cNvPicPr>
          <p:nvPr>
            <p:ph idx="1"/>
          </p:nvPr>
        </p:nvPicPr>
        <p:blipFill>
          <a:blip r:embed="rId2" cstate="print"/>
          <a:srcRect r="833" b="965"/>
          <a:stretch>
            <a:fillRect/>
          </a:stretch>
        </p:blipFill>
        <p:spPr>
          <a:xfrm>
            <a:off x="523200" y="1371602"/>
            <a:ext cx="8030251" cy="5087256"/>
          </a:xfrm>
          <a:prstGeom prst="rect">
            <a:avLst/>
          </a:prstGeom>
          <a:ln>
            <a:noFill/>
          </a:ln>
          <a:effectLst>
            <a:softEdge rad="112500"/>
          </a:effectLst>
        </p:spPr>
      </p:pic>
      <p:pic>
        <p:nvPicPr>
          <p:cNvPr id="10" name="Picture Placeholder 12" descr="PMLP logo ar mirdzumu.png"/>
          <p:cNvPicPr>
            <a:picLocks noChangeAspect="1"/>
          </p:cNvPicPr>
          <p:nvPr/>
        </p:nvPicPr>
        <p:blipFill>
          <a:blip r:embed="rId3" cstate="print"/>
          <a:srcRect t="668" r="-4453" b="-2005"/>
          <a:stretch>
            <a:fillRect/>
          </a:stretch>
        </p:blipFill>
        <p:spPr>
          <a:xfrm>
            <a:off x="7215206" y="5500702"/>
            <a:ext cx="357190" cy="335026"/>
          </a:xfrm>
          <a:prstGeom prst="rect">
            <a:avLst/>
          </a:prstGeom>
        </p:spPr>
      </p:pic>
      <p:pic>
        <p:nvPicPr>
          <p:cNvPr id="11" name="Picture Placeholder 12" descr="PMLP logo ar mirdzumu.png"/>
          <p:cNvPicPr>
            <a:picLocks noChangeAspect="1"/>
          </p:cNvPicPr>
          <p:nvPr/>
        </p:nvPicPr>
        <p:blipFill>
          <a:blip r:embed="rId3" cstate="print"/>
          <a:srcRect t="668" r="-4453" b="-2005"/>
          <a:stretch>
            <a:fillRect/>
          </a:stretch>
        </p:blipFill>
        <p:spPr>
          <a:xfrm>
            <a:off x="1785918" y="3500438"/>
            <a:ext cx="357190" cy="335026"/>
          </a:xfrm>
          <a:prstGeom prst="rect">
            <a:avLst/>
          </a:prstGeom>
        </p:spPr>
      </p:pic>
      <p:pic>
        <p:nvPicPr>
          <p:cNvPr id="12" name="Picture Placeholder 12" descr="PMLP logo ar mirdzumu.png"/>
          <p:cNvPicPr>
            <a:picLocks noChangeAspect="1"/>
          </p:cNvPicPr>
          <p:nvPr/>
        </p:nvPicPr>
        <p:blipFill>
          <a:blip r:embed="rId3" cstate="print"/>
          <a:srcRect t="668" r="-4453" b="-2005"/>
          <a:stretch>
            <a:fillRect/>
          </a:stretch>
        </p:blipFill>
        <p:spPr>
          <a:xfrm>
            <a:off x="2000232" y="4143380"/>
            <a:ext cx="357190" cy="335026"/>
          </a:xfrm>
          <a:prstGeom prst="rect">
            <a:avLst/>
          </a:prstGeom>
        </p:spPr>
      </p:pic>
      <p:pic>
        <p:nvPicPr>
          <p:cNvPr id="13" name="Picture Placeholder 12" descr="PMLP logo ar mirdzumu.png"/>
          <p:cNvPicPr>
            <a:picLocks noChangeAspect="1"/>
          </p:cNvPicPr>
          <p:nvPr/>
        </p:nvPicPr>
        <p:blipFill>
          <a:blip r:embed="rId3" cstate="print"/>
          <a:srcRect t="668" r="-4453" b="-2005"/>
          <a:stretch>
            <a:fillRect/>
          </a:stretch>
        </p:blipFill>
        <p:spPr>
          <a:xfrm>
            <a:off x="2285984" y="3000373"/>
            <a:ext cx="357190" cy="335026"/>
          </a:xfrm>
          <a:prstGeom prst="rect">
            <a:avLst/>
          </a:prstGeom>
        </p:spPr>
      </p:pic>
      <p:pic>
        <p:nvPicPr>
          <p:cNvPr id="14" name="Picture Placeholder 12" descr="PMLP logo ar mirdzumu.png"/>
          <p:cNvPicPr>
            <a:picLocks noChangeAspect="1"/>
          </p:cNvPicPr>
          <p:nvPr/>
        </p:nvPicPr>
        <p:blipFill>
          <a:blip r:embed="rId3" cstate="print"/>
          <a:srcRect t="668" r="-4453" b="-2005"/>
          <a:stretch>
            <a:fillRect/>
          </a:stretch>
        </p:blipFill>
        <p:spPr>
          <a:xfrm>
            <a:off x="1214414" y="2643182"/>
            <a:ext cx="357190" cy="335026"/>
          </a:xfrm>
          <a:prstGeom prst="rect">
            <a:avLst/>
          </a:prstGeom>
        </p:spPr>
      </p:pic>
      <p:pic>
        <p:nvPicPr>
          <p:cNvPr id="15" name="Picture Placeholder 12" descr="PMLP logo ar mirdzumu.png"/>
          <p:cNvPicPr>
            <a:picLocks noChangeAspect="1"/>
          </p:cNvPicPr>
          <p:nvPr/>
        </p:nvPicPr>
        <p:blipFill>
          <a:blip r:embed="rId3" cstate="print"/>
          <a:srcRect t="668" r="-4453" b="-2005"/>
          <a:stretch>
            <a:fillRect/>
          </a:stretch>
        </p:blipFill>
        <p:spPr>
          <a:xfrm>
            <a:off x="571472" y="4286257"/>
            <a:ext cx="357190" cy="335026"/>
          </a:xfrm>
          <a:prstGeom prst="rect">
            <a:avLst/>
          </a:prstGeom>
        </p:spPr>
      </p:pic>
      <p:pic>
        <p:nvPicPr>
          <p:cNvPr id="16" name="Picture Placeholder 12" descr="PMLP logo ar mirdzumu.png"/>
          <p:cNvPicPr>
            <a:picLocks noChangeAspect="1"/>
          </p:cNvPicPr>
          <p:nvPr/>
        </p:nvPicPr>
        <p:blipFill>
          <a:blip r:embed="rId3" cstate="print"/>
          <a:srcRect t="668" r="-4453" b="-2005"/>
          <a:stretch>
            <a:fillRect/>
          </a:stretch>
        </p:blipFill>
        <p:spPr>
          <a:xfrm>
            <a:off x="6643702" y="3071811"/>
            <a:ext cx="357190" cy="335026"/>
          </a:xfrm>
          <a:prstGeom prst="rect">
            <a:avLst/>
          </a:prstGeom>
        </p:spPr>
      </p:pic>
      <p:pic>
        <p:nvPicPr>
          <p:cNvPr id="17" name="Picture Placeholder 12" descr="PMLP logo ar mirdzumu.png"/>
          <p:cNvPicPr>
            <a:picLocks noChangeAspect="1"/>
          </p:cNvPicPr>
          <p:nvPr/>
        </p:nvPicPr>
        <p:blipFill>
          <a:blip r:embed="rId3" cstate="print"/>
          <a:srcRect t="668" r="-4453" b="-2005"/>
          <a:stretch>
            <a:fillRect/>
          </a:stretch>
        </p:blipFill>
        <p:spPr>
          <a:xfrm>
            <a:off x="4581793" y="2428869"/>
            <a:ext cx="357190" cy="335026"/>
          </a:xfrm>
          <a:prstGeom prst="rect">
            <a:avLst/>
          </a:prstGeom>
        </p:spPr>
      </p:pic>
      <p:pic>
        <p:nvPicPr>
          <p:cNvPr id="18" name="Picture Placeholder 12" descr="PMLP logo ar mirdzumu.png"/>
          <p:cNvPicPr>
            <a:picLocks noChangeAspect="1"/>
          </p:cNvPicPr>
          <p:nvPr/>
        </p:nvPicPr>
        <p:blipFill>
          <a:blip r:embed="rId3" cstate="print"/>
          <a:srcRect t="668" r="-4453" b="-2005"/>
          <a:stretch>
            <a:fillRect/>
          </a:stretch>
        </p:blipFill>
        <p:spPr>
          <a:xfrm>
            <a:off x="6572264" y="5572140"/>
            <a:ext cx="357190" cy="335026"/>
          </a:xfrm>
          <a:prstGeom prst="rect">
            <a:avLst/>
          </a:prstGeom>
        </p:spPr>
      </p:pic>
      <p:pic>
        <p:nvPicPr>
          <p:cNvPr id="19" name="Picture Placeholder 12" descr="PMLP logo ar mirdzumu.png"/>
          <p:cNvPicPr>
            <a:picLocks noChangeAspect="1"/>
          </p:cNvPicPr>
          <p:nvPr/>
        </p:nvPicPr>
        <p:blipFill>
          <a:blip r:embed="rId3" cstate="print"/>
          <a:srcRect t="668" r="-4453" b="-2005"/>
          <a:stretch>
            <a:fillRect/>
          </a:stretch>
        </p:blipFill>
        <p:spPr>
          <a:xfrm>
            <a:off x="4429124" y="3786191"/>
            <a:ext cx="357190" cy="335026"/>
          </a:xfrm>
          <a:prstGeom prst="rect">
            <a:avLst/>
          </a:prstGeom>
        </p:spPr>
      </p:pic>
      <p:pic>
        <p:nvPicPr>
          <p:cNvPr id="20" name="Picture Placeholder 12" descr="PMLP logo ar mirdzumu.png"/>
          <p:cNvPicPr>
            <a:picLocks noChangeAspect="1"/>
          </p:cNvPicPr>
          <p:nvPr/>
        </p:nvPicPr>
        <p:blipFill>
          <a:blip r:embed="rId3" cstate="print"/>
          <a:srcRect t="668" r="-4453" b="-2005"/>
          <a:stretch>
            <a:fillRect/>
          </a:stretch>
        </p:blipFill>
        <p:spPr>
          <a:xfrm>
            <a:off x="4143372" y="4643446"/>
            <a:ext cx="357190" cy="335026"/>
          </a:xfrm>
          <a:prstGeom prst="rect">
            <a:avLst/>
          </a:prstGeom>
        </p:spPr>
      </p:pic>
      <p:pic>
        <p:nvPicPr>
          <p:cNvPr id="21" name="Picture Placeholder 12" descr="PMLP logo ar mirdzumu.png"/>
          <p:cNvPicPr>
            <a:picLocks noChangeAspect="1"/>
          </p:cNvPicPr>
          <p:nvPr/>
        </p:nvPicPr>
        <p:blipFill>
          <a:blip r:embed="rId3" cstate="print"/>
          <a:srcRect t="668" r="-4453" b="-2005"/>
          <a:stretch>
            <a:fillRect/>
          </a:stretch>
        </p:blipFill>
        <p:spPr>
          <a:xfrm>
            <a:off x="2969061" y="4184477"/>
            <a:ext cx="357190" cy="335026"/>
          </a:xfrm>
          <a:prstGeom prst="rect">
            <a:avLst/>
          </a:prstGeom>
        </p:spPr>
      </p:pic>
      <p:pic>
        <p:nvPicPr>
          <p:cNvPr id="22" name="Picture Placeholder 12" descr="PMLP logo ar mirdzumu.png"/>
          <p:cNvPicPr>
            <a:picLocks noChangeAspect="1"/>
          </p:cNvPicPr>
          <p:nvPr/>
        </p:nvPicPr>
        <p:blipFill>
          <a:blip r:embed="rId3" cstate="print"/>
          <a:srcRect t="668" r="-4453" b="-2005"/>
          <a:stretch>
            <a:fillRect/>
          </a:stretch>
        </p:blipFill>
        <p:spPr>
          <a:xfrm>
            <a:off x="3500430" y="4143380"/>
            <a:ext cx="357190" cy="335026"/>
          </a:xfrm>
          <a:prstGeom prst="rect">
            <a:avLst/>
          </a:prstGeom>
        </p:spPr>
      </p:pic>
      <p:pic>
        <p:nvPicPr>
          <p:cNvPr id="23" name="Picture Placeholder 12" descr="PMLP logo ar mirdzumu.png"/>
          <p:cNvPicPr>
            <a:picLocks noChangeAspect="1"/>
          </p:cNvPicPr>
          <p:nvPr/>
        </p:nvPicPr>
        <p:blipFill>
          <a:blip r:embed="rId3" cstate="print"/>
          <a:srcRect t="668" r="-4453" b="-2005"/>
          <a:stretch>
            <a:fillRect/>
          </a:stretch>
        </p:blipFill>
        <p:spPr>
          <a:xfrm>
            <a:off x="3428992" y="3500438"/>
            <a:ext cx="357190" cy="335026"/>
          </a:xfrm>
          <a:prstGeom prst="rect">
            <a:avLst/>
          </a:prstGeom>
        </p:spPr>
      </p:pic>
      <p:pic>
        <p:nvPicPr>
          <p:cNvPr id="24" name="Picture Placeholder 12" descr="PMLP logo ar mirdzumu.png"/>
          <p:cNvPicPr>
            <a:picLocks noChangeAspect="1"/>
          </p:cNvPicPr>
          <p:nvPr/>
        </p:nvPicPr>
        <p:blipFill>
          <a:blip r:embed="rId3" cstate="print"/>
          <a:srcRect t="668" r="-4453" b="-2005"/>
          <a:stretch>
            <a:fillRect/>
          </a:stretch>
        </p:blipFill>
        <p:spPr>
          <a:xfrm>
            <a:off x="2786050" y="3500438"/>
            <a:ext cx="357190" cy="335026"/>
          </a:xfrm>
          <a:prstGeom prst="rect">
            <a:avLst/>
          </a:prstGeom>
        </p:spPr>
      </p:pic>
      <p:pic>
        <p:nvPicPr>
          <p:cNvPr id="25" name="Picture Placeholder 12" descr="PMLP logo ar mirdzumu.png"/>
          <p:cNvPicPr>
            <a:picLocks noChangeAspect="1"/>
          </p:cNvPicPr>
          <p:nvPr/>
        </p:nvPicPr>
        <p:blipFill>
          <a:blip r:embed="rId3" cstate="print"/>
          <a:srcRect t="668" r="-4453" b="-2005"/>
          <a:stretch>
            <a:fillRect/>
          </a:stretch>
        </p:blipFill>
        <p:spPr>
          <a:xfrm>
            <a:off x="6643702" y="4714884"/>
            <a:ext cx="357190" cy="335026"/>
          </a:xfrm>
          <a:prstGeom prst="rect">
            <a:avLst/>
          </a:prstGeom>
        </p:spPr>
      </p:pic>
      <p:pic>
        <p:nvPicPr>
          <p:cNvPr id="26" name="Picture Placeholder 12" descr="PMLP logo ar mirdzumu.png"/>
          <p:cNvPicPr>
            <a:picLocks noChangeAspect="1"/>
          </p:cNvPicPr>
          <p:nvPr/>
        </p:nvPicPr>
        <p:blipFill>
          <a:blip r:embed="rId3" cstate="print"/>
          <a:srcRect t="668" r="-4453" b="-2005"/>
          <a:stretch>
            <a:fillRect/>
          </a:stretch>
        </p:blipFill>
        <p:spPr>
          <a:xfrm>
            <a:off x="7358082" y="4357695"/>
            <a:ext cx="357190" cy="335026"/>
          </a:xfrm>
          <a:prstGeom prst="rect">
            <a:avLst/>
          </a:prstGeom>
        </p:spPr>
      </p:pic>
      <p:pic>
        <p:nvPicPr>
          <p:cNvPr id="27" name="Picture Placeholder 12" descr="PMLP logo ar mirdzumu.png"/>
          <p:cNvPicPr>
            <a:picLocks noChangeAspect="1"/>
          </p:cNvPicPr>
          <p:nvPr/>
        </p:nvPicPr>
        <p:blipFill>
          <a:blip r:embed="rId3" cstate="print"/>
          <a:srcRect t="668" r="-4453" b="-2005"/>
          <a:stretch>
            <a:fillRect/>
          </a:stretch>
        </p:blipFill>
        <p:spPr>
          <a:xfrm>
            <a:off x="7215206" y="3214686"/>
            <a:ext cx="357190" cy="335026"/>
          </a:xfrm>
          <a:prstGeom prst="rect">
            <a:avLst/>
          </a:prstGeom>
        </p:spPr>
      </p:pic>
      <p:pic>
        <p:nvPicPr>
          <p:cNvPr id="28" name="Picture Placeholder 12" descr="PMLP logo ar mirdzumu.png"/>
          <p:cNvPicPr>
            <a:picLocks noChangeAspect="1"/>
          </p:cNvPicPr>
          <p:nvPr/>
        </p:nvPicPr>
        <p:blipFill>
          <a:blip r:embed="rId3" cstate="print"/>
          <a:srcRect t="668" r="-4453" b="-2005"/>
          <a:stretch>
            <a:fillRect/>
          </a:stretch>
        </p:blipFill>
        <p:spPr>
          <a:xfrm>
            <a:off x="6929454" y="2500306"/>
            <a:ext cx="357190" cy="335026"/>
          </a:xfrm>
          <a:prstGeom prst="rect">
            <a:avLst/>
          </a:prstGeom>
        </p:spPr>
      </p:pic>
      <p:pic>
        <p:nvPicPr>
          <p:cNvPr id="29" name="Picture Placeholder 12" descr="PMLP logo ar mirdzumu.png"/>
          <p:cNvPicPr>
            <a:picLocks noChangeAspect="1"/>
          </p:cNvPicPr>
          <p:nvPr/>
        </p:nvPicPr>
        <p:blipFill>
          <a:blip r:embed="rId3" cstate="print"/>
          <a:srcRect t="668" r="-4453" b="-2005"/>
          <a:stretch>
            <a:fillRect/>
          </a:stretch>
        </p:blipFill>
        <p:spPr>
          <a:xfrm>
            <a:off x="5929322" y="1928802"/>
            <a:ext cx="357190" cy="335026"/>
          </a:xfrm>
          <a:prstGeom prst="rect">
            <a:avLst/>
          </a:prstGeom>
        </p:spPr>
      </p:pic>
      <p:pic>
        <p:nvPicPr>
          <p:cNvPr id="31" name="Picture Placeholder 12" descr="PMLP logo ar mirdzumu.png"/>
          <p:cNvPicPr>
            <a:picLocks noChangeAspect="1"/>
          </p:cNvPicPr>
          <p:nvPr/>
        </p:nvPicPr>
        <p:blipFill>
          <a:blip r:embed="rId3" cstate="print"/>
          <a:srcRect t="668" r="-4453" b="-2005"/>
          <a:stretch>
            <a:fillRect/>
          </a:stretch>
        </p:blipFill>
        <p:spPr>
          <a:xfrm>
            <a:off x="5245765" y="2398045"/>
            <a:ext cx="357190" cy="335026"/>
          </a:xfrm>
          <a:prstGeom prst="rect">
            <a:avLst/>
          </a:prstGeom>
        </p:spPr>
      </p:pic>
      <p:pic>
        <p:nvPicPr>
          <p:cNvPr id="32" name="Picture Placeholder 12" descr="PMLP logo ar mirdzumu.png"/>
          <p:cNvPicPr>
            <a:picLocks noChangeAspect="1"/>
          </p:cNvPicPr>
          <p:nvPr/>
        </p:nvPicPr>
        <p:blipFill>
          <a:blip r:embed="rId3" cstate="print"/>
          <a:srcRect t="668" r="-4453" b="-2005"/>
          <a:stretch>
            <a:fillRect/>
          </a:stretch>
        </p:blipFill>
        <p:spPr>
          <a:xfrm>
            <a:off x="7929586" y="4357695"/>
            <a:ext cx="357190" cy="335026"/>
          </a:xfrm>
          <a:prstGeom prst="rect">
            <a:avLst/>
          </a:prstGeom>
        </p:spPr>
      </p:pic>
      <p:pic>
        <p:nvPicPr>
          <p:cNvPr id="33" name="Picture Placeholder 12" descr="PMLP logo ar mirdzumu.png"/>
          <p:cNvPicPr>
            <a:picLocks noChangeAspect="1"/>
          </p:cNvPicPr>
          <p:nvPr/>
        </p:nvPicPr>
        <p:blipFill>
          <a:blip r:embed="rId3" cstate="print"/>
          <a:srcRect t="668" r="-4453" b="-2005"/>
          <a:stretch>
            <a:fillRect/>
          </a:stretch>
        </p:blipFill>
        <p:spPr>
          <a:xfrm>
            <a:off x="6143636" y="3786191"/>
            <a:ext cx="357190" cy="335026"/>
          </a:xfrm>
          <a:prstGeom prst="rect">
            <a:avLst/>
          </a:prstGeom>
        </p:spPr>
      </p:pic>
      <p:pic>
        <p:nvPicPr>
          <p:cNvPr id="34" name="Picture Placeholder 12" descr="PMLP logo ar mirdzumu.png"/>
          <p:cNvPicPr>
            <a:picLocks noChangeAspect="1"/>
          </p:cNvPicPr>
          <p:nvPr/>
        </p:nvPicPr>
        <p:blipFill>
          <a:blip r:embed="rId3" cstate="print"/>
          <a:srcRect t="668" r="-4453" b="-2005"/>
          <a:stretch>
            <a:fillRect/>
          </a:stretch>
        </p:blipFill>
        <p:spPr>
          <a:xfrm>
            <a:off x="5786446" y="4429133"/>
            <a:ext cx="357190" cy="335026"/>
          </a:xfrm>
          <a:prstGeom prst="rect">
            <a:avLst/>
          </a:prstGeom>
        </p:spPr>
      </p:pic>
      <p:pic>
        <p:nvPicPr>
          <p:cNvPr id="35" name="Picture Placeholder 12" descr="PMLP logo ar mirdzumu.png"/>
          <p:cNvPicPr>
            <a:picLocks noChangeAspect="1"/>
          </p:cNvPicPr>
          <p:nvPr/>
        </p:nvPicPr>
        <p:blipFill>
          <a:blip r:embed="rId4" cstate="print"/>
          <a:srcRect t="668" r="-4453" b="-2005"/>
          <a:stretch>
            <a:fillRect/>
          </a:stretch>
        </p:blipFill>
        <p:spPr>
          <a:xfrm>
            <a:off x="5786446" y="2714621"/>
            <a:ext cx="214314" cy="201016"/>
          </a:xfrm>
          <a:prstGeom prst="rect">
            <a:avLst/>
          </a:prstGeom>
        </p:spPr>
      </p:pic>
      <p:pic>
        <p:nvPicPr>
          <p:cNvPr id="36" name="Picture Placeholder 12" descr="PMLP logo ar mirdzumu.png"/>
          <p:cNvPicPr>
            <a:picLocks noChangeAspect="1"/>
          </p:cNvPicPr>
          <p:nvPr/>
        </p:nvPicPr>
        <p:blipFill>
          <a:blip r:embed="rId4" cstate="print"/>
          <a:srcRect t="668" r="-4453" b="-2005"/>
          <a:stretch>
            <a:fillRect/>
          </a:stretch>
        </p:blipFill>
        <p:spPr>
          <a:xfrm>
            <a:off x="6215074" y="4786322"/>
            <a:ext cx="214314" cy="201016"/>
          </a:xfrm>
          <a:prstGeom prst="rect">
            <a:avLst/>
          </a:prstGeom>
        </p:spPr>
      </p:pic>
      <p:pic>
        <p:nvPicPr>
          <p:cNvPr id="37" name="Picture Placeholder 12" descr="PMLP logo ar mirdzumu.png"/>
          <p:cNvPicPr>
            <a:picLocks noChangeAspect="1"/>
          </p:cNvPicPr>
          <p:nvPr/>
        </p:nvPicPr>
        <p:blipFill>
          <a:blip r:embed="rId3" cstate="print"/>
          <a:srcRect t="668" r="-4453" b="-2005"/>
          <a:stretch>
            <a:fillRect/>
          </a:stretch>
        </p:blipFill>
        <p:spPr>
          <a:xfrm>
            <a:off x="4929190" y="4357695"/>
            <a:ext cx="357190" cy="335026"/>
          </a:xfrm>
          <a:prstGeom prst="rect">
            <a:avLst/>
          </a:prstGeom>
        </p:spPr>
      </p:pic>
      <p:pic>
        <p:nvPicPr>
          <p:cNvPr id="38" name="Picture Placeholder 12" descr="PMLP logo ar mirdzumu.png"/>
          <p:cNvPicPr>
            <a:picLocks noChangeAspect="1"/>
          </p:cNvPicPr>
          <p:nvPr/>
        </p:nvPicPr>
        <p:blipFill>
          <a:blip r:embed="rId3" cstate="print"/>
          <a:srcRect t="668" r="-4453" b="-2005"/>
          <a:stretch>
            <a:fillRect/>
          </a:stretch>
        </p:blipFill>
        <p:spPr>
          <a:xfrm>
            <a:off x="5214941" y="2836948"/>
            <a:ext cx="357190" cy="335026"/>
          </a:xfrm>
          <a:prstGeom prst="rect">
            <a:avLst/>
          </a:prstGeom>
        </p:spPr>
      </p:pic>
      <p:pic>
        <p:nvPicPr>
          <p:cNvPr id="39" name="Picture Placeholder 12" descr="PMLP logo ar mirdzumu.png"/>
          <p:cNvPicPr>
            <a:picLocks noChangeAspect="1"/>
          </p:cNvPicPr>
          <p:nvPr/>
        </p:nvPicPr>
        <p:blipFill>
          <a:blip r:embed="rId3" cstate="print"/>
          <a:srcRect t="668" r="-4453" b="-2005"/>
          <a:stretch>
            <a:fillRect/>
          </a:stretch>
        </p:blipFill>
        <p:spPr>
          <a:xfrm>
            <a:off x="3857620" y="3357562"/>
            <a:ext cx="357190" cy="335026"/>
          </a:xfrm>
          <a:prstGeom prst="rect">
            <a:avLst/>
          </a:prstGeom>
        </p:spPr>
      </p:pic>
      <p:pic>
        <p:nvPicPr>
          <p:cNvPr id="40" name="Picture Placeholder 12" descr="PMLP logo ar mirdzumu.png"/>
          <p:cNvPicPr>
            <a:picLocks noChangeAspect="1"/>
          </p:cNvPicPr>
          <p:nvPr/>
        </p:nvPicPr>
        <p:blipFill>
          <a:blip r:embed="rId3" cstate="print"/>
          <a:srcRect t="668" r="-4453" b="-2005"/>
          <a:stretch>
            <a:fillRect/>
          </a:stretch>
        </p:blipFill>
        <p:spPr>
          <a:xfrm>
            <a:off x="4000496" y="3214686"/>
            <a:ext cx="357190" cy="335026"/>
          </a:xfrm>
          <a:prstGeom prst="rect">
            <a:avLst/>
          </a:prstGeom>
        </p:spPr>
      </p:pic>
      <p:pic>
        <p:nvPicPr>
          <p:cNvPr id="41" name="Picture Placeholder 12" descr="PMLP logo ar mirdzumu.png"/>
          <p:cNvPicPr>
            <a:picLocks noChangeAspect="1"/>
          </p:cNvPicPr>
          <p:nvPr/>
        </p:nvPicPr>
        <p:blipFill>
          <a:blip r:embed="rId3" cstate="print"/>
          <a:srcRect t="668" r="-4453" b="-2005"/>
          <a:stretch>
            <a:fillRect/>
          </a:stretch>
        </p:blipFill>
        <p:spPr>
          <a:xfrm>
            <a:off x="3857620" y="3071811"/>
            <a:ext cx="357190" cy="335026"/>
          </a:xfrm>
          <a:prstGeom prst="rect">
            <a:avLst/>
          </a:prstGeom>
        </p:spPr>
      </p:pic>
      <p:pic>
        <p:nvPicPr>
          <p:cNvPr id="42" name="Picture Placeholder 12" descr="PMLP logo ar mirdzumu.png"/>
          <p:cNvPicPr>
            <a:picLocks noChangeAspect="1"/>
          </p:cNvPicPr>
          <p:nvPr/>
        </p:nvPicPr>
        <p:blipFill>
          <a:blip r:embed="rId3" cstate="print"/>
          <a:srcRect t="668" r="-4453" b="-2005"/>
          <a:stretch>
            <a:fillRect/>
          </a:stretch>
        </p:blipFill>
        <p:spPr>
          <a:xfrm>
            <a:off x="3714744" y="3214686"/>
            <a:ext cx="357190" cy="335026"/>
          </a:xfrm>
          <a:prstGeom prst="rect">
            <a:avLst/>
          </a:prstGeom>
        </p:spPr>
      </p:pic>
      <p:sp>
        <p:nvSpPr>
          <p:cNvPr id="43" name="Action Button: Home 42">
            <a:hlinkClick r:id="rId5"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44" name="TextBox 43"/>
          <p:cNvSpPr txBox="1"/>
          <p:nvPr/>
        </p:nvSpPr>
        <p:spPr>
          <a:xfrm>
            <a:off x="3472666" y="2876766"/>
            <a:ext cx="739281" cy="276989"/>
          </a:xfrm>
          <a:prstGeom prst="rect">
            <a:avLst/>
          </a:prstGeom>
          <a:noFill/>
        </p:spPr>
        <p:txBody>
          <a:bodyPr wrap="none" lIns="91428" tIns="45715" rIns="91428" bIns="45715" rtlCol="0">
            <a:spAutoFit/>
          </a:bodyPr>
          <a:lstStyle/>
          <a:p>
            <a:r>
              <a:rPr lang="lv-LV" sz="1200" dirty="0" smtClean="0"/>
              <a:t>Rīga (4)</a:t>
            </a:r>
            <a:endParaRPr lang="lv-LV" sz="1200" dirty="0"/>
          </a:p>
        </p:txBody>
      </p:sp>
      <p:sp>
        <p:nvSpPr>
          <p:cNvPr id="45" name="TextBox 44"/>
          <p:cNvSpPr txBox="1"/>
          <p:nvPr/>
        </p:nvSpPr>
        <p:spPr>
          <a:xfrm>
            <a:off x="976046" y="2424702"/>
            <a:ext cx="798143" cy="276989"/>
          </a:xfrm>
          <a:prstGeom prst="rect">
            <a:avLst/>
          </a:prstGeom>
          <a:noFill/>
        </p:spPr>
        <p:txBody>
          <a:bodyPr wrap="none" lIns="91428" tIns="45715" rIns="91428" bIns="45715" rtlCol="0">
            <a:spAutoFit/>
          </a:bodyPr>
          <a:lstStyle/>
          <a:p>
            <a:r>
              <a:rPr lang="lv-LV" sz="1200" dirty="0" smtClean="0"/>
              <a:t>Ventspils</a:t>
            </a:r>
            <a:endParaRPr lang="lv-LV" sz="1200" dirty="0"/>
          </a:p>
        </p:txBody>
      </p:sp>
      <p:sp>
        <p:nvSpPr>
          <p:cNvPr id="46" name="TextBox 45"/>
          <p:cNvSpPr txBox="1"/>
          <p:nvPr/>
        </p:nvSpPr>
        <p:spPr>
          <a:xfrm>
            <a:off x="441789" y="4068567"/>
            <a:ext cx="676764" cy="276989"/>
          </a:xfrm>
          <a:prstGeom prst="rect">
            <a:avLst/>
          </a:prstGeom>
          <a:noFill/>
        </p:spPr>
        <p:txBody>
          <a:bodyPr wrap="none" lIns="91428" tIns="45715" rIns="91428" bIns="45715" rtlCol="0">
            <a:spAutoFit/>
          </a:bodyPr>
          <a:lstStyle/>
          <a:p>
            <a:r>
              <a:rPr lang="lv-LV" sz="1200" dirty="0" smtClean="0"/>
              <a:t>Liepāja</a:t>
            </a:r>
            <a:endParaRPr lang="lv-LV" sz="1200" dirty="0"/>
          </a:p>
        </p:txBody>
      </p:sp>
      <p:sp>
        <p:nvSpPr>
          <p:cNvPr id="47" name="TextBox 46"/>
          <p:cNvSpPr txBox="1"/>
          <p:nvPr/>
        </p:nvSpPr>
        <p:spPr>
          <a:xfrm>
            <a:off x="1592496" y="3277458"/>
            <a:ext cx="704015" cy="276989"/>
          </a:xfrm>
          <a:prstGeom prst="rect">
            <a:avLst/>
          </a:prstGeom>
          <a:noFill/>
        </p:spPr>
        <p:txBody>
          <a:bodyPr wrap="none" lIns="91428" tIns="45715" rIns="91428" bIns="45715" rtlCol="0">
            <a:spAutoFit/>
          </a:bodyPr>
          <a:lstStyle/>
          <a:p>
            <a:r>
              <a:rPr lang="lv-LV" sz="1200" dirty="0" smtClean="0"/>
              <a:t>Kuldīga</a:t>
            </a:r>
            <a:endParaRPr lang="lv-LV" sz="1200" dirty="0"/>
          </a:p>
        </p:txBody>
      </p:sp>
      <p:sp>
        <p:nvSpPr>
          <p:cNvPr id="48" name="TextBox 47"/>
          <p:cNvSpPr txBox="1"/>
          <p:nvPr/>
        </p:nvSpPr>
        <p:spPr>
          <a:xfrm>
            <a:off x="2178123" y="2804846"/>
            <a:ext cx="491392" cy="276989"/>
          </a:xfrm>
          <a:prstGeom prst="rect">
            <a:avLst/>
          </a:prstGeom>
          <a:noFill/>
        </p:spPr>
        <p:txBody>
          <a:bodyPr wrap="none" lIns="91428" tIns="45715" rIns="91428" bIns="45715" rtlCol="0">
            <a:spAutoFit/>
          </a:bodyPr>
          <a:lstStyle/>
          <a:p>
            <a:r>
              <a:rPr lang="lv-LV" sz="1200" dirty="0" smtClean="0"/>
              <a:t>Talsi</a:t>
            </a:r>
            <a:endParaRPr lang="lv-LV" sz="1200" dirty="0"/>
          </a:p>
        </p:txBody>
      </p:sp>
      <p:sp>
        <p:nvSpPr>
          <p:cNvPr id="49" name="TextBox 48"/>
          <p:cNvSpPr txBox="1"/>
          <p:nvPr/>
        </p:nvSpPr>
        <p:spPr>
          <a:xfrm>
            <a:off x="2517168" y="3277456"/>
            <a:ext cx="725559" cy="276989"/>
          </a:xfrm>
          <a:prstGeom prst="rect">
            <a:avLst/>
          </a:prstGeom>
          <a:noFill/>
        </p:spPr>
        <p:txBody>
          <a:bodyPr wrap="none" lIns="91428" tIns="45715" rIns="91428" bIns="45715" rtlCol="0">
            <a:spAutoFit/>
          </a:bodyPr>
          <a:lstStyle/>
          <a:p>
            <a:r>
              <a:rPr lang="lv-LV" sz="1200" dirty="0" smtClean="0"/>
              <a:t>Tukums</a:t>
            </a:r>
            <a:endParaRPr lang="lv-LV" sz="1200" dirty="0"/>
          </a:p>
        </p:txBody>
      </p:sp>
      <p:sp>
        <p:nvSpPr>
          <p:cNvPr id="50" name="TextBox 49"/>
          <p:cNvSpPr txBox="1"/>
          <p:nvPr/>
        </p:nvSpPr>
        <p:spPr>
          <a:xfrm>
            <a:off x="1869898" y="3945277"/>
            <a:ext cx="652719" cy="276989"/>
          </a:xfrm>
          <a:prstGeom prst="rect">
            <a:avLst/>
          </a:prstGeom>
          <a:noFill/>
        </p:spPr>
        <p:txBody>
          <a:bodyPr wrap="none" lIns="91428" tIns="45715" rIns="91428" bIns="45715" rtlCol="0">
            <a:spAutoFit/>
          </a:bodyPr>
          <a:lstStyle/>
          <a:p>
            <a:r>
              <a:rPr lang="lv-LV" sz="1200" dirty="0" smtClean="0"/>
              <a:t>Saldus</a:t>
            </a:r>
            <a:endParaRPr lang="lv-LV" sz="1200" dirty="0"/>
          </a:p>
        </p:txBody>
      </p:sp>
      <p:sp>
        <p:nvSpPr>
          <p:cNvPr id="51" name="TextBox 50"/>
          <p:cNvSpPr txBox="1"/>
          <p:nvPr/>
        </p:nvSpPr>
        <p:spPr>
          <a:xfrm>
            <a:off x="2804846" y="3996649"/>
            <a:ext cx="668749" cy="276989"/>
          </a:xfrm>
          <a:prstGeom prst="rect">
            <a:avLst/>
          </a:prstGeom>
          <a:noFill/>
        </p:spPr>
        <p:txBody>
          <a:bodyPr wrap="none" lIns="91428" tIns="45715" rIns="91428" bIns="45715" rtlCol="0">
            <a:spAutoFit/>
          </a:bodyPr>
          <a:lstStyle/>
          <a:p>
            <a:r>
              <a:rPr lang="lv-LV" sz="1200" dirty="0" smtClean="0"/>
              <a:t>Dobele</a:t>
            </a:r>
            <a:endParaRPr lang="lv-LV" sz="1200" dirty="0"/>
          </a:p>
        </p:txBody>
      </p:sp>
      <p:sp>
        <p:nvSpPr>
          <p:cNvPr id="52" name="TextBox 51"/>
          <p:cNvSpPr txBox="1"/>
          <p:nvPr/>
        </p:nvSpPr>
        <p:spPr>
          <a:xfrm>
            <a:off x="3349377" y="3924729"/>
            <a:ext cx="712030" cy="276989"/>
          </a:xfrm>
          <a:prstGeom prst="rect">
            <a:avLst/>
          </a:prstGeom>
          <a:noFill/>
        </p:spPr>
        <p:txBody>
          <a:bodyPr wrap="none" lIns="91428" tIns="45715" rIns="91428" bIns="45715" rtlCol="0">
            <a:spAutoFit/>
          </a:bodyPr>
          <a:lstStyle/>
          <a:p>
            <a:r>
              <a:rPr lang="lv-LV" sz="1200" dirty="0" smtClean="0"/>
              <a:t>Jelgava</a:t>
            </a:r>
            <a:endParaRPr lang="lv-LV" sz="1200" dirty="0"/>
          </a:p>
        </p:txBody>
      </p:sp>
      <p:sp>
        <p:nvSpPr>
          <p:cNvPr id="53" name="TextBox 52"/>
          <p:cNvSpPr txBox="1"/>
          <p:nvPr/>
        </p:nvSpPr>
        <p:spPr>
          <a:xfrm>
            <a:off x="3976099" y="4448711"/>
            <a:ext cx="696000" cy="276989"/>
          </a:xfrm>
          <a:prstGeom prst="rect">
            <a:avLst/>
          </a:prstGeom>
          <a:noFill/>
        </p:spPr>
        <p:txBody>
          <a:bodyPr wrap="none" lIns="91428" tIns="45715" rIns="91428" bIns="45715" rtlCol="0">
            <a:spAutoFit/>
          </a:bodyPr>
          <a:lstStyle/>
          <a:p>
            <a:r>
              <a:rPr lang="lv-LV" sz="1200" dirty="0" smtClean="0"/>
              <a:t>Bauska</a:t>
            </a:r>
            <a:endParaRPr lang="lv-LV" sz="1200" dirty="0"/>
          </a:p>
        </p:txBody>
      </p:sp>
      <p:sp>
        <p:nvSpPr>
          <p:cNvPr id="54" name="TextBox 53"/>
          <p:cNvSpPr txBox="1"/>
          <p:nvPr/>
        </p:nvSpPr>
        <p:spPr>
          <a:xfrm>
            <a:off x="3113070" y="3308279"/>
            <a:ext cx="729663" cy="276989"/>
          </a:xfrm>
          <a:prstGeom prst="rect">
            <a:avLst/>
          </a:prstGeom>
          <a:noFill/>
        </p:spPr>
        <p:txBody>
          <a:bodyPr wrap="none" lIns="91428" tIns="45715" rIns="91428" bIns="45715" rtlCol="0">
            <a:spAutoFit/>
          </a:bodyPr>
          <a:lstStyle/>
          <a:p>
            <a:r>
              <a:rPr lang="lv-LV" sz="1200" dirty="0" smtClean="0"/>
              <a:t>Jūrmala</a:t>
            </a:r>
            <a:endParaRPr lang="lv-LV" sz="1200" dirty="0"/>
          </a:p>
        </p:txBody>
      </p:sp>
      <p:sp>
        <p:nvSpPr>
          <p:cNvPr id="55" name="TextBox 54"/>
          <p:cNvSpPr txBox="1"/>
          <p:nvPr/>
        </p:nvSpPr>
        <p:spPr>
          <a:xfrm>
            <a:off x="4284324" y="3585682"/>
            <a:ext cx="526082" cy="276989"/>
          </a:xfrm>
          <a:prstGeom prst="rect">
            <a:avLst/>
          </a:prstGeom>
          <a:noFill/>
        </p:spPr>
        <p:txBody>
          <a:bodyPr wrap="none" lIns="91428" tIns="45715" rIns="91428" bIns="45715" rtlCol="0">
            <a:spAutoFit/>
          </a:bodyPr>
          <a:lstStyle/>
          <a:p>
            <a:r>
              <a:rPr lang="lv-LV" sz="1200" dirty="0" smtClean="0"/>
              <a:t>Ogre</a:t>
            </a:r>
            <a:endParaRPr lang="lv-LV" sz="1200" dirty="0"/>
          </a:p>
        </p:txBody>
      </p:sp>
      <p:sp>
        <p:nvSpPr>
          <p:cNvPr id="57" name="TextBox 56"/>
          <p:cNvSpPr txBox="1"/>
          <p:nvPr/>
        </p:nvSpPr>
        <p:spPr>
          <a:xfrm>
            <a:off x="4633644" y="4150761"/>
            <a:ext cx="891567" cy="276989"/>
          </a:xfrm>
          <a:prstGeom prst="rect">
            <a:avLst/>
          </a:prstGeom>
          <a:noFill/>
        </p:spPr>
        <p:txBody>
          <a:bodyPr wrap="none" lIns="91428" tIns="45715" rIns="91428" bIns="45715" rtlCol="0">
            <a:spAutoFit/>
          </a:bodyPr>
          <a:lstStyle/>
          <a:p>
            <a:r>
              <a:rPr lang="lv-LV" sz="1200" dirty="0" smtClean="0"/>
              <a:t>Aizkraukle</a:t>
            </a:r>
            <a:endParaRPr lang="lv-LV" sz="1200" dirty="0"/>
          </a:p>
        </p:txBody>
      </p:sp>
      <p:sp>
        <p:nvSpPr>
          <p:cNvPr id="58" name="TextBox 57"/>
          <p:cNvSpPr txBox="1"/>
          <p:nvPr/>
        </p:nvSpPr>
        <p:spPr>
          <a:xfrm>
            <a:off x="4438436" y="2239767"/>
            <a:ext cx="712030" cy="276989"/>
          </a:xfrm>
          <a:prstGeom prst="rect">
            <a:avLst/>
          </a:prstGeom>
          <a:noFill/>
        </p:spPr>
        <p:txBody>
          <a:bodyPr wrap="none" lIns="91428" tIns="45715" rIns="91428" bIns="45715" rtlCol="0">
            <a:spAutoFit/>
          </a:bodyPr>
          <a:lstStyle/>
          <a:p>
            <a:r>
              <a:rPr lang="lv-LV" sz="1200" dirty="0" smtClean="0"/>
              <a:t>Limbaži</a:t>
            </a:r>
            <a:endParaRPr lang="lv-LV" sz="1200" dirty="0"/>
          </a:p>
        </p:txBody>
      </p:sp>
      <p:sp>
        <p:nvSpPr>
          <p:cNvPr id="59" name="TextBox 58"/>
          <p:cNvSpPr txBox="1"/>
          <p:nvPr/>
        </p:nvSpPr>
        <p:spPr>
          <a:xfrm>
            <a:off x="5054885" y="2167849"/>
            <a:ext cx="777561" cy="276989"/>
          </a:xfrm>
          <a:prstGeom prst="rect">
            <a:avLst/>
          </a:prstGeom>
          <a:noFill/>
        </p:spPr>
        <p:txBody>
          <a:bodyPr wrap="none" lIns="91428" tIns="45715" rIns="91428" bIns="45715" rtlCol="0">
            <a:spAutoFit/>
          </a:bodyPr>
          <a:lstStyle/>
          <a:p>
            <a:r>
              <a:rPr lang="lv-LV" sz="1200" dirty="0" smtClean="0"/>
              <a:t>Valmiera</a:t>
            </a:r>
            <a:endParaRPr lang="lv-LV" sz="1200" dirty="0"/>
          </a:p>
        </p:txBody>
      </p:sp>
      <p:sp>
        <p:nvSpPr>
          <p:cNvPr id="60" name="TextBox 59"/>
          <p:cNvSpPr txBox="1"/>
          <p:nvPr/>
        </p:nvSpPr>
        <p:spPr>
          <a:xfrm>
            <a:off x="5794626" y="1726058"/>
            <a:ext cx="556347" cy="276989"/>
          </a:xfrm>
          <a:prstGeom prst="rect">
            <a:avLst/>
          </a:prstGeom>
          <a:noFill/>
        </p:spPr>
        <p:txBody>
          <a:bodyPr wrap="none" lIns="91428" tIns="45715" rIns="91428" bIns="45715" rtlCol="0">
            <a:spAutoFit/>
          </a:bodyPr>
          <a:lstStyle/>
          <a:p>
            <a:r>
              <a:rPr lang="lv-LV" sz="1200" dirty="0" smtClean="0"/>
              <a:t>Valka</a:t>
            </a:r>
            <a:endParaRPr lang="lv-LV" sz="1200" dirty="0"/>
          </a:p>
        </p:txBody>
      </p:sp>
      <p:sp>
        <p:nvSpPr>
          <p:cNvPr id="61" name="TextBox 60"/>
          <p:cNvSpPr txBox="1"/>
          <p:nvPr/>
        </p:nvSpPr>
        <p:spPr>
          <a:xfrm>
            <a:off x="5116529" y="2661009"/>
            <a:ext cx="567760" cy="276989"/>
          </a:xfrm>
          <a:prstGeom prst="rect">
            <a:avLst/>
          </a:prstGeom>
          <a:noFill/>
        </p:spPr>
        <p:txBody>
          <a:bodyPr wrap="none" lIns="91428" tIns="45715" rIns="91428" bIns="45715" rtlCol="0">
            <a:spAutoFit/>
          </a:bodyPr>
          <a:lstStyle/>
          <a:p>
            <a:r>
              <a:rPr lang="lv-LV" sz="1200" dirty="0" smtClean="0"/>
              <a:t>Cēsis</a:t>
            </a:r>
            <a:endParaRPr lang="lv-LV" sz="1200" dirty="0"/>
          </a:p>
        </p:txBody>
      </p:sp>
      <p:sp>
        <p:nvSpPr>
          <p:cNvPr id="62" name="TextBox 61"/>
          <p:cNvSpPr txBox="1"/>
          <p:nvPr/>
        </p:nvSpPr>
        <p:spPr>
          <a:xfrm>
            <a:off x="6678203" y="2301413"/>
            <a:ext cx="729663" cy="276989"/>
          </a:xfrm>
          <a:prstGeom prst="rect">
            <a:avLst/>
          </a:prstGeom>
          <a:noFill/>
        </p:spPr>
        <p:txBody>
          <a:bodyPr wrap="none" lIns="91428" tIns="45715" rIns="91428" bIns="45715" rtlCol="0">
            <a:spAutoFit/>
          </a:bodyPr>
          <a:lstStyle/>
          <a:p>
            <a:r>
              <a:rPr lang="lv-LV" sz="1200" dirty="0" smtClean="0"/>
              <a:t>Alūksne</a:t>
            </a:r>
            <a:endParaRPr lang="lv-LV" sz="1200" dirty="0"/>
          </a:p>
        </p:txBody>
      </p:sp>
      <p:sp>
        <p:nvSpPr>
          <p:cNvPr id="63" name="TextBox 62"/>
          <p:cNvSpPr txBox="1"/>
          <p:nvPr/>
        </p:nvSpPr>
        <p:spPr>
          <a:xfrm>
            <a:off x="7078895" y="3020603"/>
            <a:ext cx="516464" cy="276989"/>
          </a:xfrm>
          <a:prstGeom prst="rect">
            <a:avLst/>
          </a:prstGeom>
          <a:noFill/>
        </p:spPr>
        <p:txBody>
          <a:bodyPr wrap="none" lIns="91428" tIns="45715" rIns="91428" bIns="45715" rtlCol="0">
            <a:spAutoFit/>
          </a:bodyPr>
          <a:lstStyle/>
          <a:p>
            <a:r>
              <a:rPr lang="lv-LV" sz="1200" dirty="0" smtClean="0"/>
              <a:t>Balvi</a:t>
            </a:r>
            <a:endParaRPr lang="lv-LV" sz="1200" dirty="0"/>
          </a:p>
        </p:txBody>
      </p:sp>
      <p:sp>
        <p:nvSpPr>
          <p:cNvPr id="64" name="TextBox 63"/>
          <p:cNvSpPr txBox="1"/>
          <p:nvPr/>
        </p:nvSpPr>
        <p:spPr>
          <a:xfrm>
            <a:off x="6431623" y="2876765"/>
            <a:ext cx="763326" cy="276989"/>
          </a:xfrm>
          <a:prstGeom prst="rect">
            <a:avLst/>
          </a:prstGeom>
          <a:noFill/>
        </p:spPr>
        <p:txBody>
          <a:bodyPr wrap="none" lIns="91428" tIns="45715" rIns="91428" bIns="45715" rtlCol="0">
            <a:spAutoFit/>
          </a:bodyPr>
          <a:lstStyle/>
          <a:p>
            <a:r>
              <a:rPr lang="lv-LV" sz="1200" dirty="0" smtClean="0"/>
              <a:t>Gulbene</a:t>
            </a:r>
            <a:endParaRPr lang="lv-LV" sz="1200" dirty="0"/>
          </a:p>
        </p:txBody>
      </p:sp>
      <p:sp>
        <p:nvSpPr>
          <p:cNvPr id="65" name="TextBox 64"/>
          <p:cNvSpPr txBox="1"/>
          <p:nvPr/>
        </p:nvSpPr>
        <p:spPr>
          <a:xfrm>
            <a:off x="5948738" y="3585682"/>
            <a:ext cx="737678" cy="276989"/>
          </a:xfrm>
          <a:prstGeom prst="rect">
            <a:avLst/>
          </a:prstGeom>
          <a:noFill/>
        </p:spPr>
        <p:txBody>
          <a:bodyPr wrap="none" lIns="91428" tIns="45715" rIns="91428" bIns="45715" rtlCol="0">
            <a:spAutoFit/>
          </a:bodyPr>
          <a:lstStyle/>
          <a:p>
            <a:r>
              <a:rPr lang="lv-LV" sz="1200" dirty="0" smtClean="0"/>
              <a:t>Madona</a:t>
            </a:r>
            <a:endParaRPr lang="lv-LV" sz="1200" dirty="0"/>
          </a:p>
        </p:txBody>
      </p:sp>
      <p:sp>
        <p:nvSpPr>
          <p:cNvPr id="66" name="TextBox 65"/>
          <p:cNvSpPr txBox="1"/>
          <p:nvPr/>
        </p:nvSpPr>
        <p:spPr>
          <a:xfrm>
            <a:off x="5527497" y="4212405"/>
            <a:ext cx="822637" cy="276989"/>
          </a:xfrm>
          <a:prstGeom prst="rect">
            <a:avLst/>
          </a:prstGeom>
          <a:noFill/>
        </p:spPr>
        <p:txBody>
          <a:bodyPr wrap="none" lIns="91428" tIns="45715" rIns="91428" bIns="45715" rtlCol="0">
            <a:spAutoFit/>
          </a:bodyPr>
          <a:lstStyle/>
          <a:p>
            <a:r>
              <a:rPr lang="lv-LV" sz="1200" dirty="0" smtClean="0"/>
              <a:t>Jēkabpils</a:t>
            </a:r>
            <a:endParaRPr lang="lv-LV" sz="1200" dirty="0"/>
          </a:p>
        </p:txBody>
      </p:sp>
      <p:sp>
        <p:nvSpPr>
          <p:cNvPr id="67" name="TextBox 66"/>
          <p:cNvSpPr txBox="1"/>
          <p:nvPr/>
        </p:nvSpPr>
        <p:spPr>
          <a:xfrm>
            <a:off x="6267236" y="5373385"/>
            <a:ext cx="941259" cy="276989"/>
          </a:xfrm>
          <a:prstGeom prst="rect">
            <a:avLst/>
          </a:prstGeom>
          <a:noFill/>
        </p:spPr>
        <p:txBody>
          <a:bodyPr wrap="none" lIns="91428" tIns="45715" rIns="91428" bIns="45715" rtlCol="0">
            <a:spAutoFit/>
          </a:bodyPr>
          <a:lstStyle/>
          <a:p>
            <a:r>
              <a:rPr lang="lv-LV" sz="1200" dirty="0" smtClean="0"/>
              <a:t>Daugavpils</a:t>
            </a:r>
            <a:endParaRPr lang="lv-LV" sz="1200" dirty="0"/>
          </a:p>
        </p:txBody>
      </p:sp>
      <p:sp>
        <p:nvSpPr>
          <p:cNvPr id="68" name="TextBox 67"/>
          <p:cNvSpPr txBox="1"/>
          <p:nvPr/>
        </p:nvSpPr>
        <p:spPr>
          <a:xfrm>
            <a:off x="7058347" y="5280917"/>
            <a:ext cx="780959" cy="276989"/>
          </a:xfrm>
          <a:prstGeom prst="rect">
            <a:avLst/>
          </a:prstGeom>
          <a:noFill/>
        </p:spPr>
        <p:txBody>
          <a:bodyPr wrap="none" lIns="91428" tIns="45715" rIns="91428" bIns="45715" rtlCol="0">
            <a:spAutoFit/>
          </a:bodyPr>
          <a:lstStyle/>
          <a:p>
            <a:r>
              <a:rPr lang="lv-LV" sz="1200" dirty="0" smtClean="0"/>
              <a:t>Krāslava</a:t>
            </a:r>
            <a:endParaRPr lang="lv-LV" sz="1200" dirty="0"/>
          </a:p>
        </p:txBody>
      </p:sp>
      <p:sp>
        <p:nvSpPr>
          <p:cNvPr id="69" name="TextBox 68"/>
          <p:cNvSpPr txBox="1"/>
          <p:nvPr/>
        </p:nvSpPr>
        <p:spPr>
          <a:xfrm>
            <a:off x="7068621" y="4140486"/>
            <a:ext cx="788974" cy="276989"/>
          </a:xfrm>
          <a:prstGeom prst="rect">
            <a:avLst/>
          </a:prstGeom>
          <a:noFill/>
        </p:spPr>
        <p:txBody>
          <a:bodyPr wrap="none" lIns="91428" tIns="45715" rIns="91428" bIns="45715" rtlCol="0">
            <a:spAutoFit/>
          </a:bodyPr>
          <a:lstStyle/>
          <a:p>
            <a:r>
              <a:rPr lang="lv-LV" sz="1200" dirty="0" smtClean="0"/>
              <a:t>Rēzekne</a:t>
            </a:r>
            <a:endParaRPr lang="lv-LV" sz="1200" dirty="0"/>
          </a:p>
        </p:txBody>
      </p:sp>
      <p:sp>
        <p:nvSpPr>
          <p:cNvPr id="70" name="TextBox 69"/>
          <p:cNvSpPr txBox="1"/>
          <p:nvPr/>
        </p:nvSpPr>
        <p:spPr>
          <a:xfrm>
            <a:off x="7900827" y="4161034"/>
            <a:ext cx="601422" cy="276989"/>
          </a:xfrm>
          <a:prstGeom prst="rect">
            <a:avLst/>
          </a:prstGeom>
          <a:noFill/>
        </p:spPr>
        <p:txBody>
          <a:bodyPr wrap="none" lIns="91428" tIns="45715" rIns="91428" bIns="45715" rtlCol="0">
            <a:spAutoFit/>
          </a:bodyPr>
          <a:lstStyle/>
          <a:p>
            <a:r>
              <a:rPr lang="lv-LV" sz="1200" dirty="0" smtClean="0"/>
              <a:t>Ludza</a:t>
            </a:r>
            <a:endParaRPr lang="lv-LV" sz="1200" dirty="0"/>
          </a:p>
        </p:txBody>
      </p:sp>
      <p:sp>
        <p:nvSpPr>
          <p:cNvPr id="71" name="TextBox 70"/>
          <p:cNvSpPr txBox="1"/>
          <p:nvPr/>
        </p:nvSpPr>
        <p:spPr>
          <a:xfrm>
            <a:off x="6596010" y="4510355"/>
            <a:ext cx="524478" cy="276989"/>
          </a:xfrm>
          <a:prstGeom prst="rect">
            <a:avLst/>
          </a:prstGeom>
          <a:noFill/>
        </p:spPr>
        <p:txBody>
          <a:bodyPr wrap="none" lIns="91428" tIns="45715" rIns="91428" bIns="45715" rtlCol="0">
            <a:spAutoFit/>
          </a:bodyPr>
          <a:lstStyle/>
          <a:p>
            <a:r>
              <a:rPr lang="lv-LV" sz="1200" dirty="0" smtClean="0"/>
              <a:t>Preiļi</a:t>
            </a:r>
            <a:endParaRPr lang="lv-LV" sz="1200" dirty="0"/>
          </a:p>
        </p:txBody>
      </p:sp>
      <p:sp>
        <p:nvSpPr>
          <p:cNvPr id="72" name="TextBox 71"/>
          <p:cNvSpPr txBox="1"/>
          <p:nvPr/>
        </p:nvSpPr>
        <p:spPr>
          <a:xfrm>
            <a:off x="5599417" y="2537720"/>
            <a:ext cx="681573" cy="246211"/>
          </a:xfrm>
          <a:prstGeom prst="rect">
            <a:avLst/>
          </a:prstGeom>
          <a:noFill/>
        </p:spPr>
        <p:txBody>
          <a:bodyPr wrap="none" lIns="91428" tIns="45715" rIns="91428" bIns="45715" rtlCol="0">
            <a:spAutoFit/>
          </a:bodyPr>
          <a:lstStyle/>
          <a:p>
            <a:r>
              <a:rPr lang="lv-LV" sz="1000" dirty="0" smtClean="0"/>
              <a:t>Smiltene</a:t>
            </a:r>
            <a:endParaRPr lang="lv-LV" sz="1100" dirty="0"/>
          </a:p>
        </p:txBody>
      </p:sp>
      <p:sp>
        <p:nvSpPr>
          <p:cNvPr id="73" name="TextBox 72"/>
          <p:cNvSpPr txBox="1"/>
          <p:nvPr/>
        </p:nvSpPr>
        <p:spPr>
          <a:xfrm>
            <a:off x="6082302" y="4592550"/>
            <a:ext cx="524478" cy="246211"/>
          </a:xfrm>
          <a:prstGeom prst="rect">
            <a:avLst/>
          </a:prstGeom>
          <a:noFill/>
        </p:spPr>
        <p:txBody>
          <a:bodyPr wrap="none" lIns="91428" tIns="45715" rIns="91428" bIns="45715" rtlCol="0">
            <a:spAutoFit/>
          </a:bodyPr>
          <a:lstStyle/>
          <a:p>
            <a:r>
              <a:rPr lang="lv-LV" sz="1000" dirty="0" smtClean="0"/>
              <a:t>Līvāni</a:t>
            </a:r>
            <a:endParaRPr lang="lv-LV" sz="1000" dirty="0"/>
          </a:p>
        </p:txBody>
      </p:sp>
      <p:sp>
        <p:nvSpPr>
          <p:cNvPr id="74" name="Action Button: Back or Previous 73">
            <a:hlinkClick r:id="rId6"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Personnel</a:t>
            </a:r>
            <a:endParaRPr lang="lv-LV" sz="1400" dirty="0"/>
          </a:p>
        </p:txBody>
      </p:sp>
      <p:sp>
        <p:nvSpPr>
          <p:cNvPr id="75" name="Action Button: Forward or Next 74">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Population</a:t>
            </a:r>
            <a:r>
              <a:rPr lang="lv-LV" dirty="0" smtClean="0"/>
              <a:t> </a:t>
            </a:r>
            <a:r>
              <a:rPr lang="lv-LV" dirty="0" err="1" smtClean="0"/>
              <a:t>Register</a:t>
            </a:r>
            <a:r>
              <a:rPr lang="lv-LV" dirty="0" smtClean="0"/>
              <a:t> </a:t>
            </a:r>
            <a:r>
              <a:rPr lang="lv-LV" dirty="0" err="1" smtClean="0"/>
              <a:t>Statistics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100</a:t>
            </a:fld>
            <a:endParaRPr lang="lv-LV"/>
          </a:p>
        </p:txBody>
      </p:sp>
      <p:sp>
        <p:nvSpPr>
          <p:cNvPr id="16" name="Content Placeholder 14"/>
          <p:cNvSpPr txBox="1">
            <a:spLocks/>
          </p:cNvSpPr>
          <p:nvPr/>
        </p:nvSpPr>
        <p:spPr>
          <a:xfrm>
            <a:off x="-1990740" y="6022195"/>
            <a:ext cx="2143140" cy="1976410"/>
          </a:xfrm>
          <a:prstGeom prst="rect">
            <a:avLst/>
          </a:prstGeom>
        </p:spPr>
        <p:txBody>
          <a:bodyPr vert="horz" lIns="91428" tIns="45715" rIns="91428" bIns="45715" rtlCol="0">
            <a:normAutofit/>
          </a:bodyPr>
          <a:lstStyle/>
          <a:p>
            <a:pPr marL="342858" indent="-342858" defTabSz="914288" fontAlgn="auto">
              <a:spcBef>
                <a:spcPct val="20000"/>
              </a:spcBef>
              <a:spcAft>
                <a:spcPts val="0"/>
              </a:spcAft>
              <a:buFont typeface="Arial" pitchFamily="34" charset="0"/>
              <a:buChar char="•"/>
              <a:defRPr/>
            </a:pPr>
            <a:endParaRPr lang="lv-LV" sz="2800" dirty="0">
              <a:latin typeface="+mn-lt"/>
            </a:endParaRPr>
          </a:p>
        </p:txBody>
      </p:sp>
      <p:graphicFrame>
        <p:nvGraphicFramePr>
          <p:cNvPr id="10" name="Content Placeholder 9"/>
          <p:cNvGraphicFramePr>
            <a:graphicFrameLocks noGrp="1"/>
          </p:cNvGraphicFramePr>
          <p:nvPr>
            <p:ph sz="half" idx="1"/>
          </p:nvPr>
        </p:nvGraphicFramePr>
        <p:xfrm>
          <a:off x="457200" y="1371600"/>
          <a:ext cx="4038600" cy="495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11"/>
          <p:cNvGraphicFramePr>
            <a:graphicFrameLocks noGrp="1"/>
          </p:cNvGraphicFramePr>
          <p:nvPr>
            <p:ph sz="half" idx="2"/>
          </p:nvPr>
        </p:nvGraphicFramePr>
        <p:xfrm>
          <a:off x="4648200" y="1371600"/>
          <a:ext cx="4038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8" name="Action Button: Home 7">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5" action="ppaction://hlinksldjump" highlightClick="1"/>
          </p:cNvPr>
          <p:cNvSpPr/>
          <p:nvPr/>
        </p:nvSpPr>
        <p:spPr>
          <a:xfrm>
            <a:off x="195943" y="6316824"/>
            <a:ext cx="1547132"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Population</a:t>
            </a:r>
            <a:r>
              <a:rPr lang="lv-LV" dirty="0" smtClean="0"/>
              <a:t> </a:t>
            </a:r>
            <a:r>
              <a:rPr lang="lv-LV" dirty="0" err="1" smtClean="0"/>
              <a:t>Register</a:t>
            </a:r>
            <a:r>
              <a:rPr lang="lv-LV" dirty="0" smtClean="0"/>
              <a:t> </a:t>
            </a:r>
            <a:r>
              <a:rPr lang="lv-LV" dirty="0" err="1" smtClean="0"/>
              <a:t>Statistics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101</a:t>
            </a:fld>
            <a:endParaRPr lang="lv-LV"/>
          </a:p>
        </p:txBody>
      </p:sp>
      <p:graphicFrame>
        <p:nvGraphicFramePr>
          <p:cNvPr id="8" name="Content Placeholder 7"/>
          <p:cNvGraphicFramePr>
            <a:graphicFrameLocks noGrp="1"/>
          </p:cNvGraphicFramePr>
          <p:nvPr>
            <p:ph idx="1"/>
          </p:nvPr>
        </p:nvGraphicFramePr>
        <p:xfrm>
          <a:off x="142844" y="1371600"/>
          <a:ext cx="8786874"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3" y="6316824"/>
            <a:ext cx="155665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Population</a:t>
            </a:r>
            <a:r>
              <a:rPr lang="lv-LV" dirty="0" smtClean="0"/>
              <a:t> </a:t>
            </a:r>
            <a:r>
              <a:rPr lang="lv-LV" dirty="0" err="1" smtClean="0"/>
              <a:t>Register</a:t>
            </a:r>
            <a:r>
              <a:rPr lang="lv-LV" dirty="0" smtClean="0"/>
              <a:t> </a:t>
            </a:r>
            <a:r>
              <a:rPr lang="lv-LV" dirty="0" err="1" smtClean="0"/>
              <a:t>Statistics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102</a:t>
            </a:fld>
            <a:endParaRPr lang="lv-LV"/>
          </a:p>
        </p:txBody>
      </p:sp>
      <p:graphicFrame>
        <p:nvGraphicFramePr>
          <p:cNvPr id="10" name="Content Placeholder 9"/>
          <p:cNvGraphicFramePr>
            <a:graphicFrameLocks noGrp="1"/>
          </p:cNvGraphicFramePr>
          <p:nvPr>
            <p:ph sz="half" idx="1"/>
          </p:nvPr>
        </p:nvGraphicFramePr>
        <p:xfrm>
          <a:off x="457200" y="1371600"/>
          <a:ext cx="4038600" cy="53435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0"/>
          <p:cNvGraphicFramePr>
            <a:graphicFrameLocks noGrp="1"/>
          </p:cNvGraphicFramePr>
          <p:nvPr>
            <p:ph sz="half" idx="2"/>
          </p:nvPr>
        </p:nvGraphicFramePr>
        <p:xfrm>
          <a:off x="4648200" y="1371600"/>
          <a:ext cx="4038600" cy="5343548"/>
        </p:xfrm>
        <a:graphic>
          <a:graphicData uri="http://schemas.openxmlformats.org/drawingml/2006/chart">
            <c:chart xmlns:c="http://schemas.openxmlformats.org/drawingml/2006/chart" xmlns:r="http://schemas.openxmlformats.org/officeDocument/2006/relationships" r:id="rId3"/>
          </a:graphicData>
        </a:graphic>
      </p:graphicFrame>
      <p:sp>
        <p:nvSpPr>
          <p:cNvPr id="8" name="Action Button: Home 7">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5" action="ppaction://hlinksldjump" highlightClick="1"/>
          </p:cNvPr>
          <p:cNvSpPr/>
          <p:nvPr/>
        </p:nvSpPr>
        <p:spPr>
          <a:xfrm>
            <a:off x="195943" y="6316824"/>
            <a:ext cx="153760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103</a:t>
            </a:fld>
            <a:endParaRPr lang="lv-LV"/>
          </a:p>
        </p:txBody>
      </p:sp>
      <p:graphicFrame>
        <p:nvGraphicFramePr>
          <p:cNvPr id="8" name="Content Placeholder 7"/>
          <p:cNvGraphicFramePr>
            <a:graphicFrameLocks noGrp="1"/>
          </p:cNvGraphicFramePr>
          <p:nvPr>
            <p:ph idx="4294967295"/>
          </p:nvPr>
        </p:nvGraphicFramePr>
        <p:xfrm>
          <a:off x="1" y="1371600"/>
          <a:ext cx="8677275"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pSp>
        <p:nvGrpSpPr>
          <p:cNvPr id="9" name="Group 8"/>
          <p:cNvGrpSpPr/>
          <p:nvPr/>
        </p:nvGrpSpPr>
        <p:grpSpPr>
          <a:xfrm>
            <a:off x="285720" y="245593"/>
            <a:ext cx="5844492" cy="792000"/>
            <a:chOff x="411480" y="3415560"/>
            <a:chExt cx="5760720" cy="1092240"/>
          </a:xfrm>
          <a:scene3d>
            <a:camera prst="orthographicFront"/>
            <a:lightRig rig="threePt" dir="t">
              <a:rot lat="0" lon="0" rev="7500000"/>
            </a:lightRig>
          </a:scene3d>
        </p:grpSpPr>
        <p:sp>
          <p:nvSpPr>
            <p:cNvPr id="10" name="Rounded Rectangle 9"/>
            <p:cNvSpPr/>
            <p:nvPr/>
          </p:nvSpPr>
          <p:spPr>
            <a:xfrm>
              <a:off x="411480" y="3415560"/>
              <a:ext cx="5760720" cy="1092240"/>
            </a:xfrm>
            <a:prstGeom prst="roundRect">
              <a:avLst/>
            </a:prstGeom>
            <a:sp3d prstMaterial="plastic">
              <a:bevelT w="127000" h="25400" prst="relaxedInset"/>
            </a:sp3d>
          </p:spPr>
          <p:style>
            <a:lnRef idx="0">
              <a:schemeClr val="lt1">
                <a:hueOff val="0"/>
                <a:satOff val="0"/>
                <a:lumOff val="0"/>
                <a:alphaOff val="0"/>
              </a:schemeClr>
            </a:lnRef>
            <a:fillRef idx="3">
              <a:schemeClr val="accent6">
                <a:shade val="80000"/>
                <a:hueOff val="-381692"/>
                <a:satOff val="17009"/>
                <a:lumOff val="23779"/>
                <a:alphaOff val="0"/>
              </a:schemeClr>
            </a:fillRef>
            <a:effectRef idx="2">
              <a:schemeClr val="accent6">
                <a:shade val="80000"/>
                <a:hueOff val="-381692"/>
                <a:satOff val="17009"/>
                <a:lumOff val="23779"/>
                <a:alphaOff val="0"/>
              </a:schemeClr>
            </a:effectRef>
            <a:fontRef idx="minor">
              <a:schemeClr val="lt1"/>
            </a:fontRef>
          </p:style>
        </p:sp>
        <p:sp>
          <p:nvSpPr>
            <p:cNvPr id="11" name="Rounded Rectangle 4"/>
            <p:cNvSpPr/>
            <p:nvPr/>
          </p:nvSpPr>
          <p:spPr>
            <a:xfrm>
              <a:off x="464799" y="3468879"/>
              <a:ext cx="5654082" cy="9856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defTabSz="1644447">
                <a:lnSpc>
                  <a:spcPct val="90000"/>
                </a:lnSpc>
                <a:spcAft>
                  <a:spcPct val="35000"/>
                </a:spcAft>
              </a:pPr>
              <a:r>
                <a:rPr lang="lv-LV" sz="3200" dirty="0" err="1" smtClean="0"/>
                <a:t>Customer</a:t>
              </a:r>
              <a:r>
                <a:rPr lang="lv-LV" sz="3200" dirty="0" smtClean="0"/>
                <a:t> </a:t>
              </a:r>
              <a:r>
                <a:rPr lang="lv-LV" sz="3200" dirty="0" err="1" smtClean="0"/>
                <a:t>Satisfaction</a:t>
              </a:r>
              <a:r>
                <a:rPr lang="lv-LV" sz="3200" dirty="0" smtClean="0"/>
                <a:t> </a:t>
              </a:r>
              <a:r>
                <a:rPr lang="lv-LV" sz="3200" dirty="0" err="1" smtClean="0"/>
                <a:t>Survey</a:t>
              </a:r>
              <a:endParaRPr lang="lv-LV" sz="3200" dirty="0"/>
            </a:p>
          </p:txBody>
        </p:sp>
      </p:grpSp>
      <p:sp>
        <p:nvSpPr>
          <p:cNvPr id="12" name="Action Button: Forward or Next 11">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3600" dirty="0" err="1" smtClean="0"/>
              <a:t>Customer</a:t>
            </a:r>
            <a:r>
              <a:rPr lang="lv-LV" sz="3600" dirty="0" smtClean="0"/>
              <a:t> </a:t>
            </a:r>
            <a:r>
              <a:rPr lang="lv-LV" sz="3600" dirty="0" err="1" smtClean="0"/>
              <a:t>Satisfaction</a:t>
            </a:r>
            <a:r>
              <a:rPr lang="lv-LV" sz="3600" dirty="0" smtClean="0"/>
              <a:t> </a:t>
            </a:r>
            <a:r>
              <a:rPr lang="lv-LV" sz="3600" dirty="0" err="1" smtClean="0"/>
              <a:t>Survey</a:t>
            </a:r>
            <a:r>
              <a:rPr lang="lv-LV" sz="3600" dirty="0" smtClean="0"/>
              <a:t> (2013)</a:t>
            </a:r>
            <a:endParaRPr lang="lv-LV" sz="3600" dirty="0"/>
          </a:p>
        </p:txBody>
      </p:sp>
      <p:graphicFrame>
        <p:nvGraphicFramePr>
          <p:cNvPr id="5" name="Content Placeholder 4"/>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104</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Forward or Next 6">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105</a:t>
            </a:fld>
            <a:endParaRPr lang="lv-LV"/>
          </a:p>
        </p:txBody>
      </p:sp>
      <p:sp>
        <p:nvSpPr>
          <p:cNvPr id="7" name="Title 6"/>
          <p:cNvSpPr>
            <a:spLocks noGrp="1"/>
          </p:cNvSpPr>
          <p:nvPr>
            <p:ph type="title"/>
          </p:nvPr>
        </p:nvSpPr>
        <p:spPr/>
        <p:txBody>
          <a:bodyPr>
            <a:normAutofit/>
          </a:bodyPr>
          <a:lstStyle/>
          <a:p>
            <a:r>
              <a:rPr lang="lv-LV" sz="3600" dirty="0" err="1" smtClean="0"/>
              <a:t>Customer</a:t>
            </a:r>
            <a:r>
              <a:rPr lang="lv-LV" sz="3600" dirty="0" smtClean="0"/>
              <a:t> </a:t>
            </a:r>
            <a:r>
              <a:rPr lang="lv-LV" sz="3600" dirty="0" err="1" smtClean="0"/>
              <a:t>Satisfaction</a:t>
            </a:r>
            <a:r>
              <a:rPr lang="lv-LV" sz="3600" dirty="0" smtClean="0"/>
              <a:t> </a:t>
            </a:r>
            <a:r>
              <a:rPr lang="lv-LV" sz="3600" dirty="0" err="1" smtClean="0"/>
              <a:t>Survey</a:t>
            </a:r>
            <a:r>
              <a:rPr lang="lv-LV" sz="3600" dirty="0" smtClean="0"/>
              <a:t> (2013)</a:t>
            </a:r>
            <a:endParaRPr lang="lv-LV" sz="3600" dirty="0"/>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Forward or Next 5">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47675" y="1381125"/>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106</a:t>
            </a:fld>
            <a:endParaRPr lang="lv-LV"/>
          </a:p>
        </p:txBody>
      </p:sp>
      <p:sp>
        <p:nvSpPr>
          <p:cNvPr id="7" name="Title 6"/>
          <p:cNvSpPr>
            <a:spLocks noGrp="1"/>
          </p:cNvSpPr>
          <p:nvPr>
            <p:ph type="title"/>
          </p:nvPr>
        </p:nvSpPr>
        <p:spPr/>
        <p:txBody>
          <a:bodyPr>
            <a:normAutofit/>
          </a:bodyPr>
          <a:lstStyle/>
          <a:p>
            <a:r>
              <a:rPr lang="lv-LV" sz="3600" dirty="0" err="1" smtClean="0"/>
              <a:t>Customer</a:t>
            </a:r>
            <a:r>
              <a:rPr lang="lv-LV" sz="3600" dirty="0" smtClean="0"/>
              <a:t> </a:t>
            </a:r>
            <a:r>
              <a:rPr lang="lv-LV" sz="3600" dirty="0" err="1" smtClean="0"/>
              <a:t>Satisfaction</a:t>
            </a:r>
            <a:r>
              <a:rPr lang="lv-LV" sz="3600" dirty="0" smtClean="0"/>
              <a:t> </a:t>
            </a:r>
            <a:r>
              <a:rPr lang="lv-LV" sz="3600" dirty="0" err="1" smtClean="0"/>
              <a:t>Survey</a:t>
            </a:r>
            <a:r>
              <a:rPr lang="lv-LV" sz="3600" dirty="0" smtClean="0"/>
              <a:t> (2013)</a:t>
            </a:r>
            <a:endParaRPr lang="lv-LV" sz="3600" dirty="0"/>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Forward or Next 5">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47675" y="1381125"/>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107</a:t>
            </a:fld>
            <a:endParaRPr lang="lv-LV"/>
          </a:p>
        </p:txBody>
      </p:sp>
      <p:sp>
        <p:nvSpPr>
          <p:cNvPr id="7" name="Title 6"/>
          <p:cNvSpPr>
            <a:spLocks noGrp="1"/>
          </p:cNvSpPr>
          <p:nvPr>
            <p:ph type="title"/>
          </p:nvPr>
        </p:nvSpPr>
        <p:spPr/>
        <p:txBody>
          <a:bodyPr>
            <a:normAutofit/>
          </a:bodyPr>
          <a:lstStyle/>
          <a:p>
            <a:r>
              <a:rPr lang="lv-LV" sz="3600" dirty="0" err="1" smtClean="0"/>
              <a:t>Customer</a:t>
            </a:r>
            <a:r>
              <a:rPr lang="lv-LV" sz="3600" dirty="0" smtClean="0"/>
              <a:t> </a:t>
            </a:r>
            <a:r>
              <a:rPr lang="lv-LV" sz="3600" dirty="0" err="1" smtClean="0"/>
              <a:t>Satisfaction</a:t>
            </a:r>
            <a:r>
              <a:rPr lang="lv-LV" sz="3600" dirty="0" smtClean="0"/>
              <a:t> </a:t>
            </a:r>
            <a:r>
              <a:rPr lang="lv-LV" sz="3600" dirty="0" err="1" smtClean="0"/>
              <a:t>Survey</a:t>
            </a:r>
            <a:r>
              <a:rPr lang="lv-LV" sz="3600" dirty="0" smtClean="0"/>
              <a:t> (2013)</a:t>
            </a:r>
            <a:endParaRPr lang="lv-LV" sz="3600" dirty="0"/>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Forward or Next 5">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68098" y="2867770"/>
            <a:ext cx="5929322" cy="1714512"/>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r"/>
            <a:r>
              <a:rPr lang="lv-LV" sz="36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Office </a:t>
            </a:r>
            <a:r>
              <a:rPr lang="lv-LV" sz="360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of</a:t>
            </a:r>
            <a:r>
              <a:rPr lang="lv-LV" sz="36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lv-LV" sz="360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Citizenship</a:t>
            </a:r>
            <a:r>
              <a:rPr lang="lv-LV" sz="36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lv-LV" sz="360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and</a:t>
            </a:r>
            <a:r>
              <a:rPr lang="lv-LV" sz="36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lv-LV" sz="360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Migration</a:t>
            </a:r>
            <a:r>
              <a:rPr lang="lv-LV" sz="36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lv-LV" sz="360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Affairs</a:t>
            </a:r>
            <a:endParaRPr lang="lv-LV" sz="36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65538" name="Text Placeholder 5"/>
          <p:cNvSpPr>
            <a:spLocks noGrp="1"/>
          </p:cNvSpPr>
          <p:nvPr>
            <p:ph type="body" sz="half" idx="2"/>
          </p:nvPr>
        </p:nvSpPr>
        <p:spPr>
          <a:xfrm>
            <a:off x="1714480" y="4714884"/>
            <a:ext cx="5486400" cy="1928826"/>
          </a:xfrm>
        </p:spPr>
        <p:txBody>
          <a:bodyPr>
            <a:noAutofit/>
          </a:bodyPr>
          <a:lstStyle/>
          <a:p>
            <a:r>
              <a:rPr lang="sq-AL" dirty="0" smtClean="0"/>
              <a:t>Čiekurkalna 1. līnija 1/3</a:t>
            </a:r>
            <a:endParaRPr lang="lv-LV" dirty="0" smtClean="0"/>
          </a:p>
          <a:p>
            <a:r>
              <a:rPr lang="sq-AL" dirty="0" smtClean="0"/>
              <a:t>Rīga,</a:t>
            </a:r>
            <a:r>
              <a:rPr lang="lv-LV" dirty="0" smtClean="0"/>
              <a:t> </a:t>
            </a:r>
            <a:r>
              <a:rPr lang="sq-AL" dirty="0" smtClean="0"/>
              <a:t>LV 1026</a:t>
            </a:r>
            <a:endParaRPr lang="lv-LV" dirty="0" smtClean="0"/>
          </a:p>
          <a:p>
            <a:r>
              <a:rPr lang="lv-LV" dirty="0" smtClean="0"/>
              <a:t>Latvia</a:t>
            </a:r>
          </a:p>
          <a:p>
            <a:r>
              <a:rPr lang="sq-AL" dirty="0" smtClean="0"/>
              <a:t>tel. (+371) 672 19183</a:t>
            </a:r>
            <a:endParaRPr lang="lv-LV" dirty="0" smtClean="0"/>
          </a:p>
          <a:p>
            <a:r>
              <a:rPr lang="sq-AL" dirty="0" smtClean="0"/>
              <a:t>fax. (+371) 678 29825</a:t>
            </a:r>
            <a:endParaRPr lang="lv-LV" dirty="0" smtClean="0"/>
          </a:p>
          <a:p>
            <a:r>
              <a:rPr lang="sq-AL" u="sng" dirty="0" smtClean="0">
                <a:hlinkClick r:id="rId2"/>
              </a:rPr>
              <a:t>pmlp@pmlp.gov.lv</a:t>
            </a:r>
            <a:r>
              <a:rPr lang="sq-AL" dirty="0" smtClean="0"/>
              <a:t> </a:t>
            </a:r>
            <a:endParaRPr lang="lv-LV" dirty="0" smtClean="0"/>
          </a:p>
          <a:p>
            <a:r>
              <a:rPr lang="sq-AL" b="1" u="sng" dirty="0" smtClean="0">
                <a:hlinkClick r:id="rId3"/>
              </a:rPr>
              <a:t>www.pmlp.gov.lv</a:t>
            </a:r>
            <a:endParaRPr lang="lv-LV" dirty="0" smtClean="0"/>
          </a:p>
          <a:p>
            <a:endParaRPr lang="lv-LV" dirty="0" smtClean="0"/>
          </a:p>
          <a:p>
            <a:endParaRPr lang="lv-LV" dirty="0" smtClean="0"/>
          </a:p>
        </p:txBody>
      </p:sp>
      <p:pic>
        <p:nvPicPr>
          <p:cNvPr id="13" name="Picture Placeholder 12" descr="PMLP logo ar mirdzumu.png"/>
          <p:cNvPicPr>
            <a:picLocks noGrp="1" noChangeAspect="1"/>
          </p:cNvPicPr>
          <p:nvPr>
            <p:ph type="pic" idx="1"/>
          </p:nvPr>
        </p:nvPicPr>
        <p:blipFill>
          <a:blip r:embed="rId4" cstate="print"/>
          <a:srcRect t="668" r="-4453" b="-2005"/>
          <a:stretch>
            <a:fillRect/>
          </a:stretch>
        </p:blipFill>
        <p:spPr>
          <a:xfrm>
            <a:off x="0" y="1285860"/>
            <a:ext cx="3351216" cy="3143272"/>
          </a:xfrm>
        </p:spPr>
      </p:pic>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108</a:t>
            </a:fld>
            <a:endParaRPr lang="lv-LV"/>
          </a:p>
        </p:txBody>
      </p:sp>
      <p:sp>
        <p:nvSpPr>
          <p:cNvPr id="8" name="Action Button: Home 7">
            <a:hlinkClick r:id="rId5" action="ppaction://hlinksldjump" highlightClick="1"/>
          </p:cNvPr>
          <p:cNvSpPr/>
          <p:nvPr/>
        </p:nvSpPr>
        <p:spPr>
          <a:xfrm>
            <a:off x="8377050" y="376002"/>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4008" y="225045"/>
            <a:ext cx="5400000" cy="792000"/>
            <a:chOff x="411480" y="1737240"/>
            <a:chExt cx="5760720" cy="1092240"/>
          </a:xfrm>
          <a:scene3d>
            <a:camera prst="orthographicFront"/>
            <a:lightRig rig="threePt" dir="t">
              <a:rot lat="0" lon="0" rev="7500000"/>
            </a:lightRig>
          </a:scene3d>
        </p:grpSpPr>
        <p:sp>
          <p:nvSpPr>
            <p:cNvPr id="8" name="Rounded Rectangle 7"/>
            <p:cNvSpPr/>
            <p:nvPr/>
          </p:nvSpPr>
          <p:spPr>
            <a:xfrm>
              <a:off x="411480" y="1737240"/>
              <a:ext cx="5760720" cy="1092240"/>
            </a:xfrm>
            <a:prstGeom prst="roundRect">
              <a:avLst/>
            </a:prstGeom>
            <a:sp3d prstMaterial="plastic">
              <a:bevelT w="127000" h="25400" prst="relaxedInset"/>
            </a:sp3d>
          </p:spPr>
          <p:style>
            <a:lnRef idx="0">
              <a:schemeClr val="lt1">
                <a:hueOff val="0"/>
                <a:satOff val="0"/>
                <a:lumOff val="0"/>
                <a:alphaOff val="0"/>
              </a:schemeClr>
            </a:lnRef>
            <a:fillRef idx="3">
              <a:schemeClr val="accent6">
                <a:shade val="80000"/>
                <a:hueOff val="-190846"/>
                <a:satOff val="8505"/>
                <a:lumOff val="11889"/>
                <a:alphaOff val="0"/>
              </a:schemeClr>
            </a:fillRef>
            <a:effectRef idx="2">
              <a:schemeClr val="accent6">
                <a:shade val="80000"/>
                <a:hueOff val="-190846"/>
                <a:satOff val="8505"/>
                <a:lumOff val="11889"/>
                <a:alphaOff val="0"/>
              </a:schemeClr>
            </a:effectRef>
            <a:fontRef idx="minor">
              <a:schemeClr val="lt1"/>
            </a:fontRef>
          </p:style>
        </p:sp>
        <p:sp>
          <p:nvSpPr>
            <p:cNvPr id="9" name="Rounded Rectangle 4"/>
            <p:cNvSpPr/>
            <p:nvPr/>
          </p:nvSpPr>
          <p:spPr>
            <a:xfrm>
              <a:off x="464799" y="1790559"/>
              <a:ext cx="5654082" cy="9856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defTabSz="1644447">
                <a:lnSpc>
                  <a:spcPct val="90000"/>
                </a:lnSpc>
                <a:spcAft>
                  <a:spcPct val="35000"/>
                </a:spcAft>
              </a:pPr>
              <a:r>
                <a:rPr lang="lv-LV" sz="3200" dirty="0" err="1" smtClean="0"/>
                <a:t>Main</a:t>
              </a:r>
              <a:r>
                <a:rPr lang="lv-LV" sz="3200" dirty="0" smtClean="0"/>
                <a:t> </a:t>
              </a:r>
              <a:r>
                <a:rPr lang="lv-LV" sz="3200" dirty="0" err="1" smtClean="0"/>
                <a:t>Policy</a:t>
              </a:r>
              <a:r>
                <a:rPr lang="lv-LV" sz="3200" dirty="0" smtClean="0"/>
                <a:t> </a:t>
              </a:r>
              <a:r>
                <a:rPr lang="lv-LV" sz="3200" dirty="0" err="1" smtClean="0"/>
                <a:t>Areas</a:t>
              </a:r>
              <a:endParaRPr lang="lv-LV" sz="3200" dirty="0"/>
            </a:p>
          </p:txBody>
        </p:sp>
      </p:grpSp>
      <p:sp>
        <p:nvSpPr>
          <p:cNvPr id="10" name="Action Button: Home 9">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11</a:t>
            </a:fld>
            <a:endParaRPr lang="lv-LV"/>
          </a:p>
        </p:txBody>
      </p:sp>
      <p:grpSp>
        <p:nvGrpSpPr>
          <p:cNvPr id="18" name="Group 17"/>
          <p:cNvGrpSpPr/>
          <p:nvPr/>
        </p:nvGrpSpPr>
        <p:grpSpPr>
          <a:xfrm>
            <a:off x="1583493" y="1139944"/>
            <a:ext cx="6103183" cy="5718056"/>
            <a:chOff x="1583492" y="1139944"/>
            <a:chExt cx="6003761" cy="5718056"/>
          </a:xfrm>
        </p:grpSpPr>
        <p:sp>
          <p:nvSpPr>
            <p:cNvPr id="19" name="Donut 18"/>
            <p:cNvSpPr/>
            <p:nvPr/>
          </p:nvSpPr>
          <p:spPr>
            <a:xfrm>
              <a:off x="2224088" y="1709738"/>
              <a:ext cx="4695825" cy="4695825"/>
            </a:xfrm>
            <a:prstGeom prst="donut">
              <a:avLst>
                <a:gd name="adj" fmla="val 520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lv-LV">
                <a:solidFill>
                  <a:schemeClr val="tx1"/>
                </a:solidFill>
              </a:endParaRPr>
            </a:p>
          </p:txBody>
        </p:sp>
        <p:grpSp>
          <p:nvGrpSpPr>
            <p:cNvPr id="20" name="Group 9"/>
            <p:cNvGrpSpPr/>
            <p:nvPr/>
          </p:nvGrpSpPr>
          <p:grpSpPr>
            <a:xfrm>
              <a:off x="3171824" y="2809875"/>
              <a:ext cx="2897515" cy="2514600"/>
              <a:chOff x="3456702" y="1751720"/>
              <a:chExt cx="1871127" cy="1704702"/>
            </a:xfrm>
            <a:scene3d>
              <a:camera prst="orthographicFront"/>
              <a:lightRig rig="threePt" dir="t">
                <a:rot lat="0" lon="0" rev="7500000"/>
              </a:lightRig>
            </a:scene3d>
          </p:grpSpPr>
          <p:sp>
            <p:nvSpPr>
              <p:cNvPr id="36" name="Rounded Rectangle 35"/>
              <p:cNvSpPr/>
              <p:nvPr/>
            </p:nvSpPr>
            <p:spPr>
              <a:xfrm>
                <a:off x="3456702" y="1751720"/>
                <a:ext cx="1871127" cy="1704702"/>
              </a:xfrm>
              <a:prstGeom prst="roundRect">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7" name="Rounded Rectangle 4"/>
              <p:cNvSpPr/>
              <p:nvPr/>
            </p:nvSpPr>
            <p:spPr>
              <a:xfrm>
                <a:off x="3539920" y="1834937"/>
                <a:ext cx="1648098" cy="153826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224">
                  <a:lnSpc>
                    <a:spcPct val="90000"/>
                  </a:lnSpc>
                  <a:spcAft>
                    <a:spcPct val="35000"/>
                  </a:spcAft>
                </a:pPr>
                <a:r>
                  <a:rPr lang="lv-LV" sz="2000" dirty="0" err="1" smtClean="0"/>
                  <a:t>Policy</a:t>
                </a:r>
                <a:r>
                  <a:rPr lang="lv-LV" sz="2000" dirty="0" smtClean="0"/>
                  <a:t> </a:t>
                </a:r>
                <a:r>
                  <a:rPr lang="lv-LV" sz="2000" dirty="0" err="1" smtClean="0"/>
                  <a:t>making</a:t>
                </a:r>
                <a:endParaRPr lang="lv-LV" sz="2000" dirty="0" smtClean="0"/>
              </a:p>
              <a:p>
                <a:pPr algn="ctr" defTabSz="622224">
                  <a:lnSpc>
                    <a:spcPct val="90000"/>
                  </a:lnSpc>
                  <a:spcAft>
                    <a:spcPct val="35000"/>
                  </a:spcAft>
                </a:pPr>
                <a:r>
                  <a:rPr lang="lv-LV" sz="2000" dirty="0" err="1" smtClean="0"/>
                  <a:t>Decision</a:t>
                </a:r>
                <a:r>
                  <a:rPr lang="lv-LV" sz="2000" dirty="0" smtClean="0"/>
                  <a:t> </a:t>
                </a:r>
                <a:r>
                  <a:rPr lang="lv-LV" sz="2000" dirty="0" err="1" smtClean="0"/>
                  <a:t>making</a:t>
                </a:r>
                <a:endParaRPr lang="lv-LV" sz="2000" dirty="0" smtClean="0"/>
              </a:p>
              <a:p>
                <a:pPr algn="ctr" defTabSz="622224">
                  <a:lnSpc>
                    <a:spcPct val="90000"/>
                  </a:lnSpc>
                  <a:spcAft>
                    <a:spcPct val="35000"/>
                  </a:spcAft>
                </a:pPr>
                <a:r>
                  <a:rPr lang="lv-LV" sz="2000" dirty="0" err="1" smtClean="0"/>
                  <a:t>Granting</a:t>
                </a:r>
                <a:r>
                  <a:rPr lang="lv-LV" sz="2000" dirty="0" smtClean="0"/>
                  <a:t>/</a:t>
                </a:r>
                <a:r>
                  <a:rPr lang="lv-LV" sz="2000" dirty="0" err="1" smtClean="0"/>
                  <a:t>refusing</a:t>
                </a:r>
                <a:endParaRPr lang="lv-LV" sz="2000" dirty="0" smtClean="0"/>
              </a:p>
              <a:p>
                <a:pPr algn="ctr" defTabSz="622224">
                  <a:lnSpc>
                    <a:spcPct val="90000"/>
                  </a:lnSpc>
                  <a:spcAft>
                    <a:spcPct val="35000"/>
                  </a:spcAft>
                </a:pPr>
                <a:r>
                  <a:rPr lang="lv-LV" sz="2000" dirty="0" err="1" smtClean="0"/>
                  <a:t>Registrating</a:t>
                </a:r>
                <a:endParaRPr lang="lv-LV" sz="2000" dirty="0" smtClean="0"/>
              </a:p>
              <a:p>
                <a:pPr algn="ctr" defTabSz="622224">
                  <a:lnSpc>
                    <a:spcPct val="90000"/>
                  </a:lnSpc>
                  <a:spcAft>
                    <a:spcPct val="35000"/>
                  </a:spcAft>
                </a:pPr>
                <a:r>
                  <a:rPr lang="lv-LV" sz="2000" dirty="0" err="1" smtClean="0"/>
                  <a:t>Issuing</a:t>
                </a:r>
                <a:endParaRPr lang="lv-LV" sz="2000" dirty="0" smtClean="0"/>
              </a:p>
              <a:p>
                <a:pPr algn="ctr" defTabSz="622224">
                  <a:lnSpc>
                    <a:spcPct val="90000"/>
                  </a:lnSpc>
                  <a:spcAft>
                    <a:spcPct val="35000"/>
                  </a:spcAft>
                </a:pPr>
                <a:r>
                  <a:rPr lang="lv-LV" sz="2000" dirty="0" err="1" smtClean="0"/>
                  <a:t>Controlling</a:t>
                </a:r>
                <a:endParaRPr lang="lv-LV" sz="2000" dirty="0"/>
              </a:p>
            </p:txBody>
          </p:sp>
        </p:grpSp>
        <p:grpSp>
          <p:nvGrpSpPr>
            <p:cNvPr id="21" name="Group 18"/>
            <p:cNvGrpSpPr/>
            <p:nvPr/>
          </p:nvGrpSpPr>
          <p:grpSpPr>
            <a:xfrm>
              <a:off x="1583492" y="2774723"/>
              <a:ext cx="1500266" cy="1460954"/>
              <a:chOff x="1578284" y="1323084"/>
              <a:chExt cx="1500266" cy="1460954"/>
            </a:xfrm>
            <a:scene3d>
              <a:camera prst="orthographicFront"/>
              <a:lightRig rig="threePt" dir="t">
                <a:rot lat="0" lon="0" rev="7500000"/>
              </a:lightRig>
            </a:scene3d>
          </p:grpSpPr>
          <p:sp>
            <p:nvSpPr>
              <p:cNvPr id="34" name="Oval 33"/>
              <p:cNvSpPr/>
              <p:nvPr/>
            </p:nvSpPr>
            <p:spPr>
              <a:xfrm>
                <a:off x="1578284" y="1323084"/>
                <a:ext cx="1500266" cy="1460954"/>
              </a:xfrm>
              <a:prstGeom prst="ellipse">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5" name="Oval 4"/>
              <p:cNvSpPr/>
              <p:nvPr/>
            </p:nvSpPr>
            <p:spPr>
              <a:xfrm>
                <a:off x="1747392" y="1537036"/>
                <a:ext cx="1111449" cy="10330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algn="ctr" defTabSz="711112">
                  <a:lnSpc>
                    <a:spcPct val="90000"/>
                  </a:lnSpc>
                  <a:spcAft>
                    <a:spcPct val="35000"/>
                  </a:spcAft>
                </a:pPr>
                <a:r>
                  <a:rPr lang="lv-LV" sz="1700" dirty="0" err="1" smtClean="0">
                    <a:solidFill>
                      <a:schemeClr val="bg1"/>
                    </a:solidFill>
                    <a:hlinkClick r:id="rId3" action="ppaction://hlinksldjump"/>
                  </a:rPr>
                  <a:t>Population</a:t>
                </a:r>
                <a:r>
                  <a:rPr lang="lv-LV" sz="1700" dirty="0" smtClean="0">
                    <a:solidFill>
                      <a:schemeClr val="bg1"/>
                    </a:solidFill>
                    <a:hlinkClick r:id="rId3" action="ppaction://hlinksldjump"/>
                  </a:rPr>
                  <a:t> </a:t>
                </a:r>
                <a:r>
                  <a:rPr lang="lv-LV" sz="1700" dirty="0" err="1" smtClean="0">
                    <a:solidFill>
                      <a:schemeClr val="bg1"/>
                    </a:solidFill>
                    <a:hlinkClick r:id="rId3" action="ppaction://hlinksldjump"/>
                  </a:rPr>
                  <a:t>Register</a:t>
                </a:r>
                <a:endParaRPr lang="lv-LV" sz="1700" dirty="0">
                  <a:solidFill>
                    <a:schemeClr val="bg1"/>
                  </a:solidFill>
                </a:endParaRPr>
              </a:p>
            </p:txBody>
          </p:sp>
        </p:grpSp>
        <p:grpSp>
          <p:nvGrpSpPr>
            <p:cNvPr id="22" name="Group 21"/>
            <p:cNvGrpSpPr/>
            <p:nvPr/>
          </p:nvGrpSpPr>
          <p:grpSpPr>
            <a:xfrm>
              <a:off x="2358001" y="5390960"/>
              <a:ext cx="1570497" cy="1467040"/>
              <a:chOff x="2281344" y="3611094"/>
              <a:chExt cx="1570497" cy="1467040"/>
            </a:xfrm>
            <a:scene3d>
              <a:camera prst="orthographicFront"/>
              <a:lightRig rig="threePt" dir="t">
                <a:rot lat="0" lon="0" rev="7500000"/>
              </a:lightRig>
            </a:scene3d>
          </p:grpSpPr>
          <p:sp>
            <p:nvSpPr>
              <p:cNvPr id="32" name="Oval 31"/>
              <p:cNvSpPr/>
              <p:nvPr/>
            </p:nvSpPr>
            <p:spPr>
              <a:xfrm>
                <a:off x="2281344" y="3611094"/>
                <a:ext cx="1570497" cy="1467040"/>
              </a:xfrm>
              <a:prstGeom prst="ellipse">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3" name="Oval 4"/>
              <p:cNvSpPr/>
              <p:nvPr/>
            </p:nvSpPr>
            <p:spPr>
              <a:xfrm>
                <a:off x="2511338" y="3813264"/>
                <a:ext cx="1110509" cy="10243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algn="ctr" defTabSz="711112">
                  <a:lnSpc>
                    <a:spcPct val="90000"/>
                  </a:lnSpc>
                  <a:spcAft>
                    <a:spcPct val="35000"/>
                  </a:spcAft>
                </a:pPr>
                <a:r>
                  <a:rPr lang="lv-LV" sz="1700" dirty="0" err="1" smtClean="0">
                    <a:hlinkClick r:id="rId4" action="ppaction://hlinksldjump"/>
                  </a:rPr>
                  <a:t>Persons</a:t>
                </a:r>
                <a:r>
                  <a:rPr lang="lv-LV" sz="1700" dirty="0" smtClean="0">
                    <a:hlinkClick r:id="rId4" action="ppaction://hlinksldjump"/>
                  </a:rPr>
                  <a:t>’ </a:t>
                </a:r>
                <a:r>
                  <a:rPr lang="lv-LV" sz="1700" dirty="0" err="1" smtClean="0">
                    <a:hlinkClick r:id="rId4" action="ppaction://hlinksldjump"/>
                  </a:rPr>
                  <a:t>Legal</a:t>
                </a:r>
                <a:r>
                  <a:rPr lang="lv-LV" sz="1700" dirty="0" smtClean="0">
                    <a:hlinkClick r:id="rId4" action="ppaction://hlinksldjump"/>
                  </a:rPr>
                  <a:t> Status</a:t>
                </a:r>
                <a:endParaRPr lang="lv-LV" sz="1700" dirty="0"/>
              </a:p>
            </p:txBody>
          </p:sp>
        </p:grpSp>
        <p:grpSp>
          <p:nvGrpSpPr>
            <p:cNvPr id="23" name="Group 24"/>
            <p:cNvGrpSpPr/>
            <p:nvPr/>
          </p:nvGrpSpPr>
          <p:grpSpPr>
            <a:xfrm>
              <a:off x="3836200" y="1139944"/>
              <a:ext cx="1471600" cy="1339612"/>
              <a:chOff x="3599598" y="-20338"/>
              <a:chExt cx="1471600" cy="1339612"/>
            </a:xfrm>
            <a:scene3d>
              <a:camera prst="orthographicFront"/>
              <a:lightRig rig="threePt" dir="t">
                <a:rot lat="0" lon="0" rev="7500000"/>
              </a:lightRig>
            </a:scene3d>
          </p:grpSpPr>
          <p:sp>
            <p:nvSpPr>
              <p:cNvPr id="30" name="Oval 29"/>
              <p:cNvSpPr/>
              <p:nvPr/>
            </p:nvSpPr>
            <p:spPr>
              <a:xfrm>
                <a:off x="3599598" y="-20338"/>
                <a:ext cx="1471600" cy="1339612"/>
              </a:xfrm>
              <a:prstGeom prst="ellipse">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1" name="Oval 4"/>
              <p:cNvSpPr/>
              <p:nvPr/>
            </p:nvSpPr>
            <p:spPr>
              <a:xfrm>
                <a:off x="3815109" y="175843"/>
                <a:ext cx="1040578" cy="9472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algn="ctr" defTabSz="711112">
                  <a:lnSpc>
                    <a:spcPct val="90000"/>
                  </a:lnSpc>
                  <a:spcAft>
                    <a:spcPct val="35000"/>
                  </a:spcAft>
                </a:pPr>
                <a:r>
                  <a:rPr lang="lv-LV" sz="1700" dirty="0" err="1" smtClean="0">
                    <a:hlinkClick r:id="rId5" action="ppaction://hlinksldjump"/>
                  </a:rPr>
                  <a:t>Migration</a:t>
                </a:r>
                <a:endParaRPr lang="lv-LV" sz="1700" dirty="0"/>
              </a:p>
            </p:txBody>
          </p:sp>
        </p:grpSp>
        <p:grpSp>
          <p:nvGrpSpPr>
            <p:cNvPr id="24" name="Group 27"/>
            <p:cNvGrpSpPr/>
            <p:nvPr/>
          </p:nvGrpSpPr>
          <p:grpSpPr>
            <a:xfrm>
              <a:off x="6185897" y="2804060"/>
              <a:ext cx="1401356" cy="1431617"/>
              <a:chOff x="5492877" y="1352421"/>
              <a:chExt cx="1401356" cy="1431617"/>
            </a:xfrm>
            <a:scene3d>
              <a:camera prst="orthographicFront"/>
              <a:lightRig rig="threePt" dir="t">
                <a:rot lat="0" lon="0" rev="7500000"/>
              </a:lightRig>
            </a:scene3d>
          </p:grpSpPr>
          <p:sp>
            <p:nvSpPr>
              <p:cNvPr id="28" name="Oval 27"/>
              <p:cNvSpPr/>
              <p:nvPr/>
            </p:nvSpPr>
            <p:spPr>
              <a:xfrm>
                <a:off x="5492877" y="1352421"/>
                <a:ext cx="1401356" cy="1431617"/>
              </a:xfrm>
              <a:prstGeom prst="ellipse">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9" name="Oval 4"/>
              <p:cNvSpPr/>
              <p:nvPr/>
            </p:nvSpPr>
            <p:spPr>
              <a:xfrm>
                <a:off x="5698101" y="1547408"/>
                <a:ext cx="990908" cy="10123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algn="ctr" defTabSz="711112">
                  <a:lnSpc>
                    <a:spcPct val="90000"/>
                  </a:lnSpc>
                  <a:spcAft>
                    <a:spcPct val="35000"/>
                  </a:spcAft>
                </a:pPr>
                <a:r>
                  <a:rPr lang="lv-LV" sz="1700" dirty="0" err="1" smtClean="0">
                    <a:hlinkClick r:id="rId6" action="ppaction://hlinksldjump"/>
                  </a:rPr>
                  <a:t>Asylum</a:t>
                </a:r>
                <a:endParaRPr lang="lv-LV" sz="1700" dirty="0"/>
              </a:p>
            </p:txBody>
          </p:sp>
        </p:grpSp>
        <p:grpSp>
          <p:nvGrpSpPr>
            <p:cNvPr id="25" name="Group 30"/>
            <p:cNvGrpSpPr/>
            <p:nvPr/>
          </p:nvGrpSpPr>
          <p:grpSpPr>
            <a:xfrm>
              <a:off x="5481672" y="5352599"/>
              <a:ext cx="1571556" cy="1505401"/>
              <a:chOff x="5079165" y="3534629"/>
              <a:chExt cx="1571556" cy="1505401"/>
            </a:xfrm>
            <a:scene3d>
              <a:camera prst="orthographicFront"/>
              <a:lightRig rig="threePt" dir="t">
                <a:rot lat="0" lon="0" rev="7500000"/>
              </a:lightRig>
            </a:scene3d>
          </p:grpSpPr>
          <p:sp>
            <p:nvSpPr>
              <p:cNvPr id="26" name="Oval 25"/>
              <p:cNvSpPr/>
              <p:nvPr/>
            </p:nvSpPr>
            <p:spPr>
              <a:xfrm>
                <a:off x="5079165" y="3534629"/>
                <a:ext cx="1571556" cy="1505401"/>
              </a:xfrm>
              <a:prstGeom prst="ellipse">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7" name="Oval 4"/>
              <p:cNvSpPr/>
              <p:nvPr/>
            </p:nvSpPr>
            <p:spPr>
              <a:xfrm>
                <a:off x="5309314" y="3755090"/>
                <a:ext cx="1193804" cy="106447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algn="ctr" defTabSz="711112">
                  <a:lnSpc>
                    <a:spcPct val="90000"/>
                  </a:lnSpc>
                  <a:spcAft>
                    <a:spcPct val="35000"/>
                  </a:spcAft>
                </a:pPr>
                <a:r>
                  <a:rPr lang="lv-LV" sz="1700" dirty="0" err="1" smtClean="0">
                    <a:hlinkClick r:id="rId7" action="ppaction://hlinksldjump"/>
                  </a:rPr>
                  <a:t>Identity</a:t>
                </a:r>
                <a:r>
                  <a:rPr lang="lv-LV" sz="1700" dirty="0" smtClean="0">
                    <a:hlinkClick r:id="rId7" action="ppaction://hlinksldjump"/>
                  </a:rPr>
                  <a:t> </a:t>
                </a:r>
                <a:r>
                  <a:rPr lang="lv-LV" sz="1700" dirty="0" err="1" smtClean="0">
                    <a:hlinkClick r:id="rId7" action="ppaction://hlinksldjump"/>
                  </a:rPr>
                  <a:t>Documents</a:t>
                </a:r>
                <a:endParaRPr lang="lv-LV" sz="1700" dirty="0"/>
              </a:p>
            </p:txBody>
          </p:sp>
        </p:grpSp>
      </p:grpSp>
      <p:sp>
        <p:nvSpPr>
          <p:cNvPr id="38" name="Action Button: Forward or Next 3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lv-LV" dirty="0" err="1" smtClean="0"/>
              <a:t>Services</a:t>
            </a:r>
            <a:endParaRPr lang="lv-LV" dirty="0"/>
          </a:p>
        </p:txBody>
      </p:sp>
      <p:graphicFrame>
        <p:nvGraphicFramePr>
          <p:cNvPr id="9" name="Content Placeholder 8"/>
          <p:cNvGraphicFramePr>
            <a:graphicFrameLocks noGrp="1"/>
          </p:cNvGraphicFramePr>
          <p:nvPr>
            <p:ph idx="1"/>
          </p:nvPr>
        </p:nvGraphicFramePr>
        <p:xfrm>
          <a:off x="457201" y="1371600"/>
          <a:ext cx="8229600" cy="4676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12</a:t>
            </a:fld>
            <a:endParaRPr lang="lv-LV"/>
          </a:p>
        </p:txBody>
      </p:sp>
      <p:sp>
        <p:nvSpPr>
          <p:cNvPr id="7" name="Action Button: Home 6">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eginning 5">
            <a:hlinkClick r:id="rId6"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lv-LV" dirty="0" err="1" smtClean="0"/>
              <a:t>Services</a:t>
            </a:r>
            <a:endParaRPr lang="lv-LV" dirty="0"/>
          </a:p>
        </p:txBody>
      </p:sp>
      <p:graphicFrame>
        <p:nvGraphicFramePr>
          <p:cNvPr id="22" name="Content Placeholder 21"/>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13</a:t>
            </a:fld>
            <a:endParaRPr lang="lv-LV"/>
          </a:p>
        </p:txBody>
      </p:sp>
      <p:sp>
        <p:nvSpPr>
          <p:cNvPr id="10" name="Action Button: Home 9">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eginning 5">
            <a:hlinkClick r:id="rId4"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7" name="Action Button: Forward or Next 6">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9" descr="catimg_b_43965.jpg"/>
          <p:cNvPicPr>
            <a:picLocks noChangeAspect="1"/>
          </p:cNvPicPr>
          <p:nvPr/>
        </p:nvPicPr>
        <p:blipFill>
          <a:blip r:embed="rId2" cstate="print"/>
          <a:stretch>
            <a:fillRect/>
          </a:stretch>
        </p:blipFill>
        <p:spPr>
          <a:xfrm rot="296702">
            <a:off x="5653462" y="2348558"/>
            <a:ext cx="3281242" cy="2173824"/>
          </a:xfrm>
          <a:prstGeom prst="rect">
            <a:avLst/>
          </a:prstGeom>
          <a:ln>
            <a:noFill/>
          </a:ln>
          <a:effectLst>
            <a:outerShdw blurRad="149987" dist="250190" dir="8460000" algn="ctr">
              <a:srgbClr val="000000">
                <a:alpha val="28000"/>
              </a:srgbClr>
            </a:outerShdw>
            <a:softEdge rad="317500"/>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normAutofit/>
          </a:bodyPr>
          <a:lstStyle/>
          <a:p>
            <a:r>
              <a:rPr lang="lv-LV" sz="3600" dirty="0" err="1" smtClean="0"/>
              <a:t>Services</a:t>
            </a:r>
            <a:endParaRPr lang="lv-LV" sz="3600" dirty="0"/>
          </a:p>
        </p:txBody>
      </p:sp>
      <p:graphicFrame>
        <p:nvGraphicFramePr>
          <p:cNvPr id="5" name="Content Placeholder 4"/>
          <p:cNvGraphicFramePr>
            <a:graphicFrameLocks noGrp="1"/>
          </p:cNvGraphicFramePr>
          <p:nvPr>
            <p:ph sz="half" idx="1"/>
          </p:nvPr>
        </p:nvGraphicFramePr>
        <p:xfrm>
          <a:off x="238126" y="1371600"/>
          <a:ext cx="5686424"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14</a:t>
            </a:fld>
            <a:endParaRPr lang="lv-LV"/>
          </a:p>
        </p:txBody>
      </p:sp>
      <p:sp>
        <p:nvSpPr>
          <p:cNvPr id="6" name="Action Button: Home 5">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eginning 6">
            <a:hlinkClick r:id="rId5"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5"/>
          <p:cNvGraphicFramePr>
            <a:graphicFrameLocks/>
          </p:cNvGraphicFramePr>
          <p:nvPr/>
        </p:nvGraphicFramePr>
        <p:xfrm>
          <a:off x="1028641" y="1428736"/>
          <a:ext cx="8115360" cy="5057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p:cNvGrpSpPr/>
          <p:nvPr/>
        </p:nvGrpSpPr>
        <p:grpSpPr>
          <a:xfrm>
            <a:off x="142843" y="142853"/>
            <a:ext cx="2438472" cy="2286016"/>
            <a:chOff x="1185837" y="200012"/>
            <a:chExt cx="1460737" cy="1396787"/>
          </a:xfrm>
          <a:scene3d>
            <a:camera prst="orthographicFront"/>
            <a:lightRig rig="flat" dir="t"/>
          </a:scene3d>
        </p:grpSpPr>
        <p:sp>
          <p:nvSpPr>
            <p:cNvPr id="30" name="Oval 29"/>
            <p:cNvSpPr/>
            <p:nvPr/>
          </p:nvSpPr>
          <p:spPr>
            <a:xfrm>
              <a:off x="1185837" y="200012"/>
              <a:ext cx="1460737" cy="1396787"/>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31" name="Oval 4"/>
            <p:cNvSpPr/>
            <p:nvPr/>
          </p:nvSpPr>
          <p:spPr>
            <a:xfrm>
              <a:off x="1399757" y="404567"/>
              <a:ext cx="1032897" cy="98767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224">
                <a:lnSpc>
                  <a:spcPct val="90000"/>
                </a:lnSpc>
                <a:spcAft>
                  <a:spcPct val="35000"/>
                </a:spcAft>
              </a:pPr>
              <a:r>
                <a:rPr lang="lv-LV" sz="2400" b="1" dirty="0" err="1" smtClean="0"/>
                <a:t>Migration</a:t>
              </a:r>
              <a:endParaRPr lang="lv-LV" dirty="0"/>
            </a:p>
          </p:txBody>
        </p:sp>
      </p:grpSp>
      <p:graphicFrame>
        <p:nvGraphicFramePr>
          <p:cNvPr id="36" name="Diagram 35"/>
          <p:cNvGraphicFramePr/>
          <p:nvPr/>
        </p:nvGraphicFramePr>
        <p:xfrm>
          <a:off x="2705571" y="1495426"/>
          <a:ext cx="6072230" cy="50464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15</a:t>
            </a:fld>
            <a:endParaRPr lang="lv-LV"/>
          </a:p>
        </p:txBody>
      </p:sp>
      <p:sp>
        <p:nvSpPr>
          <p:cNvPr id="8" name="Action Button: Home 7">
            <a:hlinkClick r:id="rId11"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eginning 8">
            <a:hlinkClick r:id="rId12"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dirty="0" err="1" smtClean="0"/>
              <a:t>Invitations</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16</a:t>
            </a:fld>
            <a:endParaRPr lang="lv-LV"/>
          </a:p>
        </p:txBody>
      </p:sp>
      <p:pic>
        <p:nvPicPr>
          <p:cNvPr id="12" name="Content Placeholder 9" descr="catimg_b_43945.jpg"/>
          <p:cNvPicPr>
            <a:picLocks noGrp="1" noChangeAspect="1"/>
          </p:cNvPicPr>
          <p:nvPr>
            <p:ph sz="half" idx="1"/>
          </p:nvPr>
        </p:nvPicPr>
        <p:blipFill>
          <a:blip r:embed="rId2" cstate="print"/>
          <a:stretch>
            <a:fillRect/>
          </a:stretch>
        </p:blipFill>
        <p:spPr>
          <a:xfrm rot="21005054">
            <a:off x="221602" y="2223659"/>
            <a:ext cx="4438164" cy="2958776"/>
          </a:xfrm>
          <a:prstGeom prst="roundRect">
            <a:avLst>
              <a:gd name="adj" fmla="val 8594"/>
            </a:avLst>
          </a:prstGeom>
          <a:solidFill>
            <a:srgbClr val="FFFFFF">
              <a:shade val="85000"/>
              <a:alpha val="56000"/>
            </a:srgbClr>
          </a:solidFill>
          <a:ln>
            <a:noFill/>
          </a:ln>
          <a:effectLst>
            <a:outerShdw blurRad="50800" dist="38100" dir="5400000" algn="t" rotWithShape="0">
              <a:prstClr val="black">
                <a:alpha val="40000"/>
              </a:prstClr>
            </a:outerShdw>
            <a:reflection blurRad="12700" stA="38000" endPos="28000" dist="5000" dir="5400000" sy="-100000" algn="bl" rotWithShape="0"/>
            <a:softEdge rad="317500"/>
          </a:effectLst>
        </p:spPr>
      </p:pic>
      <p:sp>
        <p:nvSpPr>
          <p:cNvPr id="13" name="Content Placeholder 2"/>
          <p:cNvSpPr>
            <a:spLocks noGrp="1"/>
          </p:cNvSpPr>
          <p:nvPr>
            <p:ph sz="half" idx="2"/>
          </p:nvPr>
        </p:nvSpPr>
        <p:spPr>
          <a:xfrm>
            <a:off x="4607103" y="2152437"/>
            <a:ext cx="4038600" cy="3744930"/>
          </a:xfrm>
        </p:spPr>
        <p:txBody>
          <a:bodyPr>
            <a:normAutofit/>
          </a:bodyPr>
          <a:lstStyle/>
          <a:p>
            <a:pPr algn="just">
              <a:buNone/>
            </a:pPr>
            <a:r>
              <a:rPr lang="en-GB" sz="1800" dirty="0" smtClean="0"/>
              <a:t>Pursuant to the provisions of the </a:t>
            </a:r>
            <a:r>
              <a:rPr lang="en-GB" sz="1800" i="1" dirty="0" smtClean="0">
                <a:hlinkClick r:id="rId3"/>
              </a:rPr>
              <a:t>Immigration Law</a:t>
            </a:r>
            <a:r>
              <a:rPr lang="en-GB" sz="1800" dirty="0" smtClean="0"/>
              <a:t>, invitation is a document </a:t>
            </a:r>
            <a:r>
              <a:rPr lang="lv-LV" sz="1800" dirty="0" err="1" smtClean="0"/>
              <a:t>approved</a:t>
            </a:r>
            <a:r>
              <a:rPr lang="lv-LV" sz="1800" dirty="0" smtClean="0"/>
              <a:t> </a:t>
            </a:r>
            <a:r>
              <a:rPr lang="lv-LV" sz="1800" dirty="0" err="1" smtClean="0"/>
              <a:t>by</a:t>
            </a:r>
            <a:r>
              <a:rPr lang="lv-LV" sz="1800" dirty="0" smtClean="0"/>
              <a:t> OCMA, </a:t>
            </a:r>
            <a:r>
              <a:rPr lang="lv-LV" sz="1800" dirty="0" err="1" smtClean="0"/>
              <a:t>in</a:t>
            </a:r>
            <a:r>
              <a:rPr lang="lv-LV" sz="1800" dirty="0" smtClean="0"/>
              <a:t> </a:t>
            </a:r>
            <a:r>
              <a:rPr lang="lv-LV" sz="1800" dirty="0" err="1" smtClean="0"/>
              <a:t>which</a:t>
            </a:r>
            <a:r>
              <a:rPr lang="en-GB" sz="1800" dirty="0" smtClean="0"/>
              <a:t> </a:t>
            </a:r>
            <a:r>
              <a:rPr lang="lv-LV" sz="1800" dirty="0" err="1" smtClean="0"/>
              <a:t>an</a:t>
            </a:r>
            <a:r>
              <a:rPr lang="en-GB" sz="1800" dirty="0" smtClean="0"/>
              <a:t> inviter undertakes the obligations s</a:t>
            </a:r>
            <a:r>
              <a:rPr lang="lv-LV" sz="1800" dirty="0" err="1" smtClean="0"/>
              <a:t>pecified</a:t>
            </a:r>
            <a:r>
              <a:rPr lang="en-GB" sz="1800" dirty="0" smtClean="0"/>
              <a:t> in the</a:t>
            </a:r>
            <a:r>
              <a:rPr lang="lv-LV" sz="1800" i="1" dirty="0" smtClean="0"/>
              <a:t> </a:t>
            </a:r>
            <a:r>
              <a:rPr lang="lv-LV" sz="1800" i="1" dirty="0" err="1" smtClean="0"/>
              <a:t>Immigration</a:t>
            </a:r>
            <a:r>
              <a:rPr lang="lv-LV" sz="1800" i="1" dirty="0" smtClean="0"/>
              <a:t> </a:t>
            </a:r>
            <a:r>
              <a:rPr lang="en-GB" sz="1800" i="1" dirty="0" smtClean="0"/>
              <a:t>Law </a:t>
            </a:r>
            <a:r>
              <a:rPr lang="lv-LV" sz="1800" dirty="0" err="1" smtClean="0"/>
              <a:t>in</a:t>
            </a:r>
            <a:r>
              <a:rPr lang="lv-LV" sz="1800" dirty="0" smtClean="0"/>
              <a:t> </a:t>
            </a:r>
            <a:r>
              <a:rPr lang="lv-LV" sz="1800" dirty="0" err="1" smtClean="0"/>
              <a:t>relation</a:t>
            </a:r>
            <a:r>
              <a:rPr lang="lv-LV" sz="1800" dirty="0" smtClean="0"/>
              <a:t> to</a:t>
            </a:r>
            <a:r>
              <a:rPr lang="en-GB" sz="1800" dirty="0" smtClean="0"/>
              <a:t> the </a:t>
            </a:r>
            <a:r>
              <a:rPr lang="lv-LV" sz="1800" dirty="0" err="1" smtClean="0"/>
              <a:t>foreigner</a:t>
            </a:r>
            <a:r>
              <a:rPr lang="en-GB" sz="1800" dirty="0" smtClean="0"/>
              <a:t> whom he or she has invited to </a:t>
            </a:r>
            <a:r>
              <a:rPr lang="lv-LV" sz="1800" dirty="0" err="1" smtClean="0"/>
              <a:t>reside</a:t>
            </a:r>
            <a:r>
              <a:rPr lang="en-GB" sz="1800" dirty="0" smtClean="0"/>
              <a:t> in the Republic of Latvia</a:t>
            </a:r>
            <a:r>
              <a:rPr lang="lv-LV" sz="1800" dirty="0" smtClean="0"/>
              <a:t> (</a:t>
            </a:r>
            <a:r>
              <a:rPr lang="lv-LV" sz="1800" dirty="0" err="1" smtClean="0"/>
              <a:t>with</a:t>
            </a:r>
            <a:r>
              <a:rPr lang="lv-LV" sz="1800" dirty="0" smtClean="0"/>
              <a:t> a visa).</a:t>
            </a:r>
          </a:p>
        </p:txBody>
      </p:sp>
      <p:sp>
        <p:nvSpPr>
          <p:cNvPr id="6" name="Action Button: Home 5">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Action Button: Back or Previous 9">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Invitations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17</a:t>
            </a:fld>
            <a:endParaRPr lang="lv-LV"/>
          </a:p>
        </p:txBody>
      </p:sp>
      <p:graphicFrame>
        <p:nvGraphicFramePr>
          <p:cNvPr id="7" name="Content Placeholder 6"/>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3701" y="1490648"/>
            <a:ext cx="6007179" cy="4891103"/>
          </a:xfrm>
        </p:spPr>
        <p:txBody>
          <a:bodyPr>
            <a:noAutofit/>
          </a:bodyPr>
          <a:lstStyle/>
          <a:p>
            <a:pPr algn="just">
              <a:buNone/>
            </a:pPr>
            <a:r>
              <a:rPr lang="en-GB" sz="1600" dirty="0" smtClean="0"/>
              <a:t>The foreigner who needs a visa in order to enter Latvia must claim for and obtain it prior to the entering - in one of the diplomatic or consular offices of the Republic of Latvia or embassy of other Schengen Member State representing Latvia or consulate according to the provisions of territorial responsibility. In exceptional cases, the visa can also be issued at border crossing points: if it is in accordance with the international legal norms, in the interests of the Latvian state or if it is connected with Force Majeure or humanitarian considerations</a:t>
            </a:r>
            <a:r>
              <a:rPr lang="lv-LV" sz="1600" dirty="0" smtClean="0"/>
              <a:t>.</a:t>
            </a:r>
          </a:p>
          <a:p>
            <a:pPr algn="just">
              <a:buNone/>
            </a:pPr>
            <a:endParaRPr lang="lv-LV" sz="200" dirty="0" smtClean="0"/>
          </a:p>
          <a:p>
            <a:pPr algn="just">
              <a:buNone/>
            </a:pPr>
            <a:r>
              <a:rPr lang="en-GB" sz="1600" dirty="0" smtClean="0"/>
              <a:t>One of the institutions that issue visas is also the OCMA.</a:t>
            </a:r>
            <a:r>
              <a:rPr lang="lv-LV" sz="1600" dirty="0" smtClean="0"/>
              <a:t> </a:t>
            </a:r>
            <a:r>
              <a:rPr lang="en-GB" sz="1600" dirty="0" smtClean="0"/>
              <a:t>The number of visas issued by the OCMA is very small comparing to the number of visas issued by diplomatic and consular representation offices of the Republic of Latvia and border control points. It can be explained by the fact that the OCMA issue</a:t>
            </a:r>
            <a:r>
              <a:rPr lang="lv-LV" sz="1600" dirty="0" smtClean="0"/>
              <a:t>s</a:t>
            </a:r>
            <a:r>
              <a:rPr lang="en-GB" sz="1600" dirty="0" smtClean="0"/>
              <a:t> visas only in case if a foreigner needs extension of his or her stay in Latvia due to previously unforeseen circumstances and he or she is unable to leave the country by a date indicated in the visa.</a:t>
            </a:r>
            <a:endParaRPr lang="lv-LV" sz="1600" dirty="0" smtClean="0"/>
          </a:p>
          <a:p>
            <a:pPr algn="just"/>
            <a:endParaRPr lang="lv-LV" sz="1600" dirty="0" smtClean="0"/>
          </a:p>
        </p:txBody>
      </p:sp>
      <p:sp>
        <p:nvSpPr>
          <p:cNvPr id="4" name="Title 3"/>
          <p:cNvSpPr>
            <a:spLocks noGrp="1"/>
          </p:cNvSpPr>
          <p:nvPr>
            <p:ph type="title"/>
          </p:nvPr>
        </p:nvSpPr>
        <p:spPr/>
        <p:txBody>
          <a:bodyPr/>
          <a:lstStyle/>
          <a:p>
            <a:r>
              <a:rPr lang="lv-LV" dirty="0" smtClean="0"/>
              <a:t>Visas</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18</a:t>
            </a:fld>
            <a:endParaRPr lang="lv-LV"/>
          </a:p>
        </p:txBody>
      </p:sp>
      <p:pic>
        <p:nvPicPr>
          <p:cNvPr id="7" name="Picture 6" descr="pase1.png"/>
          <p:cNvPicPr>
            <a:picLocks noChangeAspect="1"/>
          </p:cNvPicPr>
          <p:nvPr/>
        </p:nvPicPr>
        <p:blipFill>
          <a:blip r:embed="rId3" cstate="print">
            <a:lum bright="-2000" contrast="1000"/>
          </a:blip>
          <a:stretch>
            <a:fillRect/>
          </a:stretch>
        </p:blipFill>
        <p:spPr>
          <a:xfrm rot="20963325">
            <a:off x="-79307" y="2008905"/>
            <a:ext cx="3461853" cy="2391638"/>
          </a:xfrm>
          <a:prstGeom prst="rect">
            <a:avLst/>
          </a:prstGeom>
          <a:ln>
            <a:noFill/>
          </a:ln>
          <a:effectLst>
            <a:softEdge rad="317500"/>
          </a:effectLst>
        </p:spPr>
      </p:pic>
      <p:pic>
        <p:nvPicPr>
          <p:cNvPr id="8" name="Picture 7" descr="visa LR.jpg"/>
          <p:cNvPicPr>
            <a:picLocks noChangeAspect="1"/>
          </p:cNvPicPr>
          <p:nvPr/>
        </p:nvPicPr>
        <p:blipFill>
          <a:blip r:embed="rId4" cstate="print"/>
          <a:stretch>
            <a:fillRect/>
          </a:stretch>
        </p:blipFill>
        <p:spPr>
          <a:xfrm rot="469910">
            <a:off x="502430" y="4238028"/>
            <a:ext cx="2400300" cy="1647825"/>
          </a:xfrm>
          <a:prstGeom prst="rect">
            <a:avLst/>
          </a:prstGeom>
          <a:ln>
            <a:noFill/>
          </a:ln>
          <a:effectLst>
            <a:softEdge rad="112500"/>
          </a:effectLst>
        </p:spPr>
      </p:pic>
      <p:sp>
        <p:nvSpPr>
          <p:cNvPr id="9" name="Action Button: Home 8">
            <a:hlinkClick r:id="rId5"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Action Button: Back or Previous 9">
            <a:hlinkClick r:id="rId6"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Visas</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19</a:t>
            </a:fld>
            <a:endParaRPr lang="lv-LV"/>
          </a:p>
        </p:txBody>
      </p:sp>
      <p:graphicFrame>
        <p:nvGraphicFramePr>
          <p:cNvPr id="8" name="Content Placeholder 7"/>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38150" y="1228725"/>
          <a:ext cx="8229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2</a:t>
            </a:fld>
            <a:endParaRPr lang="lv-LV"/>
          </a:p>
        </p:txBody>
      </p:sp>
      <p:sp>
        <p:nvSpPr>
          <p:cNvPr id="6" name="Action Button: Forward or Next 5">
            <a:hlinkClick r:id="" action="ppaction://hlinkshowjump?jump=nextslide" highlightClick="1"/>
          </p:cNvPr>
          <p:cNvSpPr/>
          <p:nvPr/>
        </p:nvSpPr>
        <p:spPr>
          <a:xfrm>
            <a:off x="7922486" y="2143117"/>
            <a:ext cx="571504" cy="571504"/>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Forward or Next 6">
            <a:hlinkClick r:id="rId7" action="ppaction://hlinksldjump" highlightClick="1"/>
          </p:cNvPr>
          <p:cNvSpPr/>
          <p:nvPr/>
        </p:nvSpPr>
        <p:spPr>
          <a:xfrm>
            <a:off x="7922486" y="3835190"/>
            <a:ext cx="571504" cy="571504"/>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Forward or Next 7">
            <a:hlinkClick r:id="rId8" action="ppaction://hlinksldjump" highlightClick="1"/>
          </p:cNvPr>
          <p:cNvSpPr/>
          <p:nvPr/>
        </p:nvSpPr>
        <p:spPr>
          <a:xfrm>
            <a:off x="7922486" y="5508943"/>
            <a:ext cx="571504" cy="571504"/>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Home 8">
            <a:hlinkClick r:id="" action="ppaction://noaction" highlightClick="1"/>
          </p:cNvPr>
          <p:cNvSpPr/>
          <p:nvPr/>
        </p:nvSpPr>
        <p:spPr>
          <a:xfrm>
            <a:off x="123292" y="123291"/>
            <a:ext cx="1058238" cy="1058238"/>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Visas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20</a:t>
            </a:fld>
            <a:endParaRPr lang="lv-LV"/>
          </a:p>
        </p:txBody>
      </p:sp>
      <p:graphicFrame>
        <p:nvGraphicFramePr>
          <p:cNvPr id="8" name="Content Placeholder 7"/>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7" name="Action Button: Home 6">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Visas</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21</a:t>
            </a:fld>
            <a:endParaRPr lang="lv-LV"/>
          </a:p>
        </p:txBody>
      </p:sp>
      <p:graphicFrame>
        <p:nvGraphicFramePr>
          <p:cNvPr id="8" name="Content Placeholder 7"/>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err="1" smtClean="0"/>
              <a:t>Residence</a:t>
            </a:r>
            <a:r>
              <a:rPr lang="lv-LV" dirty="0" smtClean="0"/>
              <a:t> </a:t>
            </a:r>
            <a:r>
              <a:rPr lang="lv-LV" dirty="0" err="1" smtClean="0"/>
              <a:t>Permits</a:t>
            </a:r>
            <a:endParaRPr lang="lv-LV" dirty="0"/>
          </a:p>
        </p:txBody>
      </p:sp>
      <p:sp>
        <p:nvSpPr>
          <p:cNvPr id="4" name="Content Placeholder 3"/>
          <p:cNvSpPr>
            <a:spLocks noGrp="1"/>
          </p:cNvSpPr>
          <p:nvPr>
            <p:ph sz="half" idx="2"/>
          </p:nvPr>
        </p:nvSpPr>
        <p:spPr>
          <a:xfrm>
            <a:off x="3562351" y="1371601"/>
            <a:ext cx="5276849" cy="5124450"/>
          </a:xfrm>
        </p:spPr>
        <p:txBody>
          <a:bodyPr>
            <a:noAutofit/>
          </a:bodyPr>
          <a:lstStyle/>
          <a:p>
            <a:pPr algn="just">
              <a:buNone/>
            </a:pPr>
            <a:r>
              <a:rPr lang="en-US" sz="1600" dirty="0" smtClean="0"/>
              <a:t>A residence permit is a document </a:t>
            </a:r>
            <a:r>
              <a:rPr lang="lv-LV" sz="1600" dirty="0" err="1" smtClean="0"/>
              <a:t>which</a:t>
            </a:r>
            <a:r>
              <a:rPr lang="lv-LV" sz="1600" dirty="0" smtClean="0"/>
              <a:t> </a:t>
            </a:r>
            <a:r>
              <a:rPr lang="lv-LV" sz="1600" dirty="0" err="1" smtClean="0"/>
              <a:t>gives</a:t>
            </a:r>
            <a:r>
              <a:rPr lang="lv-LV" sz="1600" dirty="0" smtClean="0"/>
              <a:t> </a:t>
            </a:r>
            <a:r>
              <a:rPr lang="en-US" sz="1600" dirty="0" smtClean="0"/>
              <a:t>a foreign</a:t>
            </a:r>
            <a:r>
              <a:rPr lang="lv-LV" sz="1600" dirty="0" err="1" smtClean="0"/>
              <a:t>er</a:t>
            </a:r>
            <a:r>
              <a:rPr lang="en-US" sz="1600" dirty="0" smtClean="0"/>
              <a:t> </a:t>
            </a:r>
            <a:r>
              <a:rPr lang="lv-LV" sz="1600" dirty="0" err="1" smtClean="0"/>
              <a:t>the</a:t>
            </a:r>
            <a:r>
              <a:rPr lang="lv-LV" sz="1600" dirty="0" smtClean="0"/>
              <a:t> </a:t>
            </a:r>
            <a:r>
              <a:rPr lang="lv-LV" sz="1600" dirty="0" err="1" smtClean="0"/>
              <a:t>right</a:t>
            </a:r>
            <a:r>
              <a:rPr lang="lv-LV" sz="1600" dirty="0" smtClean="0"/>
              <a:t> </a:t>
            </a:r>
            <a:r>
              <a:rPr lang="en-US" sz="1600" dirty="0" smtClean="0"/>
              <a:t>to </a:t>
            </a:r>
            <a:r>
              <a:rPr lang="lv-LV" sz="1600" dirty="0" err="1" smtClean="0"/>
              <a:t>reside</a:t>
            </a:r>
            <a:r>
              <a:rPr lang="en-US" sz="1600" dirty="0" smtClean="0"/>
              <a:t> in the Republic of Latvia</a:t>
            </a:r>
            <a:r>
              <a:rPr lang="lv-LV" sz="1600" dirty="0" smtClean="0"/>
              <a:t>.</a:t>
            </a:r>
            <a:r>
              <a:rPr lang="en-US" sz="1600" dirty="0" smtClean="0"/>
              <a:t> </a:t>
            </a:r>
            <a:endParaRPr lang="lv-LV" sz="1600" dirty="0" smtClean="0"/>
          </a:p>
          <a:p>
            <a:pPr algn="just">
              <a:buNone/>
            </a:pPr>
            <a:r>
              <a:rPr lang="en-US" sz="1600" dirty="0" smtClean="0"/>
              <a:t>A residence permit is required if a foreign national or a stateless person wishes to reside in the Republic of Latvia for more than 90 days within a 6-month period.</a:t>
            </a:r>
            <a:endParaRPr lang="lv-LV" sz="1600" dirty="0" smtClean="0"/>
          </a:p>
          <a:p>
            <a:pPr algn="just">
              <a:buNone/>
            </a:pPr>
            <a:r>
              <a:rPr lang="en-US" sz="1600" dirty="0" smtClean="0"/>
              <a:t>Two types of residence permit exist, a temporary residence permit</a:t>
            </a:r>
            <a:r>
              <a:rPr lang="lv-LV" sz="1600" dirty="0" smtClean="0"/>
              <a:t> (TRP)</a:t>
            </a:r>
            <a:r>
              <a:rPr lang="en-US" sz="1600" dirty="0" smtClean="0"/>
              <a:t> and a</a:t>
            </a:r>
            <a:r>
              <a:rPr lang="lv-LV" sz="1600" dirty="0" smtClean="0"/>
              <a:t> </a:t>
            </a:r>
            <a:r>
              <a:rPr lang="en-US" sz="1600" dirty="0" smtClean="0"/>
              <a:t>permanent residence permit</a:t>
            </a:r>
            <a:r>
              <a:rPr lang="lv-LV" sz="1600" dirty="0" smtClean="0"/>
              <a:t> (PRP)</a:t>
            </a:r>
            <a:r>
              <a:rPr lang="en-US" sz="1600" dirty="0" smtClean="0"/>
              <a:t>.</a:t>
            </a:r>
            <a:endParaRPr lang="lv-LV" sz="1600" dirty="0" smtClean="0"/>
          </a:p>
          <a:p>
            <a:pPr algn="just">
              <a:buNone/>
            </a:pPr>
            <a:r>
              <a:rPr lang="en-GB" sz="1600" dirty="0" smtClean="0"/>
              <a:t>Tasks of the OCMA include the issuing, registration and cancelling of residence permits and the issuing and cancelling of work permits.</a:t>
            </a:r>
            <a:endParaRPr lang="lv-LV" sz="1600" dirty="0" smtClean="0"/>
          </a:p>
          <a:p>
            <a:pPr algn="just">
              <a:buNone/>
            </a:pPr>
            <a:r>
              <a:rPr lang="en-GB" sz="1600" dirty="0" smtClean="0"/>
              <a:t>To perform the said tasks efficiently, the OCMA cooperates with other involved government authorities–</a:t>
            </a:r>
            <a:r>
              <a:rPr lang="lv-LV" sz="1600" dirty="0" smtClean="0"/>
              <a:t> </a:t>
            </a:r>
            <a:r>
              <a:rPr lang="en-GB" sz="1600" dirty="0" smtClean="0"/>
              <a:t>the State Border Guard, the Consular Department of the Ministry of Foreign Affairs, diplomatic and consular representation offices of Latvia abroad, the Ministry of Welfare, and the Employment State Agency.</a:t>
            </a:r>
            <a:endParaRPr lang="lv-LV" sz="1600" dirty="0" smtClean="0"/>
          </a:p>
          <a:p>
            <a:endParaRPr lang="lv-LV" sz="1600"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22</a:t>
            </a:fld>
            <a:endParaRPr lang="lv-LV"/>
          </a:p>
        </p:txBody>
      </p:sp>
      <p:grpSp>
        <p:nvGrpSpPr>
          <p:cNvPr id="6" name="Group 5"/>
          <p:cNvGrpSpPr/>
          <p:nvPr/>
        </p:nvGrpSpPr>
        <p:grpSpPr>
          <a:xfrm rot="598541">
            <a:off x="14687" y="2423101"/>
            <a:ext cx="3789243" cy="2458403"/>
            <a:chOff x="4477564" y="4261207"/>
            <a:chExt cx="4005001" cy="2579684"/>
          </a:xfrm>
        </p:grpSpPr>
        <p:pic>
          <p:nvPicPr>
            <p:cNvPr id="7" name="Picture 6" descr="TUA.jpg"/>
            <p:cNvPicPr>
              <a:picLocks noChangeAspect="1"/>
            </p:cNvPicPr>
            <p:nvPr/>
          </p:nvPicPr>
          <p:blipFill>
            <a:blip r:embed="rId2" cstate="print"/>
            <a:srcRect b="54946"/>
            <a:stretch>
              <a:fillRect/>
            </a:stretch>
          </p:blipFill>
          <p:spPr>
            <a:xfrm rot="984181">
              <a:off x="5603184" y="4261207"/>
              <a:ext cx="2147325" cy="1290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TUA.jpg"/>
            <p:cNvPicPr>
              <a:picLocks noChangeAspect="1"/>
            </p:cNvPicPr>
            <p:nvPr/>
          </p:nvPicPr>
          <p:blipFill>
            <a:blip r:embed="rId2" cstate="print"/>
            <a:srcRect t="50449" b="5324"/>
            <a:stretch>
              <a:fillRect/>
            </a:stretch>
          </p:blipFill>
          <p:spPr>
            <a:xfrm rot="1048912">
              <a:off x="6335240" y="5574008"/>
              <a:ext cx="2147325" cy="1266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TUA.jpg"/>
            <p:cNvPicPr>
              <a:picLocks noChangeAspect="1"/>
            </p:cNvPicPr>
            <p:nvPr/>
          </p:nvPicPr>
          <p:blipFill>
            <a:blip r:embed="rId2" cstate="print"/>
            <a:srcRect b="54946"/>
            <a:stretch>
              <a:fillRect/>
            </a:stretch>
          </p:blipFill>
          <p:spPr>
            <a:xfrm rot="21192833">
              <a:off x="4477564" y="4674884"/>
              <a:ext cx="2147325" cy="1290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0" name="Action Button: Back or Previous 9">
            <a:hlinkClick r:id="rId3"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dirty="0" err="1" smtClean="0"/>
              <a:t>Residence</a:t>
            </a:r>
            <a:r>
              <a:rPr lang="lv-LV" dirty="0" smtClean="0"/>
              <a:t> </a:t>
            </a:r>
            <a:r>
              <a:rPr lang="lv-LV" dirty="0" err="1" smtClean="0"/>
              <a:t>Permits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23</a:t>
            </a:fld>
            <a:endParaRPr lang="lv-LV"/>
          </a:p>
        </p:txBody>
      </p:sp>
      <p:graphicFrame>
        <p:nvGraphicFramePr>
          <p:cNvPr id="8" name="Content Placeholder 7"/>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7" name="Action Button: Home 6">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Residence</a:t>
            </a:r>
            <a:r>
              <a:rPr lang="lv-LV" dirty="0" smtClean="0"/>
              <a:t> </a:t>
            </a:r>
            <a:r>
              <a:rPr lang="lv-LV" dirty="0" err="1" smtClean="0"/>
              <a:t>Permits</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24</a:t>
            </a:fld>
            <a:endParaRPr lang="lv-LV"/>
          </a:p>
        </p:txBody>
      </p:sp>
      <p:graphicFrame>
        <p:nvGraphicFramePr>
          <p:cNvPr id="8" name="Content Placeholder 7"/>
          <p:cNvGraphicFramePr>
            <a:graphicFrameLocks noGrp="1"/>
          </p:cNvGraphicFramePr>
          <p:nvPr>
            <p:ph idx="1"/>
          </p:nvPr>
        </p:nvGraphicFramePr>
        <p:xfrm>
          <a:off x="457200" y="1371600"/>
          <a:ext cx="8329642"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Residence</a:t>
            </a:r>
            <a:r>
              <a:rPr lang="lv-LV" dirty="0" smtClean="0"/>
              <a:t> </a:t>
            </a:r>
            <a:r>
              <a:rPr lang="lv-LV" dirty="0" err="1" smtClean="0"/>
              <a:t>Permits</a:t>
            </a:r>
            <a:endParaRPr lang="lv-LV" dirty="0"/>
          </a:p>
        </p:txBody>
      </p:sp>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25</a:t>
            </a:fld>
            <a:endParaRPr lang="lv-LV"/>
          </a:p>
        </p:txBody>
      </p:sp>
      <p:graphicFrame>
        <p:nvGraphicFramePr>
          <p:cNvPr id="9" name="Content Placeholder 8"/>
          <p:cNvGraphicFramePr>
            <a:graphicFrameLocks noGrp="1"/>
          </p:cNvGraphicFramePr>
          <p:nvPr>
            <p:ph idx="1"/>
          </p:nvPr>
        </p:nvGraphicFramePr>
        <p:xfrm>
          <a:off x="457200" y="1371600"/>
          <a:ext cx="840108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Residence</a:t>
            </a:r>
            <a:r>
              <a:rPr lang="lv-LV" dirty="0" smtClean="0"/>
              <a:t> </a:t>
            </a:r>
            <a:r>
              <a:rPr lang="lv-LV" dirty="0" err="1" smtClean="0"/>
              <a:t>Permits</a:t>
            </a:r>
            <a:endParaRPr lang="lv-LV" dirty="0"/>
          </a:p>
        </p:txBody>
      </p:sp>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26</a:t>
            </a:fld>
            <a:endParaRPr lang="lv-LV"/>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lv-LV" dirty="0" err="1" smtClean="0"/>
              <a:t>Residence</a:t>
            </a:r>
            <a:r>
              <a:rPr lang="lv-LV" dirty="0" smtClean="0"/>
              <a:t> </a:t>
            </a:r>
            <a:r>
              <a:rPr lang="lv-LV" dirty="0" err="1" smtClean="0"/>
              <a:t>Permits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27</a:t>
            </a:fld>
            <a:endParaRPr lang="lv-LV"/>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Residence</a:t>
            </a:r>
            <a:r>
              <a:rPr lang="lv-LV" dirty="0" smtClean="0"/>
              <a:t> </a:t>
            </a:r>
            <a:r>
              <a:rPr lang="lv-LV" dirty="0" err="1" smtClean="0"/>
              <a:t>Permits</a:t>
            </a:r>
            <a:endParaRPr lang="lv-LV" dirty="0"/>
          </a:p>
        </p:txBody>
      </p:sp>
      <p:graphicFrame>
        <p:nvGraphicFramePr>
          <p:cNvPr id="5" name="Content Placeholder 4"/>
          <p:cNvGraphicFramePr>
            <a:graphicFrameLocks noGrp="1"/>
          </p:cNvGraphicFramePr>
          <p:nvPr>
            <p:ph idx="1"/>
          </p:nvPr>
        </p:nvGraphicFramePr>
        <p:xfrm>
          <a:off x="215758" y="1371600"/>
          <a:ext cx="8760292" cy="524495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28</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Residence</a:t>
            </a:r>
            <a:r>
              <a:rPr lang="lv-LV" dirty="0" smtClean="0"/>
              <a:t> </a:t>
            </a:r>
            <a:r>
              <a:rPr lang="lv-LV" dirty="0" err="1" smtClean="0"/>
              <a:t>Permits</a:t>
            </a:r>
            <a:endParaRPr lang="lv-LV" dirty="0"/>
          </a:p>
        </p:txBody>
      </p:sp>
      <p:graphicFrame>
        <p:nvGraphicFramePr>
          <p:cNvPr id="5" name="Content Placeholder 4"/>
          <p:cNvGraphicFramePr>
            <a:graphicFrameLocks noGrp="1"/>
          </p:cNvGraphicFramePr>
          <p:nvPr>
            <p:ph idx="1"/>
          </p:nvPr>
        </p:nvGraphicFramePr>
        <p:xfrm>
          <a:off x="349321" y="1191802"/>
          <a:ext cx="8476180" cy="551722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29</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64387" y="2131888"/>
            <a:ext cx="3041151" cy="4059362"/>
          </a:xfrm>
        </p:spPr>
        <p:txBody>
          <a:bodyPr>
            <a:normAutofit fontScale="92500" lnSpcReduction="10000"/>
          </a:bodyPr>
          <a:lstStyle/>
          <a:p>
            <a:pPr>
              <a:lnSpc>
                <a:spcPct val="110000"/>
              </a:lnSpc>
              <a:buNone/>
            </a:pPr>
            <a:r>
              <a:rPr lang="en-GB" sz="1800" dirty="0" smtClean="0"/>
              <a:t>(hereinafter – OCMA) is a state institution under the supervision of the Minister of the Interior</a:t>
            </a:r>
            <a:r>
              <a:rPr lang="lv-LV" sz="1800" dirty="0" smtClean="0"/>
              <a:t>.</a:t>
            </a:r>
          </a:p>
          <a:p>
            <a:pPr>
              <a:lnSpc>
                <a:spcPct val="110000"/>
              </a:lnSpc>
              <a:buNone/>
            </a:pPr>
            <a:r>
              <a:rPr lang="en-GB" sz="1800" dirty="0" smtClean="0"/>
              <a:t> </a:t>
            </a:r>
            <a:endParaRPr lang="lv-LV" sz="1800" dirty="0" smtClean="0"/>
          </a:p>
          <a:p>
            <a:pPr>
              <a:lnSpc>
                <a:spcPct val="110000"/>
              </a:lnSpc>
              <a:buNone/>
            </a:pPr>
            <a:r>
              <a:rPr lang="lv-LV" sz="1800" dirty="0" smtClean="0"/>
              <a:t>I</a:t>
            </a:r>
            <a:r>
              <a:rPr lang="en-GB" sz="1800" dirty="0" smtClean="0"/>
              <a:t>t implements state migration and asylum policy, determines the legal status of individuals in the country, keeps registers of residents, as well as issues identification and travel documents.</a:t>
            </a:r>
            <a:r>
              <a:rPr lang="lv-LV" sz="1800" dirty="0" smtClean="0"/>
              <a:t>   </a:t>
            </a:r>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3</a:t>
            </a:fld>
            <a:endParaRPr lang="lv-LV"/>
          </a:p>
        </p:txBody>
      </p:sp>
      <p:pic>
        <p:nvPicPr>
          <p:cNvPr id="4" name="Picture 4" descr="PMLPciekurkalna.jpg"/>
          <p:cNvPicPr>
            <a:picLocks noChangeAspect="1"/>
          </p:cNvPicPr>
          <p:nvPr/>
        </p:nvPicPr>
        <p:blipFill>
          <a:blip r:embed="rId3" cstate="print"/>
          <a:srcRect/>
          <a:stretch>
            <a:fillRect/>
          </a:stretch>
        </p:blipFill>
        <p:spPr bwMode="auto">
          <a:xfrm>
            <a:off x="3276324" y="2591812"/>
            <a:ext cx="5715008" cy="4076921"/>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8" name="Group 7"/>
          <p:cNvGrpSpPr/>
          <p:nvPr/>
        </p:nvGrpSpPr>
        <p:grpSpPr>
          <a:xfrm>
            <a:off x="356677" y="255868"/>
            <a:ext cx="5400000" cy="792000"/>
            <a:chOff x="411480" y="58920"/>
            <a:chExt cx="5760720" cy="1092240"/>
          </a:xfrm>
          <a:scene3d>
            <a:camera prst="orthographicFront"/>
            <a:lightRig rig="threePt" dir="t">
              <a:rot lat="0" lon="0" rev="7500000"/>
            </a:lightRig>
          </a:scene3d>
        </p:grpSpPr>
        <p:sp>
          <p:nvSpPr>
            <p:cNvPr id="10" name="Rounded Rectangle 9"/>
            <p:cNvSpPr/>
            <p:nvPr/>
          </p:nvSpPr>
          <p:spPr>
            <a:xfrm>
              <a:off x="411480" y="58920"/>
              <a:ext cx="5760720" cy="1092240"/>
            </a:xfrm>
            <a:prstGeom prst="roundRect">
              <a:avLst/>
            </a:prstGeom>
            <a:sp3d prstMaterial="plastic">
              <a:bevelT w="127000" h="25400" prst="relaxedInset"/>
            </a:sp3d>
          </p:spPr>
          <p:style>
            <a:lnRef idx="0">
              <a:schemeClr val="lt1">
                <a:hueOff val="0"/>
                <a:satOff val="0"/>
                <a:lumOff val="0"/>
                <a:alphaOff val="0"/>
              </a:schemeClr>
            </a:lnRef>
            <a:fillRef idx="3">
              <a:schemeClr val="accent6">
                <a:shade val="80000"/>
                <a:hueOff val="0"/>
                <a:satOff val="0"/>
                <a:lumOff val="0"/>
                <a:alphaOff val="0"/>
              </a:schemeClr>
            </a:fillRef>
            <a:effectRef idx="2">
              <a:schemeClr val="accent6">
                <a:shade val="80000"/>
                <a:hueOff val="0"/>
                <a:satOff val="0"/>
                <a:lumOff val="0"/>
                <a:alphaOff val="0"/>
              </a:schemeClr>
            </a:effectRef>
            <a:fontRef idx="minor">
              <a:schemeClr val="lt1"/>
            </a:fontRef>
          </p:style>
        </p:sp>
        <p:sp>
          <p:nvSpPr>
            <p:cNvPr id="11" name="Rounded Rectangle 4"/>
            <p:cNvSpPr/>
            <p:nvPr/>
          </p:nvSpPr>
          <p:spPr>
            <a:xfrm>
              <a:off x="464799" y="112239"/>
              <a:ext cx="5654082" cy="9856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defTabSz="1644447">
                <a:lnSpc>
                  <a:spcPct val="90000"/>
                </a:lnSpc>
                <a:spcAft>
                  <a:spcPct val="35000"/>
                </a:spcAft>
              </a:pPr>
              <a:r>
                <a:rPr lang="lv-LV" sz="3200" dirty="0" err="1" smtClean="0"/>
                <a:t>General</a:t>
              </a:r>
              <a:r>
                <a:rPr lang="lv-LV" sz="3200" dirty="0" smtClean="0"/>
                <a:t> </a:t>
              </a:r>
              <a:r>
                <a:rPr lang="lv-LV" sz="3200" dirty="0" err="1" smtClean="0"/>
                <a:t>Information</a:t>
              </a:r>
              <a:endParaRPr lang="lv-LV" sz="3200" dirty="0"/>
            </a:p>
          </p:txBody>
        </p:sp>
      </p:grpSp>
      <p:sp>
        <p:nvSpPr>
          <p:cNvPr id="9" name="TextBox 8"/>
          <p:cNvSpPr txBox="1"/>
          <p:nvPr/>
        </p:nvSpPr>
        <p:spPr>
          <a:xfrm>
            <a:off x="164387" y="1479479"/>
            <a:ext cx="8791165" cy="523210"/>
          </a:xfrm>
          <a:prstGeom prst="rect">
            <a:avLst/>
          </a:prstGeom>
          <a:noFill/>
        </p:spPr>
        <p:txBody>
          <a:bodyPr wrap="none" lIns="91428" tIns="45715" rIns="91428" bIns="45715"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GB"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The Office of Citizenship and Migration Affairs</a:t>
            </a:r>
            <a:endParaRPr lang="lv-LV"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ndParaRPr>
          </a:p>
        </p:txBody>
      </p:sp>
      <p:sp>
        <p:nvSpPr>
          <p:cNvPr id="12" name="Action Button: Home 11">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4" name="Action Button: Forward or Next 13">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Residence</a:t>
            </a:r>
            <a:r>
              <a:rPr lang="lv-LV" dirty="0" smtClean="0"/>
              <a:t> </a:t>
            </a:r>
            <a:r>
              <a:rPr lang="lv-LV" dirty="0" err="1" smtClean="0"/>
              <a:t>Permits</a:t>
            </a:r>
            <a:endParaRPr lang="lv-LV" dirty="0"/>
          </a:p>
        </p:txBody>
      </p:sp>
      <p:sp>
        <p:nvSpPr>
          <p:cNvPr id="3" name="Content Placeholder 2"/>
          <p:cNvSpPr>
            <a:spLocks noGrp="1"/>
          </p:cNvSpPr>
          <p:nvPr>
            <p:ph sz="half" idx="1"/>
          </p:nvPr>
        </p:nvSpPr>
        <p:spPr>
          <a:xfrm>
            <a:off x="257176" y="1761698"/>
            <a:ext cx="4207267" cy="4196993"/>
          </a:xfrm>
        </p:spPr>
        <p:txBody>
          <a:bodyPr>
            <a:normAutofit fontScale="92500"/>
          </a:bodyPr>
          <a:lstStyle/>
          <a:p>
            <a:pPr>
              <a:lnSpc>
                <a:spcPct val="110000"/>
              </a:lnSpc>
              <a:buNone/>
            </a:pPr>
            <a:r>
              <a:rPr lang="en-GB" sz="1800" dirty="0" smtClean="0"/>
              <a:t>A foreigner has the right to request a temporary residence permit</a:t>
            </a:r>
            <a:r>
              <a:rPr lang="lv-LV" sz="1800" dirty="0" smtClean="0"/>
              <a:t> (TRP)</a:t>
            </a:r>
            <a:r>
              <a:rPr lang="en-GB" sz="1800" dirty="0" smtClean="0"/>
              <a:t> in accordance with the procedures specified in</a:t>
            </a:r>
            <a:r>
              <a:rPr lang="lv-LV" sz="1800" dirty="0" smtClean="0"/>
              <a:t> </a:t>
            </a:r>
            <a:r>
              <a:rPr lang="lv-LV" sz="1800" dirty="0" err="1" smtClean="0"/>
              <a:t>the</a:t>
            </a:r>
            <a:r>
              <a:rPr lang="en-GB" sz="1800" dirty="0" smtClean="0"/>
              <a:t> </a:t>
            </a:r>
            <a:r>
              <a:rPr lang="lv-LV" sz="1800" i="1" dirty="0" err="1" smtClean="0">
                <a:hlinkClick r:id="rId2"/>
              </a:rPr>
              <a:t>Immigration</a:t>
            </a:r>
            <a:r>
              <a:rPr lang="en-GB" sz="1800" i="1" dirty="0" smtClean="0">
                <a:hlinkClick r:id="rId2"/>
              </a:rPr>
              <a:t> Law</a:t>
            </a:r>
            <a:r>
              <a:rPr lang="en-GB" sz="1800" dirty="0" smtClean="0"/>
              <a:t>, if the contribution in equity capital of the capital company has been made in a specified amount, immovable property has been purchased in a specified value</a:t>
            </a:r>
            <a:r>
              <a:rPr lang="lv-LV" sz="1800" dirty="0" smtClean="0"/>
              <a:t>,</a:t>
            </a:r>
            <a:r>
              <a:rPr lang="en-GB" sz="1800" dirty="0" smtClean="0"/>
              <a:t> or financial investments </a:t>
            </a:r>
            <a:r>
              <a:rPr lang="lv-LV" sz="1800" dirty="0" err="1" smtClean="0"/>
              <a:t>in</a:t>
            </a:r>
            <a:r>
              <a:rPr lang="lv-LV" sz="1800" dirty="0" smtClean="0"/>
              <a:t> </a:t>
            </a:r>
            <a:r>
              <a:rPr lang="lv-LV" sz="1800" dirty="0" err="1" smtClean="0"/>
              <a:t>the</a:t>
            </a:r>
            <a:r>
              <a:rPr lang="lv-LV" sz="1800" dirty="0" smtClean="0"/>
              <a:t> </a:t>
            </a:r>
            <a:r>
              <a:rPr lang="lv-LV" sz="1800" dirty="0" err="1" smtClean="0"/>
              <a:t>credit</a:t>
            </a:r>
            <a:r>
              <a:rPr lang="lv-LV" sz="1800" dirty="0" smtClean="0"/>
              <a:t> </a:t>
            </a:r>
            <a:r>
              <a:rPr lang="lv-LV" sz="1800" dirty="0" err="1" smtClean="0"/>
              <a:t>institution</a:t>
            </a:r>
            <a:r>
              <a:rPr lang="lv-LV" sz="1800" dirty="0" smtClean="0"/>
              <a:t> (</a:t>
            </a:r>
            <a:r>
              <a:rPr lang="lv-LV" sz="1800" dirty="0" err="1" smtClean="0"/>
              <a:t>subordinated</a:t>
            </a:r>
            <a:r>
              <a:rPr lang="lv-LV" sz="1800" dirty="0" smtClean="0"/>
              <a:t> </a:t>
            </a:r>
            <a:r>
              <a:rPr lang="lv-LV" sz="1800" dirty="0" err="1" smtClean="0"/>
              <a:t>capital</a:t>
            </a:r>
            <a:r>
              <a:rPr lang="lv-LV" sz="1800" dirty="0" smtClean="0"/>
              <a:t> –</a:t>
            </a:r>
            <a:r>
              <a:rPr lang="lv-LV" sz="1800" dirty="0" err="1" smtClean="0"/>
              <a:t>subordinated</a:t>
            </a:r>
            <a:r>
              <a:rPr lang="lv-LV" sz="1800" dirty="0" smtClean="0"/>
              <a:t> </a:t>
            </a:r>
            <a:r>
              <a:rPr lang="lv-LV" sz="1800" dirty="0" err="1" smtClean="0"/>
              <a:t>loan</a:t>
            </a:r>
            <a:r>
              <a:rPr lang="lv-LV" sz="1800" dirty="0" smtClean="0"/>
              <a:t> </a:t>
            </a:r>
            <a:r>
              <a:rPr lang="lv-LV" sz="1800" dirty="0" err="1" smtClean="0"/>
              <a:t>or</a:t>
            </a:r>
            <a:r>
              <a:rPr lang="lv-LV" sz="1800" dirty="0" smtClean="0"/>
              <a:t> </a:t>
            </a:r>
            <a:r>
              <a:rPr lang="lv-LV" sz="1800" dirty="0" err="1" smtClean="0"/>
              <a:t>subordinated</a:t>
            </a:r>
            <a:r>
              <a:rPr lang="lv-LV" sz="1800" dirty="0" smtClean="0"/>
              <a:t> </a:t>
            </a:r>
            <a:r>
              <a:rPr lang="lv-LV" sz="1800" dirty="0" err="1" smtClean="0"/>
              <a:t>bonds</a:t>
            </a:r>
            <a:r>
              <a:rPr lang="lv-LV" sz="1800" dirty="0" smtClean="0"/>
              <a:t> – </a:t>
            </a:r>
            <a:r>
              <a:rPr lang="lv-LV" sz="1800" dirty="0" err="1" smtClean="0"/>
              <a:t>of</a:t>
            </a:r>
            <a:r>
              <a:rPr lang="lv-LV" sz="1800" dirty="0" smtClean="0"/>
              <a:t> a </a:t>
            </a:r>
            <a:r>
              <a:rPr lang="lv-LV" sz="1800" dirty="0" err="1" smtClean="0"/>
              <a:t>credit</a:t>
            </a:r>
            <a:r>
              <a:rPr lang="lv-LV" sz="1800" dirty="0" smtClean="0"/>
              <a:t> </a:t>
            </a:r>
            <a:r>
              <a:rPr lang="lv-LV" sz="1800" dirty="0" err="1" smtClean="0"/>
              <a:t>institution</a:t>
            </a:r>
            <a:r>
              <a:rPr lang="lv-LV" sz="1800" dirty="0" smtClean="0"/>
              <a:t>) </a:t>
            </a:r>
            <a:r>
              <a:rPr lang="en-GB" sz="1800" dirty="0" smtClean="0"/>
              <a:t>made in a specified amount</a:t>
            </a:r>
            <a:r>
              <a:rPr lang="lv-LV" sz="1800" dirty="0" smtClean="0"/>
              <a:t>.</a:t>
            </a:r>
            <a:endParaRPr lang="lv-LV" sz="1800"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30</a:t>
            </a:fld>
            <a:endParaRPr lang="lv-LV"/>
          </a:p>
        </p:txBody>
      </p:sp>
      <p:pic>
        <p:nvPicPr>
          <p:cNvPr id="6" name="Content Placeholder 8" descr="DSC_0414.jpg"/>
          <p:cNvPicPr>
            <a:picLocks noGrp="1" noChangeAspect="1"/>
          </p:cNvPicPr>
          <p:nvPr>
            <p:ph sz="half" idx="2"/>
          </p:nvPr>
        </p:nvPicPr>
        <p:blipFill>
          <a:blip r:embed="rId3" cstate="print"/>
          <a:stretch>
            <a:fillRect/>
          </a:stretch>
        </p:blipFill>
        <p:spPr>
          <a:xfrm rot="311169">
            <a:off x="4650397" y="2713095"/>
            <a:ext cx="4036341" cy="2271481"/>
          </a:xfrm>
          <a:prstGeom prst="rect">
            <a:avLst/>
          </a:prstGeom>
          <a:ln>
            <a:noFill/>
          </a:ln>
          <a:effectLst>
            <a:outerShdw blurRad="292100" dist="139700" dir="2700000" algn="tl" rotWithShape="0">
              <a:srgbClr val="333333">
                <a:alpha val="65000"/>
              </a:srgbClr>
            </a:outerShdw>
          </a:effectLst>
        </p:spPr>
      </p:pic>
      <p:sp>
        <p:nvSpPr>
          <p:cNvPr id="7" name="Action Button: Home 6">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95209" y="1371599"/>
          <a:ext cx="8661115" cy="5080571"/>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31</a:t>
            </a:fld>
            <a:endParaRPr lang="lv-LV"/>
          </a:p>
        </p:txBody>
      </p:sp>
      <p:sp>
        <p:nvSpPr>
          <p:cNvPr id="5" name="Action Button: Home 4">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Title 6"/>
          <p:cNvSpPr>
            <a:spLocks noGrp="1"/>
          </p:cNvSpPr>
          <p:nvPr>
            <p:ph type="title"/>
          </p:nvPr>
        </p:nvSpPr>
        <p:spPr/>
        <p:txBody>
          <a:bodyPr/>
          <a:lstStyle/>
          <a:p>
            <a:r>
              <a:rPr lang="lv-LV" dirty="0" err="1" smtClean="0"/>
              <a:t>Residence</a:t>
            </a:r>
            <a:r>
              <a:rPr lang="lv-LV" dirty="0" smtClean="0"/>
              <a:t> </a:t>
            </a:r>
            <a:r>
              <a:rPr lang="lv-LV" dirty="0" err="1" smtClean="0"/>
              <a:t>Permits</a:t>
            </a:r>
            <a:endParaRPr lang="lv-LV" dirty="0"/>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Residence</a:t>
            </a:r>
            <a:r>
              <a:rPr lang="lv-LV" dirty="0" smtClean="0"/>
              <a:t> </a:t>
            </a:r>
            <a:r>
              <a:rPr lang="lv-LV" dirty="0" err="1" smtClean="0"/>
              <a:t>Permits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32</a:t>
            </a:fld>
            <a:endParaRPr lang="lv-LV"/>
          </a:p>
        </p:txBody>
      </p:sp>
      <p:graphicFrame>
        <p:nvGraphicFramePr>
          <p:cNvPr id="7" name="Content Placeholder 6"/>
          <p:cNvGraphicFramePr>
            <a:graphicFrameLocks noGrp="1"/>
          </p:cNvGraphicFramePr>
          <p:nvPr>
            <p:ph idx="1"/>
          </p:nvPr>
        </p:nvGraphicFramePr>
        <p:xfrm>
          <a:off x="256854" y="1253447"/>
          <a:ext cx="8568647" cy="5373384"/>
        </p:xfrm>
        <a:graphic>
          <a:graphicData uri="http://schemas.openxmlformats.org/drawingml/2006/chart">
            <c:chart xmlns:c="http://schemas.openxmlformats.org/drawingml/2006/chart" xmlns:r="http://schemas.openxmlformats.org/officeDocument/2006/relationships" r:id="rId2"/>
          </a:graphicData>
        </a:graphic>
      </p:graphicFrame>
      <p:sp>
        <p:nvSpPr>
          <p:cNvPr id="5" name="Action Button: Home 4">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Work</a:t>
            </a:r>
            <a:r>
              <a:rPr lang="lv-LV" dirty="0" smtClean="0"/>
              <a:t> </a:t>
            </a:r>
            <a:r>
              <a:rPr lang="lv-LV" dirty="0" err="1" smtClean="0"/>
              <a:t>Permits</a:t>
            </a:r>
            <a:endParaRPr lang="lv-LV" dirty="0"/>
          </a:p>
        </p:txBody>
      </p:sp>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33</a:t>
            </a:fld>
            <a:endParaRPr lang="lv-LV"/>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8" name="Action Button: Home 7">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smtClean="0"/>
              <a:t>Repatriation</a:t>
            </a:r>
            <a:endParaRPr lang="lv-LV" dirty="0"/>
          </a:p>
        </p:txBody>
      </p:sp>
      <p:sp>
        <p:nvSpPr>
          <p:cNvPr id="3" name="Content Placeholder 2"/>
          <p:cNvSpPr>
            <a:spLocks noGrp="1"/>
          </p:cNvSpPr>
          <p:nvPr>
            <p:ph sz="half" idx="1"/>
          </p:nvPr>
        </p:nvSpPr>
        <p:spPr>
          <a:xfrm>
            <a:off x="149291" y="1371601"/>
            <a:ext cx="4870385" cy="5048250"/>
          </a:xfrm>
        </p:spPr>
        <p:txBody>
          <a:bodyPr>
            <a:noAutofit/>
          </a:bodyPr>
          <a:lstStyle/>
          <a:p>
            <a:pPr algn="just">
              <a:buNone/>
            </a:pPr>
            <a:r>
              <a:rPr lang="en-GB" sz="1400" dirty="0" smtClean="0"/>
              <a:t>According to the </a:t>
            </a:r>
            <a:r>
              <a:rPr lang="en-GB" sz="1400" i="1" dirty="0" smtClean="0">
                <a:hlinkClick r:id="rId3"/>
              </a:rPr>
              <a:t>Repatriation Law</a:t>
            </a:r>
            <a:r>
              <a:rPr lang="en-GB" sz="1400" dirty="0" smtClean="0"/>
              <a:t>, </a:t>
            </a:r>
            <a:r>
              <a:rPr lang="lv-LV" sz="1400" dirty="0" smtClean="0"/>
              <a:t>a</a:t>
            </a:r>
            <a:r>
              <a:rPr lang="en-GB" sz="1400" dirty="0" smtClean="0"/>
              <a:t> repatriate is a person who is a Latvian citizen or one of whose parents or grandparents is a Latvian or a </a:t>
            </a:r>
            <a:r>
              <a:rPr lang="en-GB" sz="1400" dirty="0" err="1" smtClean="0"/>
              <a:t>Liv</a:t>
            </a:r>
            <a:r>
              <a:rPr lang="en-GB" sz="1400" dirty="0" smtClean="0"/>
              <a:t> and who voluntarily takes up permanent residence in the Republic of Latvia.</a:t>
            </a:r>
            <a:endParaRPr lang="lv-LV" sz="1400" dirty="0" smtClean="0"/>
          </a:p>
          <a:p>
            <a:pPr algn="just">
              <a:buNone/>
            </a:pPr>
            <a:r>
              <a:rPr lang="en-GB" sz="1400" dirty="0" smtClean="0"/>
              <a:t> The repatriates who were forced to leave Latvia prior to May 4, 1990 have the right to receive the state aid to cover travel expenses, the material assistance in the case of unemployment and to bring in their property exempt from the customs duties and taxes.</a:t>
            </a:r>
            <a:endParaRPr lang="lv-LV" sz="1400" dirty="0" smtClean="0"/>
          </a:p>
          <a:p>
            <a:pPr algn="just">
              <a:buNone/>
            </a:pPr>
            <a:r>
              <a:rPr lang="en-GB" sz="1400" dirty="0" smtClean="0"/>
              <a:t>Pursuant to the </a:t>
            </a:r>
            <a:r>
              <a:rPr lang="en-GB" sz="1400" i="1" dirty="0" smtClean="0"/>
              <a:t>Repatriation Law</a:t>
            </a:r>
            <a:r>
              <a:rPr lang="en-GB" sz="1400" dirty="0" smtClean="0"/>
              <a:t>, the OCMA </a:t>
            </a:r>
            <a:r>
              <a:rPr lang="lv-LV" sz="1400" dirty="0" err="1" smtClean="0"/>
              <a:t>makes</a:t>
            </a:r>
            <a:r>
              <a:rPr lang="en-GB" sz="1400" dirty="0" smtClean="0"/>
              <a:t> decisions on granting or cancelling the status of repatriate, issues documents to repatriates, informs repatriates on their social rights and guaranties available to them and, in cooperation with local governments, helps repatriate families solve adaptation and integration issues.</a:t>
            </a:r>
            <a:endParaRPr lang="lv-LV" sz="1400" dirty="0" smtClean="0"/>
          </a:p>
          <a:p>
            <a:pPr algn="just">
              <a:buNone/>
            </a:pPr>
            <a:r>
              <a:rPr lang="en-GB" sz="1400" dirty="0" smtClean="0"/>
              <a:t>Material assistance to repatriates (travel expenses, unemployment benefits or language training courses) in </a:t>
            </a:r>
            <a:r>
              <a:rPr lang="lv-LV" sz="1400" dirty="0" smtClean="0"/>
              <a:t>2013 </a:t>
            </a:r>
            <a:r>
              <a:rPr lang="en-GB" sz="1400" dirty="0" smtClean="0"/>
              <a:t>comprised </a:t>
            </a:r>
            <a:r>
              <a:rPr lang="lv-LV" sz="1400" dirty="0" smtClean="0"/>
              <a:t>415</a:t>
            </a:r>
            <a:r>
              <a:rPr lang="en-GB" sz="1400" dirty="0" smtClean="0"/>
              <a:t> allowances for the total amount of LVL </a:t>
            </a:r>
            <a:r>
              <a:rPr lang="lv-LV" sz="1400" dirty="0" smtClean="0"/>
              <a:t>50 177 (EUR 71 395)</a:t>
            </a:r>
            <a:r>
              <a:rPr lang="en-GB" sz="1400" dirty="0" smtClean="0"/>
              <a:t>.</a:t>
            </a:r>
            <a:endParaRPr lang="lv-LV" sz="1400" dirty="0" smtClean="0"/>
          </a:p>
        </p:txBody>
      </p:sp>
      <p:pic>
        <p:nvPicPr>
          <p:cNvPr id="8" name="Content Placeholder 7" descr="zale.jpg"/>
          <p:cNvPicPr>
            <a:picLocks noGrp="1" noChangeAspect="1"/>
          </p:cNvPicPr>
          <p:nvPr>
            <p:ph sz="half" idx="2"/>
          </p:nvPr>
        </p:nvPicPr>
        <p:blipFill>
          <a:blip r:embed="rId4" cstate="print"/>
          <a:stretch>
            <a:fillRect/>
          </a:stretch>
        </p:blipFill>
        <p:spPr>
          <a:xfrm rot="906356">
            <a:off x="5036823" y="1643665"/>
            <a:ext cx="3839952" cy="2559968"/>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34</a:t>
            </a:fld>
            <a:endParaRPr lang="lv-LV"/>
          </a:p>
        </p:txBody>
      </p:sp>
      <p:sp>
        <p:nvSpPr>
          <p:cNvPr id="7" name="Action Button: Home 6">
            <a:hlinkClick r:id="rId5"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6"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lv-LV" dirty="0" smtClean="0"/>
              <a:t>Repatriation</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35</a:t>
            </a:fld>
            <a:endParaRPr lang="lv-LV"/>
          </a:p>
        </p:txBody>
      </p:sp>
      <p:graphicFrame>
        <p:nvGraphicFramePr>
          <p:cNvPr id="9" name="Content Placeholder 8"/>
          <p:cNvGraphicFramePr>
            <a:graphicFrameLocks noGrp="1"/>
          </p:cNvGraphicFramePr>
          <p:nvPr>
            <p:ph idx="1"/>
          </p:nvPr>
        </p:nvGraphicFramePr>
        <p:xfrm>
          <a:off x="200025" y="1371600"/>
          <a:ext cx="862965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lv-LV" dirty="0" err="1" smtClean="0"/>
              <a:t>Repatriatiates</a:t>
            </a:r>
            <a:r>
              <a:rPr lang="lv-LV" dirty="0" smtClean="0"/>
              <a:t>’ </a:t>
            </a:r>
            <a:r>
              <a:rPr lang="lv-LV" dirty="0" err="1" smtClean="0"/>
              <a:t>Source</a:t>
            </a:r>
            <a:r>
              <a:rPr lang="lv-LV" dirty="0" smtClean="0"/>
              <a:t> </a:t>
            </a:r>
            <a:r>
              <a:rPr lang="lv-LV" dirty="0" err="1" smtClean="0"/>
              <a:t>Countries</a:t>
            </a:r>
            <a:r>
              <a:rPr lang="lv-LV" dirty="0" smtClean="0"/>
              <a:t> 2003-2013</a:t>
            </a:r>
            <a:endParaRPr lang="lv-LV" dirty="0"/>
          </a:p>
        </p:txBody>
      </p:sp>
      <p:graphicFrame>
        <p:nvGraphicFramePr>
          <p:cNvPr id="13" name="Content Placeholder 12"/>
          <p:cNvGraphicFramePr>
            <a:graphicFrameLocks noGrp="1"/>
          </p:cNvGraphicFramePr>
          <p:nvPr>
            <p:ph sz="half" idx="1"/>
          </p:nvPr>
        </p:nvGraphicFramePr>
        <p:xfrm>
          <a:off x="295275" y="1581149"/>
          <a:ext cx="2619375" cy="4406532"/>
        </p:xfrm>
        <a:graphic>
          <a:graphicData uri="http://schemas.openxmlformats.org/drawingml/2006/table">
            <a:tbl>
              <a:tblPr firstRow="1" bandRow="1">
                <a:tableStyleId>{93296810-A885-4BE3-A3E7-6D5BEEA58F35}</a:tableStyleId>
              </a:tblPr>
              <a:tblGrid>
                <a:gridCol w="1634571"/>
                <a:gridCol w="984804"/>
              </a:tblGrid>
              <a:tr h="367211">
                <a:tc>
                  <a:txBody>
                    <a:bodyPr/>
                    <a:lstStyle/>
                    <a:p>
                      <a:r>
                        <a:rPr lang="lv-LV" sz="1800" dirty="0" err="1" smtClean="0"/>
                        <a:t>Country</a:t>
                      </a:r>
                      <a:endParaRPr lang="lv-LV" sz="1800" dirty="0"/>
                    </a:p>
                  </a:txBody>
                  <a:tcPr/>
                </a:tc>
                <a:tc>
                  <a:txBody>
                    <a:bodyPr/>
                    <a:lstStyle/>
                    <a:p>
                      <a:endParaRPr lang="lv-LV" sz="1800" dirty="0"/>
                    </a:p>
                  </a:txBody>
                  <a:tcPr/>
                </a:tc>
              </a:tr>
              <a:tr h="367211">
                <a:tc>
                  <a:txBody>
                    <a:bodyPr/>
                    <a:lstStyle/>
                    <a:p>
                      <a:r>
                        <a:rPr lang="lv-LV" sz="1800" dirty="0" err="1" smtClean="0"/>
                        <a:t>Russia</a:t>
                      </a:r>
                      <a:endParaRPr lang="lv-LV" sz="1800" dirty="0"/>
                    </a:p>
                  </a:txBody>
                  <a:tcPr/>
                </a:tc>
                <a:tc>
                  <a:txBody>
                    <a:bodyPr/>
                    <a:lstStyle/>
                    <a:p>
                      <a:r>
                        <a:rPr lang="lv-LV" sz="1800" dirty="0" smtClean="0"/>
                        <a:t>781</a:t>
                      </a:r>
                      <a:endParaRPr lang="lv-LV" sz="1800" dirty="0"/>
                    </a:p>
                  </a:txBody>
                  <a:tcPr/>
                </a:tc>
              </a:tr>
              <a:tr h="367211">
                <a:tc>
                  <a:txBody>
                    <a:bodyPr/>
                    <a:lstStyle/>
                    <a:p>
                      <a:r>
                        <a:rPr lang="lv-LV" sz="1800" dirty="0" smtClean="0"/>
                        <a:t>USA</a:t>
                      </a:r>
                      <a:endParaRPr lang="lv-LV" sz="1800" dirty="0"/>
                    </a:p>
                  </a:txBody>
                  <a:tcPr/>
                </a:tc>
                <a:tc>
                  <a:txBody>
                    <a:bodyPr/>
                    <a:lstStyle/>
                    <a:p>
                      <a:r>
                        <a:rPr lang="lv-LV" sz="1800" dirty="0" smtClean="0"/>
                        <a:t>232</a:t>
                      </a:r>
                      <a:endParaRPr lang="lv-LV" sz="1800" dirty="0"/>
                    </a:p>
                  </a:txBody>
                  <a:tcPr/>
                </a:tc>
              </a:tr>
              <a:tr h="367211">
                <a:tc>
                  <a:txBody>
                    <a:bodyPr/>
                    <a:lstStyle/>
                    <a:p>
                      <a:r>
                        <a:rPr lang="lv-LV" sz="1800" dirty="0" err="1" smtClean="0"/>
                        <a:t>Ukraine</a:t>
                      </a:r>
                      <a:endParaRPr lang="lv-LV" sz="1800" dirty="0"/>
                    </a:p>
                  </a:txBody>
                  <a:tcPr/>
                </a:tc>
                <a:tc>
                  <a:txBody>
                    <a:bodyPr/>
                    <a:lstStyle/>
                    <a:p>
                      <a:r>
                        <a:rPr lang="lv-LV" sz="1800" dirty="0" smtClean="0"/>
                        <a:t>201</a:t>
                      </a:r>
                      <a:endParaRPr lang="lv-LV" sz="1800" dirty="0"/>
                    </a:p>
                  </a:txBody>
                  <a:tcPr/>
                </a:tc>
              </a:tr>
              <a:tr h="367211">
                <a:tc>
                  <a:txBody>
                    <a:bodyPr/>
                    <a:lstStyle/>
                    <a:p>
                      <a:r>
                        <a:rPr lang="lv-LV" sz="1800" dirty="0" err="1" smtClean="0"/>
                        <a:t>Belarus</a:t>
                      </a:r>
                      <a:endParaRPr lang="lv-LV" sz="1800" dirty="0"/>
                    </a:p>
                  </a:txBody>
                  <a:tcPr/>
                </a:tc>
                <a:tc>
                  <a:txBody>
                    <a:bodyPr/>
                    <a:lstStyle/>
                    <a:p>
                      <a:r>
                        <a:rPr lang="lv-LV" sz="1800" dirty="0" smtClean="0"/>
                        <a:t>87</a:t>
                      </a:r>
                      <a:endParaRPr lang="lv-LV" sz="1800" dirty="0"/>
                    </a:p>
                  </a:txBody>
                  <a:tcPr/>
                </a:tc>
              </a:tr>
              <a:tr h="367211">
                <a:tc>
                  <a:txBody>
                    <a:bodyPr/>
                    <a:lstStyle/>
                    <a:p>
                      <a:r>
                        <a:rPr lang="lv-LV" sz="1800" dirty="0" err="1" smtClean="0"/>
                        <a:t>Canada</a:t>
                      </a:r>
                      <a:endParaRPr lang="lv-LV" sz="1800" dirty="0"/>
                    </a:p>
                  </a:txBody>
                  <a:tcPr/>
                </a:tc>
                <a:tc>
                  <a:txBody>
                    <a:bodyPr/>
                    <a:lstStyle/>
                    <a:p>
                      <a:r>
                        <a:rPr lang="lv-LV" sz="1800" dirty="0" smtClean="0"/>
                        <a:t>59</a:t>
                      </a:r>
                      <a:endParaRPr lang="lv-LV" sz="1800" dirty="0"/>
                    </a:p>
                  </a:txBody>
                  <a:tcPr/>
                </a:tc>
              </a:tr>
              <a:tr h="367211">
                <a:tc>
                  <a:txBody>
                    <a:bodyPr/>
                    <a:lstStyle/>
                    <a:p>
                      <a:r>
                        <a:rPr lang="lv-LV" sz="1800" dirty="0" err="1" smtClean="0"/>
                        <a:t>Germany</a:t>
                      </a:r>
                      <a:endParaRPr lang="lv-LV" sz="1800" dirty="0"/>
                    </a:p>
                  </a:txBody>
                  <a:tcPr/>
                </a:tc>
                <a:tc>
                  <a:txBody>
                    <a:bodyPr/>
                    <a:lstStyle/>
                    <a:p>
                      <a:r>
                        <a:rPr lang="lv-LV" sz="1800" dirty="0" smtClean="0"/>
                        <a:t>50</a:t>
                      </a:r>
                      <a:endParaRPr lang="lv-LV" sz="1800" dirty="0"/>
                    </a:p>
                  </a:txBody>
                  <a:tcPr/>
                </a:tc>
              </a:tr>
              <a:tr h="367211">
                <a:tc>
                  <a:txBody>
                    <a:bodyPr/>
                    <a:lstStyle/>
                    <a:p>
                      <a:r>
                        <a:rPr lang="lv-LV" sz="1800" dirty="0" err="1" smtClean="0"/>
                        <a:t>Lithuania</a:t>
                      </a:r>
                      <a:endParaRPr lang="lv-LV" sz="1800" dirty="0"/>
                    </a:p>
                  </a:txBody>
                  <a:tcPr/>
                </a:tc>
                <a:tc>
                  <a:txBody>
                    <a:bodyPr/>
                    <a:lstStyle/>
                    <a:p>
                      <a:r>
                        <a:rPr lang="lv-LV" sz="1800" dirty="0" smtClean="0"/>
                        <a:t>49</a:t>
                      </a:r>
                      <a:endParaRPr lang="lv-LV" sz="1800" dirty="0"/>
                    </a:p>
                  </a:txBody>
                  <a:tcPr/>
                </a:tc>
              </a:tr>
              <a:tr h="367211">
                <a:tc>
                  <a:txBody>
                    <a:bodyPr/>
                    <a:lstStyle/>
                    <a:p>
                      <a:r>
                        <a:rPr lang="lv-LV" sz="1800" dirty="0" err="1" smtClean="0"/>
                        <a:t>Israel</a:t>
                      </a:r>
                      <a:endParaRPr lang="lv-LV" sz="1800" dirty="0"/>
                    </a:p>
                  </a:txBody>
                  <a:tcPr/>
                </a:tc>
                <a:tc>
                  <a:txBody>
                    <a:bodyPr/>
                    <a:lstStyle/>
                    <a:p>
                      <a:r>
                        <a:rPr lang="lv-LV" sz="1800" dirty="0" smtClean="0"/>
                        <a:t>39</a:t>
                      </a:r>
                      <a:endParaRPr lang="lv-LV" sz="1800" dirty="0"/>
                    </a:p>
                  </a:txBody>
                  <a:tcPr/>
                </a:tc>
              </a:tr>
              <a:tr h="367211">
                <a:tc>
                  <a:txBody>
                    <a:bodyPr/>
                    <a:lstStyle/>
                    <a:p>
                      <a:r>
                        <a:rPr lang="lv-LV" sz="1800" dirty="0" err="1" smtClean="0"/>
                        <a:t>Australia</a:t>
                      </a:r>
                      <a:endParaRPr lang="lv-LV" sz="1800" dirty="0"/>
                    </a:p>
                  </a:txBody>
                  <a:tcPr/>
                </a:tc>
                <a:tc>
                  <a:txBody>
                    <a:bodyPr/>
                    <a:lstStyle/>
                    <a:p>
                      <a:r>
                        <a:rPr lang="lv-LV" sz="1800" dirty="0" smtClean="0"/>
                        <a:t>34</a:t>
                      </a:r>
                      <a:endParaRPr lang="lv-LV" sz="1800" dirty="0"/>
                    </a:p>
                  </a:txBody>
                  <a:tcPr/>
                </a:tc>
              </a:tr>
              <a:tr h="367211">
                <a:tc>
                  <a:txBody>
                    <a:bodyPr/>
                    <a:lstStyle/>
                    <a:p>
                      <a:r>
                        <a:rPr lang="lv-LV" sz="1800" dirty="0" smtClean="0"/>
                        <a:t>Moldova</a:t>
                      </a:r>
                      <a:endParaRPr lang="lv-LV" sz="1800" dirty="0"/>
                    </a:p>
                  </a:txBody>
                  <a:tcPr/>
                </a:tc>
                <a:tc>
                  <a:txBody>
                    <a:bodyPr/>
                    <a:lstStyle/>
                    <a:p>
                      <a:r>
                        <a:rPr lang="lv-LV" sz="1800" dirty="0" smtClean="0"/>
                        <a:t>33</a:t>
                      </a:r>
                      <a:endParaRPr lang="lv-LV" sz="1800" dirty="0"/>
                    </a:p>
                  </a:txBody>
                  <a:tcPr/>
                </a:tc>
              </a:tr>
              <a:tr h="367211">
                <a:tc>
                  <a:txBody>
                    <a:bodyPr/>
                    <a:lstStyle/>
                    <a:p>
                      <a:r>
                        <a:rPr lang="lv-LV" sz="1800" dirty="0" smtClean="0"/>
                        <a:t>UK</a:t>
                      </a:r>
                      <a:endParaRPr lang="lv-LV" sz="1800" dirty="0"/>
                    </a:p>
                  </a:txBody>
                  <a:tcPr/>
                </a:tc>
                <a:tc>
                  <a:txBody>
                    <a:bodyPr/>
                    <a:lstStyle/>
                    <a:p>
                      <a:r>
                        <a:rPr lang="lv-LV" sz="1800" dirty="0" smtClean="0"/>
                        <a:t>25</a:t>
                      </a:r>
                      <a:endParaRPr lang="lv-LV" sz="1800" dirty="0"/>
                    </a:p>
                  </a:txBody>
                  <a:tcPr/>
                </a:tc>
              </a:tr>
            </a:tbl>
          </a:graphicData>
        </a:graphic>
      </p:graphicFrame>
      <p:graphicFrame>
        <p:nvGraphicFramePr>
          <p:cNvPr id="14" name="Content Placeholder 13"/>
          <p:cNvGraphicFramePr>
            <a:graphicFrameLocks noGrp="1"/>
          </p:cNvGraphicFramePr>
          <p:nvPr>
            <p:ph sz="half" idx="2"/>
          </p:nvPr>
        </p:nvGraphicFramePr>
        <p:xfrm>
          <a:off x="3152775" y="1581148"/>
          <a:ext cx="2714625" cy="4773743"/>
        </p:xfrm>
        <a:graphic>
          <a:graphicData uri="http://schemas.openxmlformats.org/drawingml/2006/table">
            <a:tbl>
              <a:tblPr bandRow="1">
                <a:tableStyleId>{93296810-A885-4BE3-A3E7-6D5BEEA58F35}</a:tableStyleId>
              </a:tblPr>
              <a:tblGrid>
                <a:gridCol w="1771759"/>
                <a:gridCol w="942866"/>
              </a:tblGrid>
              <a:tr h="367211">
                <a:tc>
                  <a:txBody>
                    <a:bodyPr/>
                    <a:lstStyle/>
                    <a:p>
                      <a:r>
                        <a:rPr lang="lv-LV" sz="1800" dirty="0" err="1" smtClean="0"/>
                        <a:t>Uzbekistan</a:t>
                      </a:r>
                      <a:endParaRPr lang="lv-LV" sz="1800" dirty="0"/>
                    </a:p>
                  </a:txBody>
                  <a:tcPr/>
                </a:tc>
                <a:tc>
                  <a:txBody>
                    <a:bodyPr/>
                    <a:lstStyle/>
                    <a:p>
                      <a:r>
                        <a:rPr lang="lv-LV" sz="1800" dirty="0" smtClean="0"/>
                        <a:t>23</a:t>
                      </a:r>
                      <a:endParaRPr lang="lv-LV" sz="1800" dirty="0"/>
                    </a:p>
                  </a:txBody>
                  <a:tcPr/>
                </a:tc>
              </a:tr>
              <a:tr h="367211">
                <a:tc>
                  <a:txBody>
                    <a:bodyPr/>
                    <a:lstStyle/>
                    <a:p>
                      <a:r>
                        <a:rPr lang="lv-LV" sz="1800" dirty="0" err="1" smtClean="0"/>
                        <a:t>Kazakhstan</a:t>
                      </a:r>
                      <a:endParaRPr lang="lv-LV" sz="1800" dirty="0"/>
                    </a:p>
                  </a:txBody>
                  <a:tcPr/>
                </a:tc>
                <a:tc>
                  <a:txBody>
                    <a:bodyPr/>
                    <a:lstStyle/>
                    <a:p>
                      <a:r>
                        <a:rPr lang="lv-LV" sz="1800" dirty="0" smtClean="0"/>
                        <a:t>23</a:t>
                      </a:r>
                      <a:endParaRPr lang="lv-LV" sz="1800" dirty="0"/>
                    </a:p>
                  </a:txBody>
                  <a:tcPr/>
                </a:tc>
              </a:tr>
              <a:tr h="367211">
                <a:tc>
                  <a:txBody>
                    <a:bodyPr/>
                    <a:lstStyle/>
                    <a:p>
                      <a:r>
                        <a:rPr lang="lv-LV" sz="1800" dirty="0" err="1" smtClean="0"/>
                        <a:t>Brasil</a:t>
                      </a:r>
                      <a:endParaRPr lang="lv-LV" sz="1800" dirty="0"/>
                    </a:p>
                  </a:txBody>
                  <a:tcPr/>
                </a:tc>
                <a:tc>
                  <a:txBody>
                    <a:bodyPr/>
                    <a:lstStyle/>
                    <a:p>
                      <a:r>
                        <a:rPr lang="lv-LV" sz="1800" dirty="0" smtClean="0"/>
                        <a:t>18</a:t>
                      </a:r>
                      <a:endParaRPr lang="lv-LV" sz="1800" dirty="0"/>
                    </a:p>
                  </a:txBody>
                  <a:tcPr/>
                </a:tc>
              </a:tr>
              <a:tr h="367211">
                <a:tc>
                  <a:txBody>
                    <a:bodyPr/>
                    <a:lstStyle/>
                    <a:p>
                      <a:r>
                        <a:rPr lang="lv-LV" sz="1800" dirty="0" err="1" smtClean="0"/>
                        <a:t>Estonia</a:t>
                      </a:r>
                      <a:endParaRPr lang="lv-LV" sz="1800" dirty="0"/>
                    </a:p>
                  </a:txBody>
                  <a:tcPr/>
                </a:tc>
                <a:tc>
                  <a:txBody>
                    <a:bodyPr/>
                    <a:lstStyle/>
                    <a:p>
                      <a:r>
                        <a:rPr lang="lv-LV" sz="1800" dirty="0" smtClean="0"/>
                        <a:t>16</a:t>
                      </a:r>
                      <a:endParaRPr lang="lv-LV" sz="1800" dirty="0"/>
                    </a:p>
                  </a:txBody>
                  <a:tcPr/>
                </a:tc>
              </a:tr>
              <a:tr h="367211">
                <a:tc>
                  <a:txBody>
                    <a:bodyPr/>
                    <a:lstStyle/>
                    <a:p>
                      <a:r>
                        <a:rPr lang="lv-LV" sz="1800" dirty="0" err="1" smtClean="0"/>
                        <a:t>Georgia</a:t>
                      </a:r>
                      <a:endParaRPr lang="lv-LV" sz="1800" dirty="0"/>
                    </a:p>
                  </a:txBody>
                  <a:tcPr/>
                </a:tc>
                <a:tc>
                  <a:txBody>
                    <a:bodyPr/>
                    <a:lstStyle/>
                    <a:p>
                      <a:r>
                        <a:rPr lang="lv-LV" sz="1800" dirty="0" smtClean="0"/>
                        <a:t>15</a:t>
                      </a:r>
                      <a:endParaRPr lang="lv-LV" sz="1800" dirty="0"/>
                    </a:p>
                  </a:txBody>
                  <a:tcPr/>
                </a:tc>
              </a:tr>
              <a:tr h="367211">
                <a:tc>
                  <a:txBody>
                    <a:bodyPr/>
                    <a:lstStyle/>
                    <a:p>
                      <a:r>
                        <a:rPr lang="lv-LV" sz="1800" dirty="0" err="1" smtClean="0"/>
                        <a:t>Venezuela</a:t>
                      </a:r>
                      <a:endParaRPr lang="lv-LV" sz="1800" dirty="0"/>
                    </a:p>
                  </a:txBody>
                  <a:tcPr/>
                </a:tc>
                <a:tc>
                  <a:txBody>
                    <a:bodyPr/>
                    <a:lstStyle/>
                    <a:p>
                      <a:r>
                        <a:rPr lang="lv-LV" sz="1800" dirty="0" smtClean="0"/>
                        <a:t>14</a:t>
                      </a:r>
                      <a:endParaRPr lang="lv-LV" sz="1800" dirty="0"/>
                    </a:p>
                  </a:txBody>
                  <a:tcPr/>
                </a:tc>
              </a:tr>
              <a:tr h="367211">
                <a:tc>
                  <a:txBody>
                    <a:bodyPr/>
                    <a:lstStyle/>
                    <a:p>
                      <a:r>
                        <a:rPr lang="lv-LV" sz="1800" dirty="0" err="1" smtClean="0"/>
                        <a:t>Sweden</a:t>
                      </a:r>
                      <a:endParaRPr lang="lv-LV" sz="1800" dirty="0"/>
                    </a:p>
                  </a:txBody>
                  <a:tcPr/>
                </a:tc>
                <a:tc>
                  <a:txBody>
                    <a:bodyPr/>
                    <a:lstStyle/>
                    <a:p>
                      <a:r>
                        <a:rPr lang="lv-LV" sz="1800" dirty="0" smtClean="0"/>
                        <a:t>13</a:t>
                      </a:r>
                      <a:endParaRPr lang="lv-LV" sz="1800" dirty="0"/>
                    </a:p>
                  </a:txBody>
                  <a:tcPr/>
                </a:tc>
              </a:tr>
              <a:tr h="367211">
                <a:tc>
                  <a:txBody>
                    <a:bodyPr/>
                    <a:lstStyle/>
                    <a:p>
                      <a:r>
                        <a:rPr lang="lv-LV" sz="1800" dirty="0" err="1" smtClean="0"/>
                        <a:t>Armenia</a:t>
                      </a:r>
                      <a:endParaRPr lang="lv-LV" sz="1800" dirty="0"/>
                    </a:p>
                  </a:txBody>
                  <a:tcPr/>
                </a:tc>
                <a:tc>
                  <a:txBody>
                    <a:bodyPr/>
                    <a:lstStyle/>
                    <a:p>
                      <a:r>
                        <a:rPr lang="lv-LV" sz="1800" dirty="0" smtClean="0"/>
                        <a:t>9</a:t>
                      </a:r>
                      <a:endParaRPr lang="lv-LV" sz="1800" dirty="0"/>
                    </a:p>
                  </a:txBody>
                  <a:tcPr/>
                </a:tc>
              </a:tr>
              <a:tr h="367211">
                <a:tc>
                  <a:txBody>
                    <a:bodyPr/>
                    <a:lstStyle/>
                    <a:p>
                      <a:r>
                        <a:rPr lang="lv-LV" sz="1800" dirty="0" err="1" smtClean="0"/>
                        <a:t>Turkmenistan</a:t>
                      </a:r>
                      <a:endParaRPr lang="lv-LV" sz="1800" dirty="0"/>
                    </a:p>
                  </a:txBody>
                  <a:tcPr/>
                </a:tc>
                <a:tc>
                  <a:txBody>
                    <a:bodyPr/>
                    <a:lstStyle/>
                    <a:p>
                      <a:r>
                        <a:rPr lang="lv-LV" sz="1800" dirty="0" smtClean="0"/>
                        <a:t>8</a:t>
                      </a:r>
                      <a:endParaRPr lang="lv-LV" sz="1800" dirty="0"/>
                    </a:p>
                  </a:txBody>
                  <a:tcPr/>
                </a:tc>
              </a:tr>
              <a:tr h="367211">
                <a:tc>
                  <a:txBody>
                    <a:bodyPr/>
                    <a:lstStyle/>
                    <a:p>
                      <a:r>
                        <a:rPr lang="lv-LV" sz="1800" dirty="0" err="1" smtClean="0"/>
                        <a:t>Kyrgyzstan</a:t>
                      </a:r>
                      <a:endParaRPr lang="lv-LV" sz="1800" dirty="0"/>
                    </a:p>
                  </a:txBody>
                  <a:tcPr/>
                </a:tc>
                <a:tc>
                  <a:txBody>
                    <a:bodyPr/>
                    <a:lstStyle/>
                    <a:p>
                      <a:r>
                        <a:rPr lang="lv-LV" sz="1800" dirty="0" smtClean="0"/>
                        <a:t>7</a:t>
                      </a:r>
                      <a:endParaRPr lang="lv-LV" sz="1800" dirty="0"/>
                    </a:p>
                  </a:txBody>
                  <a:tcPr/>
                </a:tc>
              </a:tr>
              <a:tr h="367211">
                <a:tc>
                  <a:txBody>
                    <a:bodyPr/>
                    <a:lstStyle/>
                    <a:p>
                      <a:r>
                        <a:rPr lang="lv-LV" sz="1800" dirty="0" err="1" smtClean="0"/>
                        <a:t>France</a:t>
                      </a:r>
                      <a:endParaRPr lang="lv-LV" sz="1800" dirty="0"/>
                    </a:p>
                  </a:txBody>
                  <a:tcPr/>
                </a:tc>
                <a:tc>
                  <a:txBody>
                    <a:bodyPr/>
                    <a:lstStyle/>
                    <a:p>
                      <a:r>
                        <a:rPr lang="lv-LV" sz="1800" dirty="0" smtClean="0"/>
                        <a:t>6</a:t>
                      </a:r>
                      <a:endParaRPr lang="lv-LV" sz="1800" dirty="0"/>
                    </a:p>
                  </a:txBody>
                  <a:tcPr/>
                </a:tc>
              </a:tr>
              <a:tr h="367211">
                <a:tc>
                  <a:txBody>
                    <a:bodyPr/>
                    <a:lstStyle/>
                    <a:p>
                      <a:r>
                        <a:rPr lang="lv-LV" sz="1800" dirty="0" err="1" smtClean="0"/>
                        <a:t>Cuba</a:t>
                      </a:r>
                      <a:endParaRPr lang="lv-LV" sz="1800" dirty="0"/>
                    </a:p>
                  </a:txBody>
                  <a:tcPr/>
                </a:tc>
                <a:tc>
                  <a:txBody>
                    <a:bodyPr/>
                    <a:lstStyle/>
                    <a:p>
                      <a:r>
                        <a:rPr lang="lv-LV" sz="1800" dirty="0" smtClean="0"/>
                        <a:t>5</a:t>
                      </a:r>
                      <a:endParaRPr lang="lv-LV" sz="1800" dirty="0"/>
                    </a:p>
                  </a:txBody>
                  <a:tcPr/>
                </a:tc>
              </a:tr>
              <a:tr h="367211">
                <a:tc>
                  <a:txBody>
                    <a:bodyPr/>
                    <a:lstStyle/>
                    <a:p>
                      <a:r>
                        <a:rPr lang="lv-LV" sz="1800" dirty="0" err="1" smtClean="0"/>
                        <a:t>Spain</a:t>
                      </a:r>
                      <a:endParaRPr lang="lv-LV" sz="1800" dirty="0"/>
                    </a:p>
                  </a:txBody>
                  <a:tcPr/>
                </a:tc>
                <a:tc>
                  <a:txBody>
                    <a:bodyPr/>
                    <a:lstStyle/>
                    <a:p>
                      <a:r>
                        <a:rPr lang="lv-LV" sz="1800" dirty="0" smtClean="0"/>
                        <a:t>4</a:t>
                      </a:r>
                      <a:endParaRPr lang="lv-LV" sz="1800" dirty="0"/>
                    </a:p>
                  </a:txBody>
                  <a:tcPr/>
                </a:tc>
              </a:tr>
            </a:tbl>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36</a:t>
            </a:fld>
            <a:endParaRPr lang="lv-LV"/>
          </a:p>
        </p:txBody>
      </p:sp>
      <p:sp>
        <p:nvSpPr>
          <p:cNvPr id="6" name="Action Button: Home 5">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aphicFrame>
        <p:nvGraphicFramePr>
          <p:cNvPr id="15" name="Content Placeholder 12"/>
          <p:cNvGraphicFramePr>
            <a:graphicFrameLocks/>
          </p:cNvGraphicFramePr>
          <p:nvPr/>
        </p:nvGraphicFramePr>
        <p:xfrm>
          <a:off x="6105525" y="1581148"/>
          <a:ext cx="2638425" cy="4773743"/>
        </p:xfrm>
        <a:graphic>
          <a:graphicData uri="http://schemas.openxmlformats.org/drawingml/2006/table">
            <a:tbl>
              <a:tblPr lastRow="1" bandRow="1">
                <a:tableStyleId>{93296810-A885-4BE3-A3E7-6D5BEEA58F35}</a:tableStyleId>
              </a:tblPr>
              <a:tblGrid>
                <a:gridCol w="1790700"/>
                <a:gridCol w="847725"/>
              </a:tblGrid>
              <a:tr h="367211">
                <a:tc>
                  <a:txBody>
                    <a:bodyPr/>
                    <a:lstStyle/>
                    <a:p>
                      <a:r>
                        <a:rPr lang="lv-LV" sz="1800" dirty="0" err="1" smtClean="0"/>
                        <a:t>Czech</a:t>
                      </a:r>
                      <a:r>
                        <a:rPr lang="lv-LV" sz="1800" dirty="0" smtClean="0"/>
                        <a:t> </a:t>
                      </a:r>
                      <a:r>
                        <a:rPr lang="lv-LV" sz="1800" dirty="0" err="1" smtClean="0"/>
                        <a:t>Republik</a:t>
                      </a:r>
                      <a:endParaRPr lang="lv-LV" sz="1800" dirty="0"/>
                    </a:p>
                  </a:txBody>
                  <a:tcPr/>
                </a:tc>
                <a:tc>
                  <a:txBody>
                    <a:bodyPr/>
                    <a:lstStyle/>
                    <a:p>
                      <a:r>
                        <a:rPr lang="lv-LV" sz="1800" dirty="0" smtClean="0"/>
                        <a:t>3</a:t>
                      </a:r>
                      <a:endParaRPr lang="lv-LV" sz="1800" dirty="0"/>
                    </a:p>
                  </a:txBody>
                  <a:tcPr/>
                </a:tc>
              </a:tr>
              <a:tr h="367211">
                <a:tc>
                  <a:txBody>
                    <a:bodyPr/>
                    <a:lstStyle/>
                    <a:p>
                      <a:r>
                        <a:rPr lang="lv-LV" sz="1800" dirty="0" err="1" smtClean="0"/>
                        <a:t>Greece</a:t>
                      </a:r>
                      <a:endParaRPr lang="lv-LV" sz="1800" dirty="0"/>
                    </a:p>
                  </a:txBody>
                  <a:tcPr/>
                </a:tc>
                <a:tc>
                  <a:txBody>
                    <a:bodyPr/>
                    <a:lstStyle/>
                    <a:p>
                      <a:r>
                        <a:rPr lang="lv-LV" sz="1800" dirty="0" smtClean="0"/>
                        <a:t>3</a:t>
                      </a:r>
                      <a:endParaRPr lang="lv-LV" sz="1800" dirty="0"/>
                    </a:p>
                  </a:txBody>
                  <a:tcPr/>
                </a:tc>
              </a:tr>
              <a:tr h="367211">
                <a:tc>
                  <a:txBody>
                    <a:bodyPr/>
                    <a:lstStyle/>
                    <a:p>
                      <a:r>
                        <a:rPr lang="lv-LV" sz="1800" dirty="0" err="1" smtClean="0"/>
                        <a:t>Philippines</a:t>
                      </a:r>
                      <a:endParaRPr lang="lv-LV" sz="1800" dirty="0"/>
                    </a:p>
                  </a:txBody>
                  <a:tcPr/>
                </a:tc>
                <a:tc>
                  <a:txBody>
                    <a:bodyPr/>
                    <a:lstStyle/>
                    <a:p>
                      <a:r>
                        <a:rPr lang="lv-LV" sz="1800" dirty="0" smtClean="0"/>
                        <a:t>3</a:t>
                      </a:r>
                      <a:endParaRPr lang="lv-LV" sz="1800" dirty="0"/>
                    </a:p>
                  </a:txBody>
                  <a:tcPr/>
                </a:tc>
              </a:tr>
              <a:tr h="367211">
                <a:tc>
                  <a:txBody>
                    <a:bodyPr/>
                    <a:lstStyle/>
                    <a:p>
                      <a:r>
                        <a:rPr lang="lv-LV" sz="1800" dirty="0" err="1" smtClean="0"/>
                        <a:t>Azerbaijan</a:t>
                      </a:r>
                      <a:endParaRPr lang="lv-LV" sz="1800" dirty="0"/>
                    </a:p>
                  </a:txBody>
                  <a:tcPr/>
                </a:tc>
                <a:tc>
                  <a:txBody>
                    <a:bodyPr/>
                    <a:lstStyle/>
                    <a:p>
                      <a:r>
                        <a:rPr lang="lv-LV" sz="1800" dirty="0" smtClean="0"/>
                        <a:t>3</a:t>
                      </a:r>
                      <a:endParaRPr lang="lv-LV" sz="1800" dirty="0"/>
                    </a:p>
                  </a:txBody>
                  <a:tcPr/>
                </a:tc>
              </a:tr>
              <a:tr h="367211">
                <a:tc>
                  <a:txBody>
                    <a:bodyPr/>
                    <a:lstStyle/>
                    <a:p>
                      <a:r>
                        <a:rPr lang="lv-LV" sz="1800" dirty="0" err="1" smtClean="0"/>
                        <a:t>Mexico</a:t>
                      </a:r>
                      <a:endParaRPr lang="lv-LV" sz="1800" dirty="0"/>
                    </a:p>
                  </a:txBody>
                  <a:tcPr/>
                </a:tc>
                <a:tc>
                  <a:txBody>
                    <a:bodyPr/>
                    <a:lstStyle/>
                    <a:p>
                      <a:r>
                        <a:rPr lang="lv-LV" sz="1800" dirty="0" smtClean="0"/>
                        <a:t>2</a:t>
                      </a:r>
                      <a:endParaRPr lang="lv-LV" sz="1800" dirty="0"/>
                    </a:p>
                  </a:txBody>
                  <a:tcPr/>
                </a:tc>
              </a:tr>
              <a:tr h="367211">
                <a:tc>
                  <a:txBody>
                    <a:bodyPr/>
                    <a:lstStyle/>
                    <a:p>
                      <a:r>
                        <a:rPr lang="lv-LV" sz="1800" dirty="0" err="1" smtClean="0"/>
                        <a:t>New</a:t>
                      </a:r>
                      <a:r>
                        <a:rPr lang="lv-LV" sz="1800" dirty="0" smtClean="0"/>
                        <a:t> </a:t>
                      </a:r>
                      <a:r>
                        <a:rPr lang="lv-LV" sz="1800" dirty="0" err="1" smtClean="0"/>
                        <a:t>Zealand</a:t>
                      </a:r>
                      <a:endParaRPr lang="lv-LV" sz="1800" dirty="0"/>
                    </a:p>
                  </a:txBody>
                  <a:tcPr/>
                </a:tc>
                <a:tc>
                  <a:txBody>
                    <a:bodyPr/>
                    <a:lstStyle/>
                    <a:p>
                      <a:r>
                        <a:rPr lang="lv-LV" sz="1800" dirty="0" smtClean="0"/>
                        <a:t>2</a:t>
                      </a:r>
                      <a:endParaRPr lang="lv-LV" sz="1800" dirty="0"/>
                    </a:p>
                  </a:txBody>
                  <a:tcPr/>
                </a:tc>
              </a:tr>
              <a:tr h="367211">
                <a:tc>
                  <a:txBody>
                    <a:bodyPr/>
                    <a:lstStyle/>
                    <a:p>
                      <a:r>
                        <a:rPr lang="lv-LV" sz="1800" dirty="0" err="1" smtClean="0"/>
                        <a:t>Nepal</a:t>
                      </a:r>
                      <a:endParaRPr lang="lv-LV" sz="1800" dirty="0"/>
                    </a:p>
                  </a:txBody>
                  <a:tcPr/>
                </a:tc>
                <a:tc>
                  <a:txBody>
                    <a:bodyPr/>
                    <a:lstStyle/>
                    <a:p>
                      <a:r>
                        <a:rPr lang="lv-LV" sz="1800" dirty="0" smtClean="0"/>
                        <a:t>2</a:t>
                      </a:r>
                      <a:endParaRPr lang="lv-LV" sz="1800" dirty="0"/>
                    </a:p>
                  </a:txBody>
                  <a:tcPr/>
                </a:tc>
              </a:tr>
              <a:tr h="367211">
                <a:tc>
                  <a:txBody>
                    <a:bodyPr/>
                    <a:lstStyle/>
                    <a:p>
                      <a:r>
                        <a:rPr lang="lv-LV" sz="1800" dirty="0" err="1" smtClean="0"/>
                        <a:t>Switzerland</a:t>
                      </a:r>
                      <a:endParaRPr lang="lv-LV" sz="1800" dirty="0"/>
                    </a:p>
                  </a:txBody>
                  <a:tcPr/>
                </a:tc>
                <a:tc>
                  <a:txBody>
                    <a:bodyPr/>
                    <a:lstStyle/>
                    <a:p>
                      <a:r>
                        <a:rPr lang="lv-LV" sz="1800" dirty="0" smtClean="0"/>
                        <a:t>2</a:t>
                      </a:r>
                      <a:endParaRPr lang="lv-LV" sz="1800" dirty="0"/>
                    </a:p>
                  </a:txBody>
                  <a:tcPr/>
                </a:tc>
              </a:tr>
              <a:tr h="367211">
                <a:tc>
                  <a:txBody>
                    <a:bodyPr/>
                    <a:lstStyle/>
                    <a:p>
                      <a:r>
                        <a:rPr lang="lv-LV" sz="1800" dirty="0" err="1" smtClean="0"/>
                        <a:t>Netherlands</a:t>
                      </a:r>
                      <a:endParaRPr lang="lv-LV" sz="1800" dirty="0"/>
                    </a:p>
                  </a:txBody>
                  <a:tcPr/>
                </a:tc>
                <a:tc>
                  <a:txBody>
                    <a:bodyPr/>
                    <a:lstStyle/>
                    <a:p>
                      <a:r>
                        <a:rPr lang="lv-LV" sz="1800" dirty="0" smtClean="0"/>
                        <a:t>1</a:t>
                      </a:r>
                      <a:endParaRPr lang="lv-LV" sz="1800" dirty="0"/>
                    </a:p>
                  </a:txBody>
                  <a:tcPr/>
                </a:tc>
              </a:tr>
              <a:tr h="367211">
                <a:tc>
                  <a:txBody>
                    <a:bodyPr/>
                    <a:lstStyle/>
                    <a:p>
                      <a:r>
                        <a:rPr lang="lv-LV" sz="1800" dirty="0" err="1" smtClean="0"/>
                        <a:t>Belgium</a:t>
                      </a:r>
                      <a:endParaRPr lang="lv-LV" sz="1800" dirty="0"/>
                    </a:p>
                  </a:txBody>
                  <a:tcPr/>
                </a:tc>
                <a:tc>
                  <a:txBody>
                    <a:bodyPr/>
                    <a:lstStyle/>
                    <a:p>
                      <a:r>
                        <a:rPr lang="lv-LV" sz="1800" dirty="0" smtClean="0"/>
                        <a:t>1</a:t>
                      </a:r>
                      <a:endParaRPr lang="lv-LV" sz="1800" dirty="0"/>
                    </a:p>
                  </a:txBody>
                  <a:tcPr/>
                </a:tc>
              </a:tr>
              <a:tr h="367211">
                <a:tc>
                  <a:txBody>
                    <a:bodyPr/>
                    <a:lstStyle/>
                    <a:p>
                      <a:r>
                        <a:rPr lang="lv-LV" sz="1800" dirty="0" err="1" smtClean="0"/>
                        <a:t>Italy</a:t>
                      </a:r>
                      <a:endParaRPr lang="lv-LV" sz="1800" dirty="0"/>
                    </a:p>
                  </a:txBody>
                  <a:tcPr/>
                </a:tc>
                <a:tc>
                  <a:txBody>
                    <a:bodyPr/>
                    <a:lstStyle/>
                    <a:p>
                      <a:r>
                        <a:rPr lang="lv-LV" sz="1800" dirty="0" smtClean="0"/>
                        <a:t>1</a:t>
                      </a:r>
                      <a:endParaRPr lang="lv-LV" sz="1800" dirty="0"/>
                    </a:p>
                  </a:txBody>
                  <a:tcPr/>
                </a:tc>
              </a:tr>
              <a:tr h="367211">
                <a:tc>
                  <a:txBody>
                    <a:bodyPr/>
                    <a:lstStyle/>
                    <a:p>
                      <a:r>
                        <a:rPr lang="lv-LV" sz="1800" dirty="0" err="1" smtClean="0"/>
                        <a:t>Uruguay</a:t>
                      </a:r>
                      <a:endParaRPr lang="lv-LV" sz="1800" dirty="0"/>
                    </a:p>
                  </a:txBody>
                  <a:tcPr/>
                </a:tc>
                <a:tc>
                  <a:txBody>
                    <a:bodyPr/>
                    <a:lstStyle/>
                    <a:p>
                      <a:r>
                        <a:rPr lang="lv-LV" sz="1800" dirty="0" smtClean="0"/>
                        <a:t>1</a:t>
                      </a:r>
                      <a:endParaRPr lang="lv-LV" sz="1800" dirty="0"/>
                    </a:p>
                  </a:txBody>
                  <a:tcPr/>
                </a:tc>
              </a:tr>
              <a:tr h="367211">
                <a:tc>
                  <a:txBody>
                    <a:bodyPr/>
                    <a:lstStyle/>
                    <a:p>
                      <a:r>
                        <a:rPr lang="lv-LV" sz="1800" dirty="0" err="1" smtClean="0"/>
                        <a:t>Total</a:t>
                      </a:r>
                      <a:endParaRPr lang="lv-LV" sz="1800" dirty="0"/>
                    </a:p>
                  </a:txBody>
                  <a:tcPr/>
                </a:tc>
                <a:tc>
                  <a:txBody>
                    <a:bodyPr/>
                    <a:lstStyle/>
                    <a:p>
                      <a:r>
                        <a:rPr lang="lv-LV" sz="1800" dirty="0" smtClean="0"/>
                        <a:t>1 775</a:t>
                      </a:r>
                      <a:endParaRPr lang="lv-LV" sz="1800" dirty="0"/>
                    </a:p>
                  </a:txBody>
                  <a:tcPr/>
                </a:tc>
              </a:tr>
            </a:tbl>
          </a:graphicData>
        </a:graphic>
      </p:graphicFrame>
      <p:sp>
        <p:nvSpPr>
          <p:cNvPr id="17" name="Action Button: Back or Previous 16">
            <a:hlinkClick r:id="rId3"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lv-LV" dirty="0" smtClean="0"/>
              <a:t>Repatriation</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37</a:t>
            </a:fld>
            <a:endParaRPr lang="lv-LV"/>
          </a:p>
        </p:txBody>
      </p:sp>
      <p:graphicFrame>
        <p:nvGraphicFramePr>
          <p:cNvPr id="8" name="Content Placeholder 7"/>
          <p:cNvGraphicFramePr>
            <a:graphicFrameLocks noGrp="1"/>
          </p:cNvGraphicFramePr>
          <p:nvPr>
            <p:ph idx="1"/>
          </p:nvPr>
        </p:nvGraphicFramePr>
        <p:xfrm>
          <a:off x="457201" y="1371600"/>
          <a:ext cx="8229600" cy="5129234"/>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Official</a:t>
            </a:r>
            <a:r>
              <a:rPr lang="lv-LV" dirty="0" smtClean="0"/>
              <a:t> </a:t>
            </a:r>
            <a:r>
              <a:rPr lang="lv-LV" dirty="0" err="1" smtClean="0"/>
              <a:t>Residences</a:t>
            </a:r>
            <a:r>
              <a:rPr lang="lv-LV" dirty="0" smtClean="0"/>
              <a:t> </a:t>
            </a:r>
            <a:r>
              <a:rPr lang="lv-LV" dirty="0" err="1" smtClean="0"/>
              <a:t>Declared</a:t>
            </a:r>
            <a:endParaRPr lang="lv-LV" dirty="0"/>
          </a:p>
        </p:txBody>
      </p:sp>
      <p:graphicFrame>
        <p:nvGraphicFramePr>
          <p:cNvPr id="8" name="Content Placeholder 7"/>
          <p:cNvGraphicFramePr>
            <a:graphicFrameLocks noGrp="1"/>
          </p:cNvGraphicFramePr>
          <p:nvPr>
            <p:ph sz="half" idx="1"/>
          </p:nvPr>
        </p:nvGraphicFramePr>
        <p:xfrm>
          <a:off x="457200" y="1371600"/>
          <a:ext cx="4038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8"/>
          <p:cNvSpPr>
            <a:spLocks noGrp="1"/>
          </p:cNvSpPr>
          <p:nvPr>
            <p:ph sz="half" idx="2"/>
          </p:nvPr>
        </p:nvSpPr>
        <p:spPr>
          <a:xfrm>
            <a:off x="4657725" y="2612740"/>
            <a:ext cx="4038600" cy="2073561"/>
          </a:xfrm>
        </p:spPr>
        <p:txBody>
          <a:bodyPr>
            <a:normAutofit/>
          </a:bodyPr>
          <a:lstStyle/>
          <a:p>
            <a:pPr algn="just">
              <a:buNone/>
            </a:pPr>
            <a:r>
              <a:rPr lang="en-GB" sz="1800" dirty="0" smtClean="0"/>
              <a:t>Since January 1, 2010, foreigners are able to declare the place of residence simultaneously with receiving of the residence permit in the regional divisions of the OCMA</a:t>
            </a:r>
            <a:r>
              <a:rPr lang="lv-LV" sz="1800" dirty="0" smtClean="0"/>
              <a:t>.</a:t>
            </a:r>
            <a:endParaRPr lang="lv-LV" sz="1800"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38</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Action Button: Back or Previous 9">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Removal</a:t>
            </a:r>
            <a:endParaRPr lang="lv-LV" dirty="0"/>
          </a:p>
        </p:txBody>
      </p:sp>
      <p:sp>
        <p:nvSpPr>
          <p:cNvPr id="6" name="Content Placeholder 5"/>
          <p:cNvSpPr>
            <a:spLocks noGrp="1"/>
          </p:cNvSpPr>
          <p:nvPr>
            <p:ph idx="1"/>
          </p:nvPr>
        </p:nvSpPr>
        <p:spPr>
          <a:xfrm>
            <a:off x="267128" y="1340778"/>
            <a:ext cx="8620018" cy="5286054"/>
          </a:xfrm>
        </p:spPr>
        <p:txBody>
          <a:bodyPr>
            <a:noAutofit/>
          </a:bodyPr>
          <a:lstStyle/>
          <a:p>
            <a:pPr algn="just">
              <a:buNone/>
            </a:pPr>
            <a:r>
              <a:rPr lang="en-US" sz="1700" dirty="0" smtClean="0"/>
              <a:t>The procedures by which </a:t>
            </a:r>
            <a:r>
              <a:rPr lang="lv-LV" sz="1700" dirty="0" err="1" smtClean="0"/>
              <a:t>foreigner</a:t>
            </a:r>
            <a:r>
              <a:rPr lang="lv-LV" sz="1700" dirty="0" smtClean="0"/>
              <a:t> e</a:t>
            </a:r>
            <a:r>
              <a:rPr lang="en-US" sz="1700" dirty="0" err="1" smtClean="0"/>
              <a:t>nter</a:t>
            </a:r>
            <a:r>
              <a:rPr lang="en-US" sz="1700" dirty="0" smtClean="0"/>
              <a:t>, reside, transit, exit, are detained as well as the procedures by which </a:t>
            </a:r>
            <a:r>
              <a:rPr lang="lv-LV" sz="1700" dirty="0" err="1" smtClean="0"/>
              <a:t>foreigners</a:t>
            </a:r>
            <a:r>
              <a:rPr lang="en-US" sz="1700" dirty="0" smtClean="0"/>
              <a:t> are held under guard in the Republic of Latvia and are expelled from it in order to ensure the implementation of migration policy conforming with the norms of international law and the State interests of Latvia are determined in the </a:t>
            </a:r>
            <a:r>
              <a:rPr lang="en-US" sz="1700" i="1" dirty="0" smtClean="0">
                <a:hlinkClick r:id="rId2"/>
              </a:rPr>
              <a:t>Immigration Law</a:t>
            </a:r>
            <a:r>
              <a:rPr lang="en-US" sz="1700" dirty="0" smtClean="0"/>
              <a:t>.</a:t>
            </a:r>
            <a:endParaRPr lang="lv-LV" sz="1700" dirty="0" smtClean="0"/>
          </a:p>
          <a:p>
            <a:pPr algn="just">
              <a:buNone/>
            </a:pPr>
            <a:endParaRPr lang="lv-LV" sz="800" dirty="0" smtClean="0"/>
          </a:p>
          <a:p>
            <a:pPr algn="just">
              <a:buNone/>
            </a:pPr>
            <a:r>
              <a:rPr lang="en-GB" sz="1700" dirty="0" smtClean="0"/>
              <a:t>To ensure the implementation of migration policy according to the international law and interests of Latvia, on the basis of the </a:t>
            </a:r>
            <a:r>
              <a:rPr lang="en-GB" sz="1700" i="1" dirty="0" smtClean="0"/>
              <a:t>Immigration Law</a:t>
            </a:r>
            <a:r>
              <a:rPr lang="en-GB" sz="1700" dirty="0" smtClean="0"/>
              <a:t>, the OCMA issues the return decisions or takes decisions on </a:t>
            </a:r>
            <a:r>
              <a:rPr lang="lv-LV" sz="1700" dirty="0" err="1" smtClean="0"/>
              <a:t>removal</a:t>
            </a:r>
            <a:r>
              <a:rPr lang="lv-LV" sz="1700" dirty="0" smtClean="0"/>
              <a:t> </a:t>
            </a:r>
            <a:r>
              <a:rPr lang="en-GB" sz="1700" dirty="0" smtClean="0"/>
              <a:t>if a foreigner during his/her stay in Latvia has violated the procedure for entry or residence of foreigners, for example, he/she has ignored a period of stay indicated in a visa, resides without valid visa or residence permit or he/she has breached the terms of non –visa regime, and in other cases.</a:t>
            </a:r>
            <a:endParaRPr lang="lv-LV" sz="1700" dirty="0" smtClean="0"/>
          </a:p>
          <a:p>
            <a:pPr algn="just">
              <a:buNone/>
            </a:pPr>
            <a:endParaRPr lang="lv-LV" sz="800" dirty="0" smtClean="0"/>
          </a:p>
          <a:p>
            <a:pPr algn="just">
              <a:buNone/>
            </a:pPr>
            <a:r>
              <a:rPr lang="en-US" sz="1700" dirty="0" smtClean="0"/>
              <a:t>The </a:t>
            </a:r>
            <a:r>
              <a:rPr lang="lv-LV" sz="1700" dirty="0" err="1" smtClean="0"/>
              <a:t>Voluntary</a:t>
            </a:r>
            <a:r>
              <a:rPr lang="lv-LV" sz="1700" dirty="0" smtClean="0"/>
              <a:t> </a:t>
            </a:r>
            <a:r>
              <a:rPr lang="lv-LV" sz="1700" dirty="0" err="1" smtClean="0"/>
              <a:t>return</a:t>
            </a:r>
            <a:r>
              <a:rPr lang="lv-LV" sz="1700" dirty="0" smtClean="0"/>
              <a:t> </a:t>
            </a:r>
            <a:r>
              <a:rPr lang="lv-LV" sz="1700" dirty="0" err="1" smtClean="0"/>
              <a:t>decision</a:t>
            </a:r>
            <a:r>
              <a:rPr lang="en-US" sz="1700" dirty="0" smtClean="0"/>
              <a:t> requests an </a:t>
            </a:r>
            <a:r>
              <a:rPr lang="lv-LV" sz="1700" dirty="0" err="1" smtClean="0"/>
              <a:t>foreigner</a:t>
            </a:r>
            <a:r>
              <a:rPr lang="en-US" sz="1700" dirty="0" smtClean="0"/>
              <a:t> to leave the Republic of Latvia within a period of seven </a:t>
            </a:r>
            <a:r>
              <a:rPr lang="lv-LV" sz="1700" dirty="0" smtClean="0"/>
              <a:t>to 30 </a:t>
            </a:r>
            <a:r>
              <a:rPr lang="en-US" sz="1700" dirty="0" smtClean="0"/>
              <a:t>days. </a:t>
            </a:r>
            <a:r>
              <a:rPr lang="en-GB" sz="1700" dirty="0" smtClean="0"/>
              <a:t> When a return decision is issued the prohibition to enter the Republic of Latvia for a period up to 3 years can be imposed.</a:t>
            </a:r>
            <a:endParaRPr lang="lv-LV" sz="1700" dirty="0" smtClean="0"/>
          </a:p>
          <a:p>
            <a:pPr algn="just">
              <a:buNone/>
            </a:pPr>
            <a:endParaRPr lang="lv-LV" sz="800" dirty="0" smtClean="0"/>
          </a:p>
          <a:p>
            <a:pPr algn="just">
              <a:buNone/>
            </a:pPr>
            <a:r>
              <a:rPr lang="lv-LV" sz="1700" dirty="0" err="1" smtClean="0"/>
              <a:t>Removal</a:t>
            </a:r>
            <a:r>
              <a:rPr lang="lv-LV" sz="1700" dirty="0" smtClean="0"/>
              <a:t> </a:t>
            </a:r>
            <a:r>
              <a:rPr lang="lv-LV" sz="1700" dirty="0" err="1" smtClean="0"/>
              <a:t>order</a:t>
            </a:r>
            <a:r>
              <a:rPr lang="en-US" sz="1700" dirty="0" smtClean="0"/>
              <a:t> determines prohibition to enter the Republic of Latvia f</a:t>
            </a:r>
            <a:r>
              <a:rPr lang="lv-LV" sz="1700" dirty="0" err="1" smtClean="0"/>
              <a:t>or</a:t>
            </a:r>
            <a:r>
              <a:rPr lang="lv-LV" sz="1700" dirty="0" smtClean="0"/>
              <a:t> a </a:t>
            </a:r>
            <a:r>
              <a:rPr lang="lv-LV" sz="1700" dirty="0" err="1" smtClean="0"/>
              <a:t>period</a:t>
            </a:r>
            <a:r>
              <a:rPr lang="lv-LV" sz="1700" dirty="0" smtClean="0"/>
              <a:t> </a:t>
            </a:r>
            <a:r>
              <a:rPr lang="lv-LV" sz="1700" dirty="0" err="1" smtClean="0"/>
              <a:t>up</a:t>
            </a:r>
            <a:r>
              <a:rPr lang="lv-LV" sz="1700" dirty="0" smtClean="0"/>
              <a:t> to </a:t>
            </a:r>
            <a:r>
              <a:rPr lang="en-US" sz="1700" dirty="0" smtClean="0"/>
              <a:t>three </a:t>
            </a:r>
            <a:r>
              <a:rPr lang="lv-LV" sz="1700" dirty="0" err="1" smtClean="0"/>
              <a:t>years</a:t>
            </a:r>
            <a:r>
              <a:rPr lang="en-US" sz="1700" dirty="0" smtClean="0"/>
              <a:t>. </a:t>
            </a:r>
            <a:r>
              <a:rPr lang="lv-LV" sz="1700" dirty="0" err="1" smtClean="0"/>
              <a:t>Forced</a:t>
            </a:r>
            <a:r>
              <a:rPr lang="lv-LV" sz="1700" dirty="0" smtClean="0"/>
              <a:t> </a:t>
            </a:r>
            <a:r>
              <a:rPr lang="lv-LV" sz="1700" dirty="0" err="1" smtClean="0"/>
              <a:t>return</a:t>
            </a:r>
            <a:r>
              <a:rPr lang="lv-LV" sz="1700" dirty="0" smtClean="0"/>
              <a:t> </a:t>
            </a:r>
            <a:r>
              <a:rPr lang="en-US" sz="1700" dirty="0" smtClean="0"/>
              <a:t>of </a:t>
            </a:r>
            <a:r>
              <a:rPr lang="lv-LV" sz="1700" dirty="0" smtClean="0"/>
              <a:t>a </a:t>
            </a:r>
            <a:r>
              <a:rPr lang="lv-LV" sz="1700" dirty="0" err="1" smtClean="0"/>
              <a:t>foreigner</a:t>
            </a:r>
            <a:r>
              <a:rPr lang="lv-LV" sz="1700" dirty="0" smtClean="0"/>
              <a:t> </a:t>
            </a:r>
            <a:r>
              <a:rPr lang="en-US" sz="1700" dirty="0" smtClean="0"/>
              <a:t>is carried out by the State Border Guard.</a:t>
            </a:r>
            <a:endParaRPr lang="en-US" sz="1700"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39</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67951" y="6428793"/>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182563"/>
            <a:ext cx="184706" cy="369322"/>
          </a:xfrm>
          <a:prstGeom prst="rect">
            <a:avLst/>
          </a:prstGeom>
          <a:noFill/>
          <a:ln w="9525">
            <a:noFill/>
            <a:miter lim="800000"/>
            <a:headEnd/>
            <a:tailEnd/>
          </a:ln>
        </p:spPr>
        <p:txBody>
          <a:bodyPr wrap="none" lIns="91428" tIns="45715" rIns="91428" bIns="45715" anchor="ctr">
            <a:spAutoFit/>
          </a:bodyPr>
          <a:lstStyle/>
          <a:p>
            <a:endParaRPr lang="lv-LV">
              <a:latin typeface="Calibri" pitchFamily="34" charset="0"/>
            </a:endParaRPr>
          </a:p>
        </p:txBody>
      </p:sp>
      <p:graphicFrame>
        <p:nvGraphicFramePr>
          <p:cNvPr id="1025" name="Object 1"/>
          <p:cNvGraphicFramePr>
            <a:graphicFrameLocks noChangeAspect="1"/>
          </p:cNvGraphicFramePr>
          <p:nvPr/>
        </p:nvGraphicFramePr>
        <p:xfrm>
          <a:off x="1" y="1082676"/>
          <a:ext cx="9147175" cy="5775325"/>
        </p:xfrm>
        <a:graphic>
          <a:graphicData uri="http://schemas.openxmlformats.org/presentationml/2006/ole">
            <p:oleObj spid="_x0000_s1025" name="Visio" r:id="rId4" imgW="6906849" imgH="4360835" progId="Visio.Drawing.11">
              <p:embed/>
            </p:oleObj>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4</a:t>
            </a:fld>
            <a:endParaRPr lang="lv-LV"/>
          </a:p>
        </p:txBody>
      </p:sp>
      <p:sp>
        <p:nvSpPr>
          <p:cNvPr id="7" name="Title 6"/>
          <p:cNvSpPr>
            <a:spLocks noGrp="1"/>
          </p:cNvSpPr>
          <p:nvPr>
            <p:ph type="title"/>
          </p:nvPr>
        </p:nvSpPr>
        <p:spPr/>
        <p:txBody>
          <a:bodyPr/>
          <a:lstStyle/>
          <a:p>
            <a:r>
              <a:rPr lang="lv-LV" dirty="0" err="1" smtClean="0"/>
              <a:t>Organisation</a:t>
            </a:r>
            <a:r>
              <a:rPr lang="lv-LV" dirty="0" smtClean="0"/>
              <a:t> </a:t>
            </a:r>
            <a:r>
              <a:rPr lang="lv-LV" dirty="0" err="1" smtClean="0"/>
              <a:t>Structure</a:t>
            </a:r>
            <a:endParaRPr lang="lv-LV" dirty="0"/>
          </a:p>
        </p:txBody>
      </p:sp>
      <p:sp>
        <p:nvSpPr>
          <p:cNvPr id="6" name="Action Button: Home 5">
            <a:hlinkClick r:id="rId5"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Removal</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40</a:t>
            </a:fld>
            <a:endParaRPr lang="lv-LV"/>
          </a:p>
        </p:txBody>
      </p:sp>
      <p:sp>
        <p:nvSpPr>
          <p:cNvPr id="7" name="Action Button: Home 6">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aphicFrame>
        <p:nvGraphicFramePr>
          <p:cNvPr id="12" name="Content Placeholder 11"/>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4283" y="142853"/>
            <a:ext cx="2286059" cy="2286016"/>
            <a:chOff x="5506724" y="1375214"/>
            <a:chExt cx="1382893" cy="1396569"/>
          </a:xfrm>
        </p:grpSpPr>
        <p:sp>
          <p:nvSpPr>
            <p:cNvPr id="5" name="Oval 4"/>
            <p:cNvSpPr/>
            <p:nvPr/>
          </p:nvSpPr>
          <p:spPr>
            <a:xfrm>
              <a:off x="5506724" y="1375214"/>
              <a:ext cx="1382893" cy="1396569"/>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6" name="Oval 4"/>
            <p:cNvSpPr/>
            <p:nvPr/>
          </p:nvSpPr>
          <p:spPr>
            <a:xfrm>
              <a:off x="5709244" y="1579737"/>
              <a:ext cx="977853" cy="9875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224">
                <a:lnSpc>
                  <a:spcPct val="90000"/>
                </a:lnSpc>
                <a:spcAft>
                  <a:spcPct val="35000"/>
                </a:spcAft>
              </a:pPr>
              <a:r>
                <a:rPr lang="lv-LV" sz="2800" b="1" dirty="0" err="1" smtClean="0"/>
                <a:t>Asylum</a:t>
              </a:r>
              <a:endParaRPr lang="lv-LV" sz="2000" b="1" dirty="0"/>
            </a:p>
          </p:txBody>
        </p:sp>
      </p:grpSp>
      <p:graphicFrame>
        <p:nvGraphicFramePr>
          <p:cNvPr id="8" name="Diagram 7"/>
          <p:cNvGraphicFramePr/>
          <p:nvPr/>
        </p:nvGraphicFramePr>
        <p:xfrm>
          <a:off x="2714612" y="242886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41</a:t>
            </a:fld>
            <a:endParaRPr lang="lv-LV"/>
          </a:p>
        </p:txBody>
      </p:sp>
      <p:sp>
        <p:nvSpPr>
          <p:cNvPr id="10" name="Action Button: Home 9">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eginning 8">
            <a:hlinkClick r:id="rId7"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Asylum</a:t>
            </a:r>
            <a:endParaRPr lang="lv-LV" dirty="0"/>
          </a:p>
        </p:txBody>
      </p:sp>
      <p:sp>
        <p:nvSpPr>
          <p:cNvPr id="6" name="Content Placeholder 6"/>
          <p:cNvSpPr>
            <a:spLocks noGrp="1"/>
          </p:cNvSpPr>
          <p:nvPr>
            <p:ph sz="half" idx="1"/>
          </p:nvPr>
        </p:nvSpPr>
        <p:spPr>
          <a:xfrm>
            <a:off x="504825" y="1376736"/>
            <a:ext cx="8096250" cy="4928813"/>
          </a:xfrm>
        </p:spPr>
        <p:txBody>
          <a:bodyPr>
            <a:noAutofit/>
          </a:bodyPr>
          <a:lstStyle/>
          <a:p>
            <a:pPr algn="just">
              <a:buNone/>
            </a:pPr>
            <a:r>
              <a:rPr lang="lv-LV" sz="1700" dirty="0" err="1" smtClean="0"/>
              <a:t>Asylum</a:t>
            </a:r>
            <a:r>
              <a:rPr lang="lv-LV" sz="1700" dirty="0" smtClean="0"/>
              <a:t> </a:t>
            </a:r>
            <a:r>
              <a:rPr lang="lv-LV" sz="1700" dirty="0" err="1" smtClean="0"/>
              <a:t>seeker</a:t>
            </a:r>
            <a:r>
              <a:rPr lang="lv-LV" sz="1700" dirty="0" smtClean="0"/>
              <a:t> </a:t>
            </a:r>
            <a:r>
              <a:rPr lang="lv-LV" sz="1700" dirty="0" err="1" smtClean="0"/>
              <a:t>is</a:t>
            </a:r>
            <a:r>
              <a:rPr lang="lv-LV" sz="1700" dirty="0" smtClean="0"/>
              <a:t> </a:t>
            </a:r>
            <a:r>
              <a:rPr lang="en-GB" sz="1700" dirty="0" smtClean="0"/>
              <a:t>a third country national or a stateless person who, in accordance with the procedures specified in </a:t>
            </a:r>
            <a:r>
              <a:rPr lang="en-GB" sz="1700" dirty="0" err="1" smtClean="0"/>
              <a:t>th</a:t>
            </a:r>
            <a:r>
              <a:rPr lang="lv-LV" sz="1700" dirty="0" smtClean="0"/>
              <a:t>e</a:t>
            </a:r>
            <a:r>
              <a:rPr lang="en-GB" sz="1700" i="1" dirty="0" smtClean="0">
                <a:hlinkClick r:id="rId2"/>
              </a:rPr>
              <a:t> Asylum Law</a:t>
            </a:r>
            <a:r>
              <a:rPr lang="en-GB" sz="1700" dirty="0" smtClean="0"/>
              <a:t>, has submitted an application regarding granting of refugee or alternative status in the Republic of Latvia until the time when the final decision regarding his or her application has come into effect and become non-disputable.</a:t>
            </a:r>
            <a:endParaRPr lang="lv-LV" sz="1700" dirty="0" smtClean="0"/>
          </a:p>
          <a:p>
            <a:pPr algn="just">
              <a:buNone/>
            </a:pPr>
            <a:r>
              <a:rPr lang="en-GB" sz="1700" dirty="0" smtClean="0"/>
              <a:t>The refugee status may be granted if the person is justifiably afraid of persecution in their citizenship country or previous host country (stateless persons) due to their racial, religious, national or social identity or political beliefs.</a:t>
            </a:r>
            <a:endParaRPr lang="lv-LV" sz="1700" dirty="0" smtClean="0"/>
          </a:p>
          <a:p>
            <a:pPr algn="just">
              <a:buNone/>
            </a:pPr>
            <a:r>
              <a:rPr lang="en-GB" sz="1700" dirty="0" smtClean="0"/>
              <a:t>A third country national or a stateless person who cannot be granted refugee status may apply for alternative status if there is a reason to believe that he or she may be exposed to serious harm after return to the country of origin thereof and due to this reason is unable or does not wish to accept the protection of the referred to country.</a:t>
            </a:r>
            <a:endParaRPr lang="lv-LV" sz="1700" dirty="0" smtClean="0"/>
          </a:p>
          <a:p>
            <a:pPr algn="just">
              <a:buNone/>
            </a:pPr>
            <a:r>
              <a:rPr lang="en-GB" sz="1700" dirty="0" smtClean="0"/>
              <a:t>Since 1998, when the asylum procedure was implemented, in total </a:t>
            </a:r>
            <a:r>
              <a:rPr lang="lv-LV" sz="1700" dirty="0" smtClean="0"/>
              <a:t>1076</a:t>
            </a:r>
            <a:r>
              <a:rPr lang="en-GB" sz="1700" dirty="0" smtClean="0"/>
              <a:t> persons have applied for asylum; of them, </a:t>
            </a:r>
            <a:r>
              <a:rPr lang="lv-LV" sz="1700" dirty="0" smtClean="0"/>
              <a:t>62</a:t>
            </a:r>
            <a:r>
              <a:rPr lang="en-GB" sz="1700" dirty="0" smtClean="0"/>
              <a:t> have received the refugee status and </a:t>
            </a:r>
            <a:r>
              <a:rPr lang="lv-LV" sz="1700" dirty="0" smtClean="0"/>
              <a:t>104</a:t>
            </a:r>
            <a:r>
              <a:rPr lang="en-GB" sz="1700" dirty="0" smtClean="0"/>
              <a:t> have received the </a:t>
            </a:r>
            <a:r>
              <a:rPr lang="lv-LV" sz="1700" dirty="0" err="1" smtClean="0"/>
              <a:t>alternative</a:t>
            </a:r>
            <a:r>
              <a:rPr lang="lv-LV" sz="1700" dirty="0" smtClean="0"/>
              <a:t> </a:t>
            </a:r>
            <a:r>
              <a:rPr lang="en-GB" sz="1700" dirty="0" smtClean="0"/>
              <a:t>status. In this period, four of the persons who have received the refugee status or the </a:t>
            </a:r>
            <a:r>
              <a:rPr lang="lv-LV" sz="1700" dirty="0" err="1" smtClean="0"/>
              <a:t>alternative</a:t>
            </a:r>
            <a:r>
              <a:rPr lang="en-GB" sz="1700" dirty="0" smtClean="0"/>
              <a:t>  status, have passed </a:t>
            </a:r>
            <a:r>
              <a:rPr lang="en-GB" sz="1700" dirty="0" err="1" smtClean="0"/>
              <a:t>naturali</a:t>
            </a:r>
            <a:r>
              <a:rPr lang="lv-LV" sz="1700" dirty="0" smtClean="0"/>
              <a:t>s</a:t>
            </a:r>
            <a:r>
              <a:rPr lang="en-GB" sz="1700" dirty="0" err="1" smtClean="0"/>
              <a:t>ation</a:t>
            </a:r>
            <a:r>
              <a:rPr lang="en-GB" sz="1700" dirty="0" smtClean="0"/>
              <a:t> and become citizens of Latvia.</a:t>
            </a:r>
            <a:endParaRPr lang="lv-LV" sz="1700" dirty="0" smtClean="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42</a:t>
            </a:fld>
            <a:endParaRPr lang="lv-LV"/>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lv-LV" dirty="0" err="1" smtClean="0"/>
              <a:t>Asylum</a:t>
            </a:r>
            <a:r>
              <a:rPr lang="lv-LV" dirty="0" smtClean="0"/>
              <a:t> </a:t>
            </a:r>
            <a:r>
              <a:rPr lang="lv-LV" dirty="0" err="1" smtClean="0"/>
              <a:t>Seekers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43</a:t>
            </a:fld>
            <a:endParaRPr lang="lv-LV"/>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v-LV" dirty="0" err="1" smtClean="0"/>
              <a:t>Asylum</a:t>
            </a:r>
            <a:r>
              <a:rPr lang="lv-LV" dirty="0" smtClean="0"/>
              <a:t> </a:t>
            </a:r>
            <a:r>
              <a:rPr lang="lv-LV" dirty="0" err="1" smtClean="0"/>
              <a:t>Seekers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44</a:t>
            </a:fld>
            <a:endParaRPr lang="lv-LV"/>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Asylum</a:t>
            </a:r>
            <a:r>
              <a:rPr lang="lv-LV" dirty="0" smtClean="0"/>
              <a:t> </a:t>
            </a:r>
            <a:r>
              <a:rPr lang="lv-LV" dirty="0" err="1" smtClean="0"/>
              <a:t>Seekers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45</a:t>
            </a:fld>
            <a:endParaRPr lang="lv-LV"/>
          </a:p>
        </p:txBody>
      </p:sp>
      <p:graphicFrame>
        <p:nvGraphicFramePr>
          <p:cNvPr id="11" name="Content Placeholder 10"/>
          <p:cNvGraphicFramePr>
            <a:graphicFrameLocks noGrp="1"/>
          </p:cNvGraphicFramePr>
          <p:nvPr>
            <p:ph idx="1"/>
          </p:nvPr>
        </p:nvGraphicFramePr>
        <p:xfrm>
          <a:off x="457200" y="1371600"/>
          <a:ext cx="8425543" cy="5129234"/>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lv-LV" dirty="0" err="1" smtClean="0"/>
              <a:t>Asylum</a:t>
            </a:r>
            <a:r>
              <a:rPr lang="lv-LV" dirty="0" smtClean="0"/>
              <a:t> </a:t>
            </a:r>
            <a:r>
              <a:rPr lang="lv-LV" dirty="0" err="1" smtClean="0"/>
              <a:t>Seekers</a:t>
            </a:r>
            <a:r>
              <a:rPr lang="lv-LV" dirty="0" smtClean="0"/>
              <a:t>’ </a:t>
            </a:r>
            <a:r>
              <a:rPr lang="lv-LV" dirty="0" err="1" smtClean="0"/>
              <a:t>Source</a:t>
            </a:r>
            <a:r>
              <a:rPr lang="lv-LV" dirty="0" smtClean="0"/>
              <a:t> </a:t>
            </a:r>
            <a:r>
              <a:rPr lang="lv-LV" dirty="0" err="1" smtClean="0"/>
              <a:t>Countries</a:t>
            </a:r>
            <a:r>
              <a:rPr lang="lv-LV" dirty="0" smtClean="0"/>
              <a:t> 1998-2013</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46</a:t>
            </a:fld>
            <a:endParaRPr lang="lv-LV"/>
          </a:p>
        </p:txBody>
      </p:sp>
      <p:graphicFrame>
        <p:nvGraphicFramePr>
          <p:cNvPr id="10" name="Content Placeholder 9"/>
          <p:cNvGraphicFramePr>
            <a:graphicFrameLocks noGrp="1"/>
          </p:cNvGraphicFramePr>
          <p:nvPr>
            <p:ph sz="half" idx="4294967295"/>
          </p:nvPr>
        </p:nvGraphicFramePr>
        <p:xfrm>
          <a:off x="142844" y="1232838"/>
          <a:ext cx="2185988" cy="5110812"/>
        </p:xfrm>
        <a:graphic>
          <a:graphicData uri="http://schemas.openxmlformats.org/drawingml/2006/table">
            <a:tbl>
              <a:tblPr bandRow="1">
                <a:tableStyleId>{93296810-A885-4BE3-A3E7-6D5BEEA58F35}</a:tableStyleId>
              </a:tblPr>
              <a:tblGrid>
                <a:gridCol w="1543032"/>
                <a:gridCol w="642956"/>
              </a:tblGrid>
              <a:tr h="396240">
                <a:tc>
                  <a:txBody>
                    <a:bodyPr/>
                    <a:lstStyle/>
                    <a:p>
                      <a:r>
                        <a:rPr lang="lv-LV" sz="1800" dirty="0" err="1" smtClean="0"/>
                        <a:t>Georgia</a:t>
                      </a:r>
                      <a:endParaRPr lang="lv-LV" sz="1800" dirty="0"/>
                    </a:p>
                  </a:txBody>
                  <a:tcPr/>
                </a:tc>
                <a:tc>
                  <a:txBody>
                    <a:bodyPr/>
                    <a:lstStyle/>
                    <a:p>
                      <a:r>
                        <a:rPr lang="lv-LV" sz="1800" dirty="0" smtClean="0"/>
                        <a:t>457</a:t>
                      </a:r>
                      <a:endParaRPr lang="lv-LV" sz="1800" dirty="0"/>
                    </a:p>
                  </a:txBody>
                  <a:tcPr/>
                </a:tc>
              </a:tr>
              <a:tr h="396240">
                <a:tc>
                  <a:txBody>
                    <a:bodyPr/>
                    <a:lstStyle/>
                    <a:p>
                      <a:r>
                        <a:rPr lang="lv-LV" sz="1800" dirty="0" err="1" smtClean="0"/>
                        <a:t>Russia</a:t>
                      </a:r>
                      <a:endParaRPr lang="lv-LV" sz="1800" dirty="0"/>
                    </a:p>
                  </a:txBody>
                  <a:tcPr/>
                </a:tc>
                <a:tc>
                  <a:txBody>
                    <a:bodyPr/>
                    <a:lstStyle/>
                    <a:p>
                      <a:r>
                        <a:rPr lang="lv-LV" sz="1800" dirty="0" smtClean="0"/>
                        <a:t>92</a:t>
                      </a:r>
                      <a:endParaRPr lang="lv-LV" sz="1800" dirty="0"/>
                    </a:p>
                  </a:txBody>
                  <a:tcPr/>
                </a:tc>
              </a:tr>
              <a:tr h="626442">
                <a:tc>
                  <a:txBody>
                    <a:bodyPr/>
                    <a:lstStyle/>
                    <a:p>
                      <a:r>
                        <a:rPr lang="lv-LV" sz="1800" dirty="0" err="1" smtClean="0"/>
                        <a:t>Republic</a:t>
                      </a:r>
                      <a:r>
                        <a:rPr lang="lv-LV" sz="1800" dirty="0" smtClean="0"/>
                        <a:t> </a:t>
                      </a:r>
                      <a:r>
                        <a:rPr lang="lv-LV" sz="1800" dirty="0" err="1" smtClean="0"/>
                        <a:t>of</a:t>
                      </a:r>
                      <a:r>
                        <a:rPr lang="lv-LV" sz="1800" dirty="0" smtClean="0"/>
                        <a:t> </a:t>
                      </a:r>
                      <a:r>
                        <a:rPr lang="lv-LV" sz="1800" dirty="0" err="1" smtClean="0"/>
                        <a:t>the</a:t>
                      </a:r>
                      <a:r>
                        <a:rPr lang="lv-LV" sz="1800" dirty="0" smtClean="0"/>
                        <a:t> </a:t>
                      </a:r>
                      <a:r>
                        <a:rPr lang="lv-LV" sz="1800" dirty="0" err="1" smtClean="0"/>
                        <a:t>Congo</a:t>
                      </a:r>
                      <a:endParaRPr lang="lv-LV" sz="1800" dirty="0"/>
                    </a:p>
                  </a:txBody>
                  <a:tcPr/>
                </a:tc>
                <a:tc>
                  <a:txBody>
                    <a:bodyPr/>
                    <a:lstStyle/>
                    <a:p>
                      <a:r>
                        <a:rPr lang="lv-LV" sz="1800" dirty="0" smtClean="0"/>
                        <a:t>70</a:t>
                      </a:r>
                      <a:endParaRPr lang="lv-LV" sz="1800" dirty="0"/>
                    </a:p>
                  </a:txBody>
                  <a:tcPr/>
                </a:tc>
              </a:tr>
              <a:tr h="386412">
                <a:tc>
                  <a:txBody>
                    <a:bodyPr/>
                    <a:lstStyle/>
                    <a:p>
                      <a:r>
                        <a:rPr lang="lv-LV" sz="1800" dirty="0" err="1" smtClean="0"/>
                        <a:t>Afghanistan</a:t>
                      </a:r>
                      <a:endParaRPr lang="lv-LV" sz="1800" dirty="0"/>
                    </a:p>
                  </a:txBody>
                  <a:tcPr/>
                </a:tc>
                <a:tc>
                  <a:txBody>
                    <a:bodyPr/>
                    <a:lstStyle/>
                    <a:p>
                      <a:r>
                        <a:rPr lang="lv-LV" sz="1800" dirty="0" smtClean="0"/>
                        <a:t>69</a:t>
                      </a:r>
                      <a:endParaRPr lang="lv-LV" sz="1800" dirty="0"/>
                    </a:p>
                  </a:txBody>
                  <a:tcPr/>
                </a:tc>
              </a:tr>
              <a:tr h="361950">
                <a:tc>
                  <a:txBody>
                    <a:bodyPr/>
                    <a:lstStyle/>
                    <a:p>
                      <a:r>
                        <a:rPr lang="lv-LV" sz="1800" dirty="0" err="1" smtClean="0"/>
                        <a:t>Syria</a:t>
                      </a:r>
                      <a:endParaRPr lang="lv-LV" sz="1800" dirty="0"/>
                    </a:p>
                  </a:txBody>
                  <a:tcPr/>
                </a:tc>
                <a:tc>
                  <a:txBody>
                    <a:bodyPr/>
                    <a:lstStyle/>
                    <a:p>
                      <a:r>
                        <a:rPr lang="lv-LV" sz="1800" dirty="0" smtClean="0"/>
                        <a:t>54</a:t>
                      </a:r>
                      <a:endParaRPr lang="lv-LV" sz="1800" dirty="0"/>
                    </a:p>
                  </a:txBody>
                  <a:tcPr/>
                </a:tc>
              </a:tr>
              <a:tr h="339090">
                <a:tc>
                  <a:txBody>
                    <a:bodyPr/>
                    <a:lstStyle/>
                    <a:p>
                      <a:r>
                        <a:rPr lang="lv-LV" sz="1800" dirty="0" err="1" smtClean="0"/>
                        <a:t>Iraq</a:t>
                      </a:r>
                      <a:endParaRPr lang="lv-LV" sz="1800" dirty="0"/>
                    </a:p>
                  </a:txBody>
                  <a:tcPr/>
                </a:tc>
                <a:tc>
                  <a:txBody>
                    <a:bodyPr/>
                    <a:lstStyle/>
                    <a:p>
                      <a:r>
                        <a:rPr lang="lv-LV" sz="1800" dirty="0" smtClean="0"/>
                        <a:t>27</a:t>
                      </a:r>
                      <a:endParaRPr lang="lv-LV" sz="1800" dirty="0"/>
                    </a:p>
                  </a:txBody>
                  <a:tcPr/>
                </a:tc>
              </a:tr>
              <a:tr h="363855">
                <a:tc>
                  <a:txBody>
                    <a:bodyPr/>
                    <a:lstStyle/>
                    <a:p>
                      <a:r>
                        <a:rPr lang="lv-LV" sz="1800" dirty="0" err="1" smtClean="0"/>
                        <a:t>Armenia</a:t>
                      </a:r>
                      <a:endParaRPr lang="lv-LV" sz="1800" dirty="0"/>
                    </a:p>
                  </a:txBody>
                  <a:tcPr/>
                </a:tc>
                <a:tc>
                  <a:txBody>
                    <a:bodyPr/>
                    <a:lstStyle/>
                    <a:p>
                      <a:r>
                        <a:rPr lang="lv-LV" sz="1800" dirty="0" smtClean="0"/>
                        <a:t>22</a:t>
                      </a:r>
                      <a:endParaRPr lang="lv-LV" sz="1800" dirty="0"/>
                    </a:p>
                  </a:txBody>
                  <a:tcPr/>
                </a:tc>
              </a:tr>
              <a:tr h="360045">
                <a:tc>
                  <a:txBody>
                    <a:bodyPr/>
                    <a:lstStyle/>
                    <a:p>
                      <a:r>
                        <a:rPr lang="lv-LV" sz="1800" dirty="0" err="1" smtClean="0"/>
                        <a:t>Uzbekistan</a:t>
                      </a:r>
                      <a:endParaRPr lang="lv-LV" sz="1800" dirty="0"/>
                    </a:p>
                  </a:txBody>
                  <a:tcPr/>
                </a:tc>
                <a:tc>
                  <a:txBody>
                    <a:bodyPr/>
                    <a:lstStyle/>
                    <a:p>
                      <a:r>
                        <a:rPr lang="lv-LV" sz="1800" dirty="0" smtClean="0"/>
                        <a:t>22</a:t>
                      </a:r>
                      <a:endParaRPr lang="lv-LV" sz="1800" dirty="0"/>
                    </a:p>
                  </a:txBody>
                  <a:tcPr/>
                </a:tc>
              </a:tr>
              <a:tr h="356235">
                <a:tc>
                  <a:txBody>
                    <a:bodyPr/>
                    <a:lstStyle/>
                    <a:p>
                      <a:r>
                        <a:rPr lang="lv-LV" sz="1800" dirty="0" err="1" smtClean="0"/>
                        <a:t>Iran</a:t>
                      </a:r>
                      <a:endParaRPr lang="lv-LV" sz="1800" dirty="0"/>
                    </a:p>
                  </a:txBody>
                  <a:tcPr/>
                </a:tc>
                <a:tc>
                  <a:txBody>
                    <a:bodyPr/>
                    <a:lstStyle/>
                    <a:p>
                      <a:r>
                        <a:rPr lang="lv-LV" sz="1800" dirty="0" smtClean="0"/>
                        <a:t>21</a:t>
                      </a:r>
                      <a:endParaRPr lang="lv-LV" sz="1800" dirty="0"/>
                    </a:p>
                  </a:txBody>
                  <a:tcPr/>
                </a:tc>
              </a:tr>
              <a:tr h="348615">
                <a:tc>
                  <a:txBody>
                    <a:bodyPr/>
                    <a:lstStyle/>
                    <a:p>
                      <a:r>
                        <a:rPr lang="lv-LV" sz="1800" dirty="0" err="1" smtClean="0"/>
                        <a:t>Azerbaijan</a:t>
                      </a:r>
                      <a:endParaRPr lang="lv-LV" sz="1800" dirty="0"/>
                    </a:p>
                  </a:txBody>
                  <a:tcPr/>
                </a:tc>
                <a:tc>
                  <a:txBody>
                    <a:bodyPr/>
                    <a:lstStyle/>
                    <a:p>
                      <a:r>
                        <a:rPr lang="lv-LV" sz="1800" dirty="0" smtClean="0"/>
                        <a:t>17</a:t>
                      </a:r>
                      <a:endParaRPr lang="lv-LV" sz="1800" dirty="0"/>
                    </a:p>
                  </a:txBody>
                  <a:tcPr/>
                </a:tc>
              </a:tr>
              <a:tr h="348615">
                <a:tc>
                  <a:txBody>
                    <a:bodyPr/>
                    <a:lstStyle/>
                    <a:p>
                      <a:r>
                        <a:rPr lang="lv-LV" sz="1800" dirty="0" err="1" smtClean="0"/>
                        <a:t>Egypt</a:t>
                      </a:r>
                      <a:endParaRPr lang="lv-LV" sz="1800" dirty="0"/>
                    </a:p>
                  </a:txBody>
                  <a:tcPr/>
                </a:tc>
                <a:tc>
                  <a:txBody>
                    <a:bodyPr/>
                    <a:lstStyle/>
                    <a:p>
                      <a:r>
                        <a:rPr lang="lv-LV" sz="1800" dirty="0" smtClean="0"/>
                        <a:t>17</a:t>
                      </a:r>
                      <a:endParaRPr lang="lv-LV" sz="1800" dirty="0"/>
                    </a:p>
                  </a:txBody>
                  <a:tcPr/>
                </a:tc>
              </a:tr>
              <a:tr h="325755">
                <a:tc>
                  <a:txBody>
                    <a:bodyPr/>
                    <a:lstStyle/>
                    <a:p>
                      <a:r>
                        <a:rPr lang="lv-LV" sz="1800" dirty="0" err="1" smtClean="0"/>
                        <a:t>Belarus</a:t>
                      </a:r>
                      <a:endParaRPr lang="lv-LV" sz="1800" dirty="0"/>
                    </a:p>
                  </a:txBody>
                  <a:tcPr/>
                </a:tc>
                <a:tc>
                  <a:txBody>
                    <a:bodyPr/>
                    <a:lstStyle/>
                    <a:p>
                      <a:r>
                        <a:rPr lang="lv-LV" sz="1800" dirty="0" smtClean="0"/>
                        <a:t>16</a:t>
                      </a:r>
                      <a:endParaRPr lang="lv-LV" sz="1800" dirty="0"/>
                    </a:p>
                  </a:txBody>
                  <a:tcPr/>
                </a:tc>
              </a:tr>
              <a:tr h="340995">
                <a:tc>
                  <a:txBody>
                    <a:bodyPr/>
                    <a:lstStyle/>
                    <a:p>
                      <a:r>
                        <a:rPr lang="lv-LV" sz="1800" dirty="0" err="1" smtClean="0"/>
                        <a:t>Pakistan</a:t>
                      </a:r>
                      <a:endParaRPr lang="lv-LV" sz="1800" dirty="0"/>
                    </a:p>
                  </a:txBody>
                  <a:tcPr/>
                </a:tc>
                <a:tc>
                  <a:txBody>
                    <a:bodyPr/>
                    <a:lstStyle/>
                    <a:p>
                      <a:r>
                        <a:rPr lang="lv-LV" sz="1800" dirty="0" smtClean="0"/>
                        <a:t>14</a:t>
                      </a:r>
                      <a:endParaRPr lang="lv-LV" sz="1800" dirty="0"/>
                    </a:p>
                  </a:txBody>
                  <a:tcPr/>
                </a:tc>
              </a:tr>
            </a:tbl>
          </a:graphicData>
        </a:graphic>
      </p:graphicFrame>
      <p:graphicFrame>
        <p:nvGraphicFramePr>
          <p:cNvPr id="17" name="Content Placeholder 9"/>
          <p:cNvGraphicFramePr>
            <a:graphicFrameLocks/>
          </p:cNvGraphicFramePr>
          <p:nvPr/>
        </p:nvGraphicFramePr>
        <p:xfrm>
          <a:off x="2405048" y="1257603"/>
          <a:ext cx="2138363" cy="5467042"/>
        </p:xfrm>
        <a:graphic>
          <a:graphicData uri="http://schemas.openxmlformats.org/drawingml/2006/table">
            <a:tbl>
              <a:tblPr bandRow="1">
                <a:tableStyleId>{93296810-A885-4BE3-A3E7-6D5BEEA58F35}</a:tableStyleId>
              </a:tblPr>
              <a:tblGrid>
                <a:gridCol w="1604977"/>
                <a:gridCol w="533386"/>
              </a:tblGrid>
              <a:tr h="390503">
                <a:tc>
                  <a:txBody>
                    <a:bodyPr/>
                    <a:lstStyle/>
                    <a:p>
                      <a:r>
                        <a:rPr lang="lv-LV" sz="1800" dirty="0" err="1" smtClean="0"/>
                        <a:t>Cameroon</a:t>
                      </a:r>
                      <a:endParaRPr lang="lv-LV" sz="1800" dirty="0"/>
                    </a:p>
                  </a:txBody>
                  <a:tcPr/>
                </a:tc>
                <a:tc>
                  <a:txBody>
                    <a:bodyPr/>
                    <a:lstStyle/>
                    <a:p>
                      <a:r>
                        <a:rPr lang="lv-LV" sz="1800" dirty="0" smtClean="0"/>
                        <a:t>13</a:t>
                      </a:r>
                      <a:endParaRPr lang="lv-LV" sz="1800" dirty="0"/>
                    </a:p>
                  </a:txBody>
                  <a:tcPr/>
                </a:tc>
              </a:tr>
              <a:tr h="390503">
                <a:tc>
                  <a:txBody>
                    <a:bodyPr/>
                    <a:lstStyle/>
                    <a:p>
                      <a:r>
                        <a:rPr lang="lv-LV" sz="1800" dirty="0" err="1" smtClean="0"/>
                        <a:t>Bangladesh</a:t>
                      </a:r>
                      <a:endParaRPr lang="lv-LV" sz="1800" dirty="0"/>
                    </a:p>
                  </a:txBody>
                  <a:tcPr/>
                </a:tc>
                <a:tc>
                  <a:txBody>
                    <a:bodyPr/>
                    <a:lstStyle/>
                    <a:p>
                      <a:r>
                        <a:rPr lang="lv-LV" sz="1800" dirty="0" smtClean="0"/>
                        <a:t>12</a:t>
                      </a:r>
                      <a:endParaRPr lang="lv-LV" sz="1800" dirty="0"/>
                    </a:p>
                  </a:txBody>
                  <a:tcPr/>
                </a:tc>
              </a:tr>
              <a:tr h="390503">
                <a:tc>
                  <a:txBody>
                    <a:bodyPr/>
                    <a:lstStyle/>
                    <a:p>
                      <a:r>
                        <a:rPr lang="lv-LV" sz="1800" dirty="0" err="1" smtClean="0"/>
                        <a:t>Kyrgyzstan</a:t>
                      </a:r>
                      <a:endParaRPr lang="lv-LV" sz="1800" dirty="0"/>
                    </a:p>
                  </a:txBody>
                  <a:tcPr/>
                </a:tc>
                <a:tc>
                  <a:txBody>
                    <a:bodyPr/>
                    <a:lstStyle/>
                    <a:p>
                      <a:r>
                        <a:rPr lang="lv-LV" sz="1800" dirty="0" smtClean="0"/>
                        <a:t>12</a:t>
                      </a:r>
                      <a:endParaRPr lang="lv-LV" sz="1800" dirty="0"/>
                    </a:p>
                  </a:txBody>
                  <a:tcPr/>
                </a:tc>
              </a:tr>
              <a:tr h="390503">
                <a:tc>
                  <a:txBody>
                    <a:bodyPr/>
                    <a:lstStyle/>
                    <a:p>
                      <a:r>
                        <a:rPr lang="lv-LV" sz="1800" dirty="0" err="1" smtClean="0"/>
                        <a:t>Turkey</a:t>
                      </a:r>
                      <a:endParaRPr lang="lv-LV" sz="1800" dirty="0"/>
                    </a:p>
                  </a:txBody>
                  <a:tcPr/>
                </a:tc>
                <a:tc>
                  <a:txBody>
                    <a:bodyPr/>
                    <a:lstStyle/>
                    <a:p>
                      <a:r>
                        <a:rPr lang="lv-LV" sz="1800" dirty="0" smtClean="0"/>
                        <a:t>12</a:t>
                      </a:r>
                      <a:endParaRPr lang="lv-LV" sz="1800" dirty="0"/>
                    </a:p>
                  </a:txBody>
                  <a:tcPr/>
                </a:tc>
              </a:tr>
              <a:tr h="390503">
                <a:tc>
                  <a:txBody>
                    <a:bodyPr/>
                    <a:lstStyle/>
                    <a:p>
                      <a:r>
                        <a:rPr lang="lv-LV" sz="1800" dirty="0" err="1" smtClean="0"/>
                        <a:t>Lebanon</a:t>
                      </a:r>
                      <a:endParaRPr lang="lv-LV" sz="1800" dirty="0"/>
                    </a:p>
                  </a:txBody>
                  <a:tcPr/>
                </a:tc>
                <a:tc>
                  <a:txBody>
                    <a:bodyPr/>
                    <a:lstStyle/>
                    <a:p>
                      <a:r>
                        <a:rPr lang="lv-LV" sz="1800" dirty="0" smtClean="0"/>
                        <a:t>10</a:t>
                      </a:r>
                      <a:endParaRPr lang="lv-LV" sz="1800" dirty="0"/>
                    </a:p>
                  </a:txBody>
                  <a:tcPr/>
                </a:tc>
              </a:tr>
              <a:tr h="390503">
                <a:tc>
                  <a:txBody>
                    <a:bodyPr/>
                    <a:lstStyle/>
                    <a:p>
                      <a:r>
                        <a:rPr lang="lv-LV" sz="1800" dirty="0" err="1" smtClean="0"/>
                        <a:t>Ukraine</a:t>
                      </a:r>
                      <a:endParaRPr lang="lv-LV" sz="1800" dirty="0"/>
                    </a:p>
                  </a:txBody>
                  <a:tcPr/>
                </a:tc>
                <a:tc>
                  <a:txBody>
                    <a:bodyPr/>
                    <a:lstStyle/>
                    <a:p>
                      <a:r>
                        <a:rPr lang="lv-LV" sz="1800" dirty="0" smtClean="0"/>
                        <a:t>10</a:t>
                      </a:r>
                      <a:endParaRPr lang="lv-LV" sz="1800" dirty="0"/>
                    </a:p>
                  </a:txBody>
                  <a:tcPr/>
                </a:tc>
              </a:tr>
              <a:tr h="390503">
                <a:tc>
                  <a:txBody>
                    <a:bodyPr/>
                    <a:lstStyle/>
                    <a:p>
                      <a:r>
                        <a:rPr lang="lv-LV" sz="1800" dirty="0" err="1" smtClean="0"/>
                        <a:t>Palestine</a:t>
                      </a:r>
                      <a:endParaRPr lang="lv-LV" sz="1800" dirty="0"/>
                    </a:p>
                  </a:txBody>
                  <a:tcPr/>
                </a:tc>
                <a:tc>
                  <a:txBody>
                    <a:bodyPr/>
                    <a:lstStyle/>
                    <a:p>
                      <a:r>
                        <a:rPr lang="lv-LV" sz="1800" dirty="0" smtClean="0"/>
                        <a:t>9</a:t>
                      </a:r>
                      <a:endParaRPr lang="lv-LV" sz="1800" dirty="0"/>
                    </a:p>
                  </a:txBody>
                  <a:tcPr/>
                </a:tc>
              </a:tr>
              <a:tr h="390503">
                <a:tc>
                  <a:txBody>
                    <a:bodyPr/>
                    <a:lstStyle/>
                    <a:p>
                      <a:r>
                        <a:rPr lang="lv-LV" sz="1800" dirty="0" err="1" smtClean="0"/>
                        <a:t>Slovakia</a:t>
                      </a:r>
                      <a:endParaRPr lang="lv-LV" sz="1800" dirty="0"/>
                    </a:p>
                  </a:txBody>
                  <a:tcPr/>
                </a:tc>
                <a:tc>
                  <a:txBody>
                    <a:bodyPr/>
                    <a:lstStyle/>
                    <a:p>
                      <a:r>
                        <a:rPr lang="lv-LV" sz="1800" dirty="0" smtClean="0"/>
                        <a:t>9</a:t>
                      </a:r>
                      <a:endParaRPr lang="lv-LV" sz="1800" dirty="0"/>
                    </a:p>
                  </a:txBody>
                  <a:tcPr/>
                </a:tc>
              </a:tr>
              <a:tr h="390503">
                <a:tc>
                  <a:txBody>
                    <a:bodyPr/>
                    <a:lstStyle/>
                    <a:p>
                      <a:r>
                        <a:rPr lang="lv-LV" sz="1800" dirty="0" err="1" smtClean="0"/>
                        <a:t>Algeria</a:t>
                      </a:r>
                      <a:endParaRPr lang="lv-LV" sz="1800" dirty="0"/>
                    </a:p>
                  </a:txBody>
                  <a:tcPr/>
                </a:tc>
                <a:tc>
                  <a:txBody>
                    <a:bodyPr/>
                    <a:lstStyle/>
                    <a:p>
                      <a:r>
                        <a:rPr lang="lv-LV" sz="1800" dirty="0" smtClean="0"/>
                        <a:t>8</a:t>
                      </a:r>
                      <a:endParaRPr lang="lv-LV" sz="1800" dirty="0"/>
                    </a:p>
                  </a:txBody>
                  <a:tcPr/>
                </a:tc>
              </a:tr>
              <a:tr h="390503">
                <a:tc>
                  <a:txBody>
                    <a:bodyPr/>
                    <a:lstStyle/>
                    <a:p>
                      <a:r>
                        <a:rPr lang="lv-LV" sz="1800" dirty="0" err="1" smtClean="0"/>
                        <a:t>Somali</a:t>
                      </a:r>
                      <a:endParaRPr lang="lv-LV" sz="1800" dirty="0"/>
                    </a:p>
                  </a:txBody>
                  <a:tcPr/>
                </a:tc>
                <a:tc>
                  <a:txBody>
                    <a:bodyPr/>
                    <a:lstStyle/>
                    <a:p>
                      <a:r>
                        <a:rPr lang="lv-LV" sz="1800" dirty="0" smtClean="0"/>
                        <a:t>8</a:t>
                      </a:r>
                      <a:endParaRPr lang="lv-LV" sz="1800" dirty="0"/>
                    </a:p>
                  </a:txBody>
                  <a:tcPr/>
                </a:tc>
              </a:tr>
              <a:tr h="390503">
                <a:tc>
                  <a:txBody>
                    <a:bodyPr/>
                    <a:lstStyle/>
                    <a:p>
                      <a:r>
                        <a:rPr lang="lv-LV" sz="1800" dirty="0" err="1" smtClean="0"/>
                        <a:t>Vietnam</a:t>
                      </a:r>
                      <a:endParaRPr lang="lv-LV" sz="1800" dirty="0"/>
                    </a:p>
                  </a:txBody>
                  <a:tcPr/>
                </a:tc>
                <a:tc>
                  <a:txBody>
                    <a:bodyPr/>
                    <a:lstStyle/>
                    <a:p>
                      <a:r>
                        <a:rPr lang="lv-LV" sz="1800" dirty="0" smtClean="0"/>
                        <a:t>8</a:t>
                      </a:r>
                      <a:endParaRPr lang="lv-LV" sz="1800" dirty="0"/>
                    </a:p>
                  </a:txBody>
                  <a:tcPr/>
                </a:tc>
              </a:tr>
              <a:tr h="390503">
                <a:tc>
                  <a:txBody>
                    <a:bodyPr/>
                    <a:lstStyle/>
                    <a:p>
                      <a:r>
                        <a:rPr lang="lv-LV" sz="1800" dirty="0" err="1" smtClean="0"/>
                        <a:t>Ghana</a:t>
                      </a:r>
                      <a:endParaRPr lang="lv-LV" sz="1800" dirty="0"/>
                    </a:p>
                  </a:txBody>
                  <a:tcPr/>
                </a:tc>
                <a:tc>
                  <a:txBody>
                    <a:bodyPr/>
                    <a:lstStyle/>
                    <a:p>
                      <a:r>
                        <a:rPr lang="lv-LV" sz="1800" dirty="0" smtClean="0"/>
                        <a:t>7</a:t>
                      </a:r>
                      <a:endParaRPr lang="lv-LV" sz="1800" dirty="0"/>
                    </a:p>
                  </a:txBody>
                  <a:tcPr/>
                </a:tc>
              </a:tr>
              <a:tr h="390503">
                <a:tc>
                  <a:txBody>
                    <a:bodyPr/>
                    <a:lstStyle/>
                    <a:p>
                      <a:r>
                        <a:rPr lang="lv-LV" sz="1800" dirty="0" err="1" smtClean="0"/>
                        <a:t>Cote</a:t>
                      </a:r>
                      <a:r>
                        <a:rPr lang="lv-LV" sz="1800" dirty="0" smtClean="0"/>
                        <a:t> d </a:t>
                      </a:r>
                      <a:r>
                        <a:rPr lang="lv-LV" sz="1800" dirty="0" err="1" smtClean="0"/>
                        <a:t>I’voire</a:t>
                      </a:r>
                      <a:endParaRPr lang="lv-LV" sz="1800" dirty="0"/>
                    </a:p>
                  </a:txBody>
                  <a:tcPr/>
                </a:tc>
                <a:tc>
                  <a:txBody>
                    <a:bodyPr/>
                    <a:lstStyle/>
                    <a:p>
                      <a:r>
                        <a:rPr lang="lv-LV" sz="1800" dirty="0" smtClean="0"/>
                        <a:t>6</a:t>
                      </a:r>
                      <a:endParaRPr lang="lv-LV" sz="1800" dirty="0"/>
                    </a:p>
                  </a:txBody>
                  <a:tcPr/>
                </a:tc>
              </a:tr>
              <a:tr h="390503">
                <a:tc>
                  <a:txBody>
                    <a:bodyPr/>
                    <a:lstStyle/>
                    <a:p>
                      <a:r>
                        <a:rPr lang="lv-LV" sz="1800" dirty="0" err="1" smtClean="0"/>
                        <a:t>Nigeria</a:t>
                      </a:r>
                      <a:endParaRPr lang="lv-LV" sz="1800" dirty="0"/>
                    </a:p>
                  </a:txBody>
                  <a:tcPr/>
                </a:tc>
                <a:tc>
                  <a:txBody>
                    <a:bodyPr/>
                    <a:lstStyle/>
                    <a:p>
                      <a:r>
                        <a:rPr lang="lv-LV" sz="1800" dirty="0" smtClean="0"/>
                        <a:t>6</a:t>
                      </a:r>
                      <a:endParaRPr lang="lv-LV" sz="1800" dirty="0"/>
                    </a:p>
                  </a:txBody>
                  <a:tcPr/>
                </a:tc>
              </a:tr>
            </a:tbl>
          </a:graphicData>
        </a:graphic>
      </p:graphicFrame>
      <p:graphicFrame>
        <p:nvGraphicFramePr>
          <p:cNvPr id="18" name="Content Placeholder 9"/>
          <p:cNvGraphicFramePr>
            <a:graphicFrameLocks/>
          </p:cNvGraphicFramePr>
          <p:nvPr/>
        </p:nvGraphicFramePr>
        <p:xfrm>
          <a:off x="4619625" y="1257603"/>
          <a:ext cx="2162176" cy="5465142"/>
        </p:xfrm>
        <a:graphic>
          <a:graphicData uri="http://schemas.openxmlformats.org/drawingml/2006/table">
            <a:tbl>
              <a:tblPr bandRow="1">
                <a:tableStyleId>{93296810-A885-4BE3-A3E7-6D5BEEA58F35}</a:tableStyleId>
              </a:tblPr>
              <a:tblGrid>
                <a:gridCol w="1526224"/>
                <a:gridCol w="635952"/>
              </a:tblGrid>
              <a:tr h="396240">
                <a:tc>
                  <a:txBody>
                    <a:bodyPr/>
                    <a:lstStyle/>
                    <a:p>
                      <a:r>
                        <a:rPr lang="lv-LV" sz="1800" dirty="0" err="1" smtClean="0"/>
                        <a:t>Cuba</a:t>
                      </a:r>
                      <a:endParaRPr lang="lv-LV" sz="1800" dirty="0"/>
                    </a:p>
                  </a:txBody>
                  <a:tcPr/>
                </a:tc>
                <a:tc>
                  <a:txBody>
                    <a:bodyPr/>
                    <a:lstStyle/>
                    <a:p>
                      <a:r>
                        <a:rPr lang="lv-LV" sz="1800" dirty="0" smtClean="0"/>
                        <a:t>4</a:t>
                      </a:r>
                      <a:endParaRPr lang="lv-LV" sz="1800" dirty="0"/>
                    </a:p>
                  </a:txBody>
                  <a:tcPr/>
                </a:tc>
              </a:tr>
              <a:tr h="396240">
                <a:tc>
                  <a:txBody>
                    <a:bodyPr/>
                    <a:lstStyle/>
                    <a:p>
                      <a:r>
                        <a:rPr lang="lv-LV" sz="1800" dirty="0" err="1" smtClean="0"/>
                        <a:t>Sri</a:t>
                      </a:r>
                      <a:r>
                        <a:rPr lang="lv-LV" sz="1800" dirty="0" smtClean="0"/>
                        <a:t> </a:t>
                      </a:r>
                      <a:r>
                        <a:rPr lang="lv-LV" sz="1800" dirty="0" err="1" smtClean="0"/>
                        <a:t>Lanka</a:t>
                      </a:r>
                      <a:endParaRPr lang="lv-LV" sz="1800" dirty="0"/>
                    </a:p>
                  </a:txBody>
                  <a:tcPr/>
                </a:tc>
                <a:tc>
                  <a:txBody>
                    <a:bodyPr/>
                    <a:lstStyle/>
                    <a:p>
                      <a:r>
                        <a:rPr lang="lv-LV" sz="1800" dirty="0" smtClean="0"/>
                        <a:t>4</a:t>
                      </a:r>
                      <a:endParaRPr lang="lv-LV" sz="1800" dirty="0"/>
                    </a:p>
                  </a:txBody>
                  <a:tcPr/>
                </a:tc>
              </a:tr>
              <a:tr h="396240">
                <a:tc>
                  <a:txBody>
                    <a:bodyPr/>
                    <a:lstStyle/>
                    <a:p>
                      <a:r>
                        <a:rPr lang="lv-LV" sz="1800" dirty="0" err="1" smtClean="0"/>
                        <a:t>Tajikistan</a:t>
                      </a:r>
                      <a:endParaRPr lang="lv-LV" sz="1800" dirty="0"/>
                    </a:p>
                  </a:txBody>
                  <a:tcPr/>
                </a:tc>
                <a:tc>
                  <a:txBody>
                    <a:bodyPr/>
                    <a:lstStyle/>
                    <a:p>
                      <a:r>
                        <a:rPr lang="lv-LV" sz="1800" dirty="0" smtClean="0"/>
                        <a:t>4</a:t>
                      </a:r>
                      <a:endParaRPr lang="lv-LV" sz="1800" dirty="0"/>
                    </a:p>
                  </a:txBody>
                  <a:tcPr/>
                </a:tc>
              </a:tr>
              <a:tr h="396240">
                <a:tc>
                  <a:txBody>
                    <a:bodyPr/>
                    <a:lstStyle/>
                    <a:p>
                      <a:r>
                        <a:rPr lang="lv-LV" sz="1800" dirty="0" smtClean="0"/>
                        <a:t>Angola</a:t>
                      </a:r>
                      <a:endParaRPr lang="lv-LV" sz="1800" dirty="0"/>
                    </a:p>
                  </a:txBody>
                  <a:tcPr/>
                </a:tc>
                <a:tc>
                  <a:txBody>
                    <a:bodyPr/>
                    <a:lstStyle/>
                    <a:p>
                      <a:r>
                        <a:rPr lang="lv-LV" sz="1800" dirty="0" smtClean="0"/>
                        <a:t>3</a:t>
                      </a:r>
                      <a:endParaRPr lang="lv-LV" sz="1800" dirty="0"/>
                    </a:p>
                  </a:txBody>
                  <a:tcPr/>
                </a:tc>
              </a:tr>
              <a:tr h="396240">
                <a:tc>
                  <a:txBody>
                    <a:bodyPr/>
                    <a:lstStyle/>
                    <a:p>
                      <a:r>
                        <a:rPr lang="lv-LV" sz="1800" dirty="0" err="1" smtClean="0"/>
                        <a:t>Kazakhstan</a:t>
                      </a:r>
                      <a:endParaRPr lang="lv-LV" sz="1800" dirty="0"/>
                    </a:p>
                  </a:txBody>
                  <a:tcPr/>
                </a:tc>
                <a:tc>
                  <a:txBody>
                    <a:bodyPr/>
                    <a:lstStyle/>
                    <a:p>
                      <a:r>
                        <a:rPr lang="lv-LV" sz="1800" dirty="0" smtClean="0"/>
                        <a:t>3</a:t>
                      </a:r>
                      <a:endParaRPr lang="lv-LV" sz="1800" dirty="0"/>
                    </a:p>
                  </a:txBody>
                  <a:tcPr/>
                </a:tc>
              </a:tr>
              <a:tr h="396240">
                <a:tc>
                  <a:txBody>
                    <a:bodyPr/>
                    <a:lstStyle/>
                    <a:p>
                      <a:r>
                        <a:rPr lang="lv-LV" sz="1800" dirty="0" err="1" smtClean="0"/>
                        <a:t>Morocco</a:t>
                      </a:r>
                      <a:endParaRPr lang="lv-LV" sz="1800" dirty="0"/>
                    </a:p>
                  </a:txBody>
                  <a:tcPr/>
                </a:tc>
                <a:tc>
                  <a:txBody>
                    <a:bodyPr/>
                    <a:lstStyle/>
                    <a:p>
                      <a:r>
                        <a:rPr lang="lv-LV" sz="1800" dirty="0" smtClean="0"/>
                        <a:t>3</a:t>
                      </a:r>
                      <a:endParaRPr lang="lv-LV" sz="1800" dirty="0"/>
                    </a:p>
                  </a:txBody>
                  <a:tcPr/>
                </a:tc>
              </a:tr>
              <a:tr h="346407">
                <a:tc>
                  <a:txBody>
                    <a:bodyPr/>
                    <a:lstStyle/>
                    <a:p>
                      <a:r>
                        <a:rPr lang="lv-LV" sz="1800" i="1" dirty="0" err="1" smtClean="0"/>
                        <a:t>Stateless</a:t>
                      </a:r>
                      <a:endParaRPr lang="lv-LV" sz="1800" i="1" dirty="0"/>
                    </a:p>
                  </a:txBody>
                  <a:tcPr/>
                </a:tc>
                <a:tc>
                  <a:txBody>
                    <a:bodyPr/>
                    <a:lstStyle/>
                    <a:p>
                      <a:r>
                        <a:rPr lang="lv-LV" sz="1800" dirty="0" smtClean="0"/>
                        <a:t>2</a:t>
                      </a:r>
                      <a:endParaRPr lang="lv-LV" sz="1800" dirty="0"/>
                    </a:p>
                  </a:txBody>
                  <a:tcPr/>
                </a:tc>
              </a:tr>
              <a:tr h="396240">
                <a:tc>
                  <a:txBody>
                    <a:bodyPr/>
                    <a:lstStyle/>
                    <a:p>
                      <a:r>
                        <a:rPr lang="lv-LV" sz="1800" dirty="0" err="1" smtClean="0"/>
                        <a:t>Eritrea</a:t>
                      </a:r>
                      <a:endParaRPr lang="lv-LV" sz="1800" dirty="0"/>
                    </a:p>
                  </a:txBody>
                  <a:tcPr/>
                </a:tc>
                <a:tc>
                  <a:txBody>
                    <a:bodyPr/>
                    <a:lstStyle/>
                    <a:p>
                      <a:r>
                        <a:rPr lang="lv-LV" sz="1800" dirty="0" smtClean="0"/>
                        <a:t>2</a:t>
                      </a:r>
                      <a:endParaRPr lang="lv-LV" sz="1800" dirty="0"/>
                    </a:p>
                  </a:txBody>
                  <a:tcPr/>
                </a:tc>
              </a:tr>
              <a:tr h="374982">
                <a:tc>
                  <a:txBody>
                    <a:bodyPr/>
                    <a:lstStyle/>
                    <a:p>
                      <a:r>
                        <a:rPr lang="lv-LV" sz="1800" dirty="0" err="1" smtClean="0"/>
                        <a:t>Guinea</a:t>
                      </a:r>
                      <a:endParaRPr lang="lv-LV" sz="1800" dirty="0"/>
                    </a:p>
                  </a:txBody>
                  <a:tcPr/>
                </a:tc>
                <a:tc>
                  <a:txBody>
                    <a:bodyPr/>
                    <a:lstStyle/>
                    <a:p>
                      <a:r>
                        <a:rPr lang="lv-LV" sz="1800" dirty="0" smtClean="0"/>
                        <a:t>2</a:t>
                      </a:r>
                      <a:endParaRPr lang="lv-LV" sz="1800" dirty="0"/>
                    </a:p>
                  </a:txBody>
                  <a:tcPr/>
                </a:tc>
              </a:tr>
              <a:tr h="396240">
                <a:tc>
                  <a:txBody>
                    <a:bodyPr/>
                    <a:lstStyle/>
                    <a:p>
                      <a:r>
                        <a:rPr lang="lv-LV" sz="1800" dirty="0" err="1" smtClean="0"/>
                        <a:t>Kenya</a:t>
                      </a:r>
                      <a:endParaRPr lang="lv-LV" sz="1800" dirty="0"/>
                    </a:p>
                  </a:txBody>
                  <a:tcPr/>
                </a:tc>
                <a:tc>
                  <a:txBody>
                    <a:bodyPr/>
                    <a:lstStyle/>
                    <a:p>
                      <a:r>
                        <a:rPr lang="lv-LV" sz="1800" dirty="0" smtClean="0"/>
                        <a:t>2</a:t>
                      </a:r>
                      <a:endParaRPr lang="lv-LV" sz="1800" dirty="0"/>
                    </a:p>
                  </a:txBody>
                  <a:tcPr/>
                </a:tc>
              </a:tr>
              <a:tr h="365760">
                <a:tc>
                  <a:txBody>
                    <a:bodyPr/>
                    <a:lstStyle/>
                    <a:p>
                      <a:r>
                        <a:rPr lang="lv-LV" sz="1800" dirty="0" err="1" smtClean="0"/>
                        <a:t>Congo</a:t>
                      </a:r>
                      <a:endParaRPr lang="lv-LV" sz="1800" dirty="0"/>
                    </a:p>
                  </a:txBody>
                  <a:tcPr/>
                </a:tc>
                <a:tc>
                  <a:txBody>
                    <a:bodyPr/>
                    <a:lstStyle/>
                    <a:p>
                      <a:r>
                        <a:rPr lang="lv-LV" sz="1800" dirty="0" smtClean="0"/>
                        <a:t>2</a:t>
                      </a:r>
                      <a:endParaRPr lang="lv-LV" sz="1800" dirty="0"/>
                    </a:p>
                  </a:txBody>
                  <a:tcPr/>
                </a:tc>
              </a:tr>
              <a:tr h="396240">
                <a:tc>
                  <a:txBody>
                    <a:bodyPr/>
                    <a:lstStyle/>
                    <a:p>
                      <a:r>
                        <a:rPr lang="lv-LV" sz="1800" dirty="0" err="1" smtClean="0"/>
                        <a:t>Libya</a:t>
                      </a:r>
                      <a:endParaRPr lang="lv-LV" sz="1800" dirty="0"/>
                    </a:p>
                  </a:txBody>
                  <a:tcPr/>
                </a:tc>
                <a:tc>
                  <a:txBody>
                    <a:bodyPr/>
                    <a:lstStyle/>
                    <a:p>
                      <a:r>
                        <a:rPr lang="lv-LV" sz="1800" dirty="0" smtClean="0"/>
                        <a:t>2</a:t>
                      </a:r>
                      <a:endParaRPr lang="lv-LV" sz="1800" dirty="0"/>
                    </a:p>
                  </a:txBody>
                  <a:tcPr/>
                </a:tc>
              </a:tr>
              <a:tr h="396240">
                <a:tc>
                  <a:txBody>
                    <a:bodyPr/>
                    <a:lstStyle/>
                    <a:p>
                      <a:r>
                        <a:rPr lang="lv-LV" sz="1800" dirty="0" err="1" smtClean="0"/>
                        <a:t>Mongolia</a:t>
                      </a:r>
                      <a:endParaRPr lang="lv-LV" sz="1800" dirty="0"/>
                    </a:p>
                  </a:txBody>
                  <a:tcPr/>
                </a:tc>
                <a:tc>
                  <a:txBody>
                    <a:bodyPr/>
                    <a:lstStyle/>
                    <a:p>
                      <a:r>
                        <a:rPr lang="lv-LV" sz="1800" dirty="0" smtClean="0"/>
                        <a:t>2</a:t>
                      </a:r>
                      <a:endParaRPr lang="lv-LV" sz="1800" dirty="0"/>
                    </a:p>
                  </a:txBody>
                  <a:tcPr/>
                </a:tc>
              </a:tr>
              <a:tr h="396240">
                <a:tc>
                  <a:txBody>
                    <a:bodyPr/>
                    <a:lstStyle/>
                    <a:p>
                      <a:r>
                        <a:rPr lang="lv-LV" sz="1800" dirty="0" smtClean="0"/>
                        <a:t>Haiti</a:t>
                      </a:r>
                      <a:endParaRPr lang="lv-LV" sz="1800" dirty="0"/>
                    </a:p>
                  </a:txBody>
                  <a:tcPr/>
                </a:tc>
                <a:tc>
                  <a:txBody>
                    <a:bodyPr/>
                    <a:lstStyle/>
                    <a:p>
                      <a:r>
                        <a:rPr lang="lv-LV" sz="1800" dirty="0" smtClean="0"/>
                        <a:t>1</a:t>
                      </a:r>
                      <a:endParaRPr lang="lv-LV" sz="1800" dirty="0"/>
                    </a:p>
                  </a:txBody>
                  <a:tcPr/>
                </a:tc>
              </a:tr>
            </a:tbl>
          </a:graphicData>
        </a:graphic>
      </p:graphicFrame>
      <p:graphicFrame>
        <p:nvGraphicFramePr>
          <p:cNvPr id="19" name="Content Placeholder 9"/>
          <p:cNvGraphicFramePr>
            <a:graphicFrameLocks/>
          </p:cNvGraphicFramePr>
          <p:nvPr/>
        </p:nvGraphicFramePr>
        <p:xfrm>
          <a:off x="6858017" y="1257603"/>
          <a:ext cx="2114550" cy="5047947"/>
        </p:xfrm>
        <a:graphic>
          <a:graphicData uri="http://schemas.openxmlformats.org/drawingml/2006/table">
            <a:tbl>
              <a:tblPr lastRow="1" bandRow="1">
                <a:tableStyleId>{93296810-A885-4BE3-A3E7-6D5BEEA58F35}</a:tableStyleId>
              </a:tblPr>
              <a:tblGrid>
                <a:gridCol w="1492606"/>
                <a:gridCol w="621944"/>
              </a:tblGrid>
              <a:tr h="396240">
                <a:tc>
                  <a:txBody>
                    <a:bodyPr/>
                    <a:lstStyle/>
                    <a:p>
                      <a:r>
                        <a:rPr lang="lv-LV" sz="1800" dirty="0" err="1" smtClean="0"/>
                        <a:t>Zimbabwe</a:t>
                      </a:r>
                      <a:endParaRPr lang="lv-LV" sz="1800" dirty="0"/>
                    </a:p>
                  </a:txBody>
                  <a:tcPr/>
                </a:tc>
                <a:tc>
                  <a:txBody>
                    <a:bodyPr/>
                    <a:lstStyle/>
                    <a:p>
                      <a:r>
                        <a:rPr lang="lv-LV" sz="1800" dirty="0" smtClean="0"/>
                        <a:t>1</a:t>
                      </a:r>
                      <a:endParaRPr lang="lv-LV" sz="1800" dirty="0"/>
                    </a:p>
                  </a:txBody>
                  <a:tcPr/>
                </a:tc>
              </a:tr>
              <a:tr h="396240">
                <a:tc>
                  <a:txBody>
                    <a:bodyPr/>
                    <a:lstStyle/>
                    <a:p>
                      <a:r>
                        <a:rPr lang="lv-LV" sz="1800" dirty="0" err="1" smtClean="0"/>
                        <a:t>India</a:t>
                      </a:r>
                      <a:endParaRPr lang="lv-LV" sz="1800" dirty="0"/>
                    </a:p>
                  </a:txBody>
                  <a:tcPr/>
                </a:tc>
                <a:tc>
                  <a:txBody>
                    <a:bodyPr/>
                    <a:lstStyle/>
                    <a:p>
                      <a:r>
                        <a:rPr lang="lv-LV" sz="1800" dirty="0" smtClean="0"/>
                        <a:t>1</a:t>
                      </a:r>
                      <a:endParaRPr lang="lv-LV" sz="1800" dirty="0"/>
                    </a:p>
                  </a:txBody>
                  <a:tcPr/>
                </a:tc>
              </a:tr>
              <a:tr h="396240">
                <a:tc>
                  <a:txBody>
                    <a:bodyPr/>
                    <a:lstStyle/>
                    <a:p>
                      <a:r>
                        <a:rPr lang="lv-LV" sz="1800" dirty="0" err="1" smtClean="0"/>
                        <a:t>Japan</a:t>
                      </a:r>
                      <a:endParaRPr lang="lv-LV" sz="1800" dirty="0"/>
                    </a:p>
                  </a:txBody>
                  <a:tcPr/>
                </a:tc>
                <a:tc>
                  <a:txBody>
                    <a:bodyPr/>
                    <a:lstStyle/>
                    <a:p>
                      <a:r>
                        <a:rPr lang="lv-LV" sz="1800" dirty="0" smtClean="0"/>
                        <a:t>1</a:t>
                      </a:r>
                      <a:endParaRPr lang="lv-LV" sz="1800" dirty="0"/>
                    </a:p>
                  </a:txBody>
                  <a:tcPr/>
                </a:tc>
              </a:tr>
              <a:tr h="396240">
                <a:tc>
                  <a:txBody>
                    <a:bodyPr/>
                    <a:lstStyle/>
                    <a:p>
                      <a:r>
                        <a:rPr lang="lv-LV" sz="1800" dirty="0" err="1" smtClean="0"/>
                        <a:t>Colombia</a:t>
                      </a:r>
                      <a:endParaRPr lang="lv-LV" sz="1800" dirty="0"/>
                    </a:p>
                  </a:txBody>
                  <a:tcPr/>
                </a:tc>
                <a:tc>
                  <a:txBody>
                    <a:bodyPr/>
                    <a:lstStyle/>
                    <a:p>
                      <a:r>
                        <a:rPr lang="lv-LV" sz="1800" dirty="0" smtClean="0"/>
                        <a:t>1</a:t>
                      </a:r>
                      <a:endParaRPr lang="lv-LV" sz="1800" dirty="0"/>
                    </a:p>
                  </a:txBody>
                  <a:tcPr/>
                </a:tc>
              </a:tr>
              <a:tr h="396240">
                <a:tc>
                  <a:txBody>
                    <a:bodyPr/>
                    <a:lstStyle/>
                    <a:p>
                      <a:r>
                        <a:rPr lang="lv-LV" sz="1800" dirty="0" err="1" smtClean="0"/>
                        <a:t>Lithuania</a:t>
                      </a:r>
                      <a:endParaRPr lang="lv-LV" sz="1800" dirty="0"/>
                    </a:p>
                  </a:txBody>
                  <a:tcPr/>
                </a:tc>
                <a:tc>
                  <a:txBody>
                    <a:bodyPr/>
                    <a:lstStyle/>
                    <a:p>
                      <a:r>
                        <a:rPr lang="lv-LV" sz="1800" dirty="0" smtClean="0"/>
                        <a:t>1</a:t>
                      </a:r>
                      <a:endParaRPr lang="lv-LV" sz="1800" dirty="0"/>
                    </a:p>
                  </a:txBody>
                  <a:tcPr/>
                </a:tc>
              </a:tr>
              <a:tr h="396240">
                <a:tc>
                  <a:txBody>
                    <a:bodyPr/>
                    <a:lstStyle/>
                    <a:p>
                      <a:r>
                        <a:rPr lang="lv-LV" sz="1800" dirty="0" smtClean="0"/>
                        <a:t>Moldova</a:t>
                      </a:r>
                      <a:endParaRPr lang="lv-LV" sz="1800" dirty="0"/>
                    </a:p>
                  </a:txBody>
                  <a:tcPr/>
                </a:tc>
                <a:tc>
                  <a:txBody>
                    <a:bodyPr/>
                    <a:lstStyle/>
                    <a:p>
                      <a:r>
                        <a:rPr lang="lv-LV" sz="1800" dirty="0" smtClean="0"/>
                        <a:t>1</a:t>
                      </a:r>
                      <a:endParaRPr lang="lv-LV" sz="1800" dirty="0"/>
                    </a:p>
                  </a:txBody>
                  <a:tcPr/>
                </a:tc>
              </a:tr>
              <a:tr h="396240">
                <a:tc>
                  <a:txBody>
                    <a:bodyPr/>
                    <a:lstStyle/>
                    <a:p>
                      <a:r>
                        <a:rPr lang="lv-LV" sz="1800" dirty="0" err="1" smtClean="0"/>
                        <a:t>Nepal</a:t>
                      </a:r>
                      <a:endParaRPr lang="lv-LV" sz="1800" dirty="0"/>
                    </a:p>
                  </a:txBody>
                  <a:tcPr/>
                </a:tc>
                <a:tc>
                  <a:txBody>
                    <a:bodyPr/>
                    <a:lstStyle/>
                    <a:p>
                      <a:r>
                        <a:rPr lang="lv-LV" sz="1800" dirty="0" smtClean="0"/>
                        <a:t>1</a:t>
                      </a:r>
                      <a:endParaRPr lang="lv-LV" sz="1800" dirty="0"/>
                    </a:p>
                  </a:txBody>
                  <a:tcPr/>
                </a:tc>
              </a:tr>
              <a:tr h="369267">
                <a:tc>
                  <a:txBody>
                    <a:bodyPr/>
                    <a:lstStyle/>
                    <a:p>
                      <a:r>
                        <a:rPr lang="lv-LV" sz="1800" dirty="0" err="1" smtClean="0"/>
                        <a:t>Romania</a:t>
                      </a:r>
                      <a:endParaRPr lang="lv-LV" sz="1800" dirty="0"/>
                    </a:p>
                  </a:txBody>
                  <a:tcPr/>
                </a:tc>
                <a:tc>
                  <a:txBody>
                    <a:bodyPr/>
                    <a:lstStyle/>
                    <a:p>
                      <a:r>
                        <a:rPr lang="lv-LV" sz="1800" dirty="0" smtClean="0"/>
                        <a:t>1</a:t>
                      </a:r>
                      <a:endParaRPr lang="lv-LV" sz="1800" dirty="0"/>
                    </a:p>
                  </a:txBody>
                  <a:tcPr/>
                </a:tc>
              </a:tr>
              <a:tr h="361950">
                <a:tc>
                  <a:txBody>
                    <a:bodyPr/>
                    <a:lstStyle/>
                    <a:p>
                      <a:r>
                        <a:rPr lang="lv-LV" sz="1800" dirty="0" err="1" smtClean="0"/>
                        <a:t>Senegal</a:t>
                      </a:r>
                      <a:endParaRPr lang="lv-LV" sz="1800" dirty="0"/>
                    </a:p>
                  </a:txBody>
                  <a:tcPr/>
                </a:tc>
                <a:tc>
                  <a:txBody>
                    <a:bodyPr/>
                    <a:lstStyle/>
                    <a:p>
                      <a:r>
                        <a:rPr lang="lv-LV" sz="1800" dirty="0" smtClean="0"/>
                        <a:t>1</a:t>
                      </a:r>
                      <a:endParaRPr lang="lv-LV" sz="1800" dirty="0"/>
                    </a:p>
                  </a:txBody>
                  <a:tcPr/>
                </a:tc>
              </a:tr>
              <a:tr h="396240">
                <a:tc>
                  <a:txBody>
                    <a:bodyPr/>
                    <a:lstStyle/>
                    <a:p>
                      <a:r>
                        <a:rPr lang="lv-LV" sz="1800" dirty="0" err="1" smtClean="0"/>
                        <a:t>Serbia</a:t>
                      </a:r>
                      <a:endParaRPr lang="lv-LV" sz="1800" dirty="0"/>
                    </a:p>
                  </a:txBody>
                  <a:tcPr/>
                </a:tc>
                <a:tc>
                  <a:txBody>
                    <a:bodyPr/>
                    <a:lstStyle/>
                    <a:p>
                      <a:r>
                        <a:rPr lang="lv-LV" sz="1800" dirty="0" smtClean="0"/>
                        <a:t>1</a:t>
                      </a:r>
                      <a:endParaRPr lang="lv-LV" sz="1800" dirty="0"/>
                    </a:p>
                  </a:txBody>
                  <a:tcPr/>
                </a:tc>
              </a:tr>
              <a:tr h="380697">
                <a:tc>
                  <a:txBody>
                    <a:bodyPr/>
                    <a:lstStyle/>
                    <a:p>
                      <a:r>
                        <a:rPr lang="lv-LV" sz="1800" dirty="0" err="1" smtClean="0"/>
                        <a:t>Sierra</a:t>
                      </a:r>
                      <a:r>
                        <a:rPr lang="lv-LV" sz="1800" dirty="0" smtClean="0"/>
                        <a:t> </a:t>
                      </a:r>
                      <a:r>
                        <a:rPr lang="lv-LV" sz="1800" dirty="0" err="1" smtClean="0"/>
                        <a:t>Leone</a:t>
                      </a:r>
                      <a:endParaRPr lang="lv-LV" sz="1800" dirty="0"/>
                    </a:p>
                  </a:txBody>
                  <a:tcPr/>
                </a:tc>
                <a:tc>
                  <a:txBody>
                    <a:bodyPr/>
                    <a:lstStyle/>
                    <a:p>
                      <a:r>
                        <a:rPr lang="lv-LV" sz="1800" dirty="0" smtClean="0"/>
                        <a:t>1</a:t>
                      </a:r>
                      <a:endParaRPr lang="lv-LV" sz="1800" dirty="0"/>
                    </a:p>
                  </a:txBody>
                  <a:tcPr/>
                </a:tc>
              </a:tr>
              <a:tr h="396240">
                <a:tc>
                  <a:txBody>
                    <a:bodyPr/>
                    <a:lstStyle/>
                    <a:p>
                      <a:r>
                        <a:rPr lang="lv-LV" sz="1800" dirty="0" err="1" smtClean="0"/>
                        <a:t>Sudan</a:t>
                      </a:r>
                      <a:endParaRPr lang="lv-LV" sz="1800" dirty="0"/>
                    </a:p>
                  </a:txBody>
                  <a:tcPr/>
                </a:tc>
                <a:tc>
                  <a:txBody>
                    <a:bodyPr/>
                    <a:lstStyle/>
                    <a:p>
                      <a:r>
                        <a:rPr lang="lv-LV" sz="1800" dirty="0" smtClean="0"/>
                        <a:t>1</a:t>
                      </a:r>
                      <a:endParaRPr lang="lv-LV" sz="1800" dirty="0"/>
                    </a:p>
                  </a:txBody>
                  <a:tcPr/>
                </a:tc>
              </a:tr>
              <a:tr h="366063">
                <a:tc gridSpan="2">
                  <a:txBody>
                    <a:bodyPr/>
                    <a:lstStyle/>
                    <a:p>
                      <a:r>
                        <a:rPr lang="lv-LV" sz="1800" dirty="0" err="1" smtClean="0"/>
                        <a:t>Total</a:t>
                      </a:r>
                      <a:r>
                        <a:rPr lang="lv-LV" sz="1800" dirty="0" smtClean="0"/>
                        <a:t>     1076</a:t>
                      </a:r>
                      <a:endParaRPr lang="lv-LV" sz="1800" dirty="0"/>
                    </a:p>
                  </a:txBody>
                  <a:tcPr/>
                </a:tc>
                <a:tc hMerge="1">
                  <a:txBody>
                    <a:bodyPr/>
                    <a:lstStyle/>
                    <a:p>
                      <a:endParaRPr lang="lv-LV" dirty="0"/>
                    </a:p>
                  </a:txBody>
                  <a:tcPr/>
                </a:tc>
              </a:tr>
            </a:tbl>
          </a:graphicData>
        </a:graphic>
      </p:graphicFrame>
      <p:sp>
        <p:nvSpPr>
          <p:cNvPr id="9" name="Action Button: Home 8">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1" name="Action Button: Back or Previous 10">
            <a:hlinkClick r:id="rId3" action="ppaction://hlinksldjump" highlightClick="1"/>
          </p:cNvPr>
          <p:cNvSpPr/>
          <p:nvPr/>
        </p:nvSpPr>
        <p:spPr>
          <a:xfrm>
            <a:off x="167369" y="6426460"/>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12" name="Action Button: Forward or Next 11">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Dublin</a:t>
            </a:r>
            <a:r>
              <a:rPr lang="lv-LV" dirty="0" smtClean="0"/>
              <a:t> </a:t>
            </a:r>
            <a:r>
              <a:rPr lang="lv-LV" dirty="0" err="1" smtClean="0"/>
              <a:t>Regulation</a:t>
            </a:r>
            <a:endParaRPr lang="lv-LV" dirty="0"/>
          </a:p>
        </p:txBody>
      </p:sp>
      <p:sp>
        <p:nvSpPr>
          <p:cNvPr id="3" name="Content Placeholder 2"/>
          <p:cNvSpPr>
            <a:spLocks noGrp="1"/>
          </p:cNvSpPr>
          <p:nvPr>
            <p:ph idx="1"/>
          </p:nvPr>
        </p:nvSpPr>
        <p:spPr>
          <a:xfrm>
            <a:off x="500034" y="1785926"/>
            <a:ext cx="8229600" cy="4286280"/>
          </a:xfrm>
        </p:spPr>
        <p:txBody>
          <a:bodyPr>
            <a:normAutofit/>
          </a:bodyPr>
          <a:lstStyle/>
          <a:p>
            <a:pPr algn="just">
              <a:buNone/>
            </a:pPr>
            <a:r>
              <a:rPr lang="en-GB" sz="1800" dirty="0" smtClean="0"/>
              <a:t>When Latvia accessed to the European Union on 1 May 2004, Council Regulation (EC) No 343/2003 of 18 February 2003 establishing the criteria and mechanisms for determining the Member State responsible for examining an asylum application lodged in one of the Member States by a third-country national became binding </a:t>
            </a:r>
            <a:r>
              <a:rPr lang="lv-LV" sz="1800" dirty="0" smtClean="0"/>
              <a:t>i</a:t>
            </a:r>
            <a:r>
              <a:rPr lang="en-GB" sz="1800" dirty="0" smtClean="0"/>
              <a:t>n Latvia (</a:t>
            </a:r>
            <a:r>
              <a:rPr lang="en-GB" sz="1800" i="1" dirty="0" smtClean="0"/>
              <a:t>Dublin Regulation</a:t>
            </a:r>
            <a:r>
              <a:rPr lang="en-GB" sz="1800" dirty="0" smtClean="0"/>
              <a:t>).</a:t>
            </a:r>
            <a:endParaRPr lang="lv-LV" sz="1800" dirty="0" smtClean="0"/>
          </a:p>
          <a:p>
            <a:pPr algn="just">
              <a:buFont typeface="Arial" pitchFamily="34" charset="0"/>
              <a:buNone/>
            </a:pPr>
            <a:endParaRPr lang="lv-LV" sz="1800" dirty="0" smtClean="0"/>
          </a:p>
          <a:p>
            <a:pPr algn="just">
              <a:buNone/>
            </a:pPr>
            <a:r>
              <a:rPr lang="en-GB" sz="1800" dirty="0" smtClean="0"/>
              <a:t>The main objective of the </a:t>
            </a:r>
            <a:r>
              <a:rPr lang="en-GB" sz="1800" i="1" dirty="0" smtClean="0"/>
              <a:t>Dublin Regulation </a:t>
            </a:r>
            <a:r>
              <a:rPr lang="en-GB" sz="1800" dirty="0" smtClean="0"/>
              <a:t>is to ensure that the application of an asylum seeker is only viewed in one EU Member State to prevent cases where </a:t>
            </a:r>
            <a:r>
              <a:rPr lang="lv-LV" sz="1800" dirty="0" err="1" smtClean="0"/>
              <a:t>the</a:t>
            </a:r>
            <a:r>
              <a:rPr lang="en-GB" sz="1800" dirty="0" smtClean="0"/>
              <a:t> asylum seekers and/or their family lodge asylum requests in several EU Member States simultaneously, in this way abusing the asylum procedure. The Dublin Regulation sets out the criteria which are used by the Member State to assess whether another EU Member State is responsible for viewing a particular asylum application.</a:t>
            </a:r>
            <a:endParaRPr lang="lv-LV" sz="1800" dirty="0" smtClean="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47</a:t>
            </a:fld>
            <a:endParaRPr lang="lv-LV"/>
          </a:p>
        </p:txBody>
      </p:sp>
      <p:sp>
        <p:nvSpPr>
          <p:cNvPr id="7" name="Action Button: Home 6">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3"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Dublin</a:t>
            </a:r>
            <a:r>
              <a:rPr lang="lv-LV" dirty="0" smtClean="0"/>
              <a:t> </a:t>
            </a:r>
            <a:r>
              <a:rPr lang="lv-LV" dirty="0" err="1" smtClean="0"/>
              <a:t>Regulation</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48</a:t>
            </a:fld>
            <a:endParaRPr lang="lv-LV"/>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1168" y="0"/>
            <a:ext cx="8229600" cy="1143000"/>
          </a:xfrm>
        </p:spPr>
        <p:txBody>
          <a:bodyPr>
            <a:noAutofit/>
          </a:bodyPr>
          <a:lstStyle/>
          <a:p>
            <a:r>
              <a:rPr lang="lv-LV" sz="3200" dirty="0" err="1" smtClean="0"/>
              <a:t>Asylum</a:t>
            </a:r>
            <a:r>
              <a:rPr lang="lv-LV" sz="3200" dirty="0" smtClean="0"/>
              <a:t> </a:t>
            </a:r>
            <a:r>
              <a:rPr lang="lv-LV" sz="3200" dirty="0" err="1" smtClean="0"/>
              <a:t>Seekers</a:t>
            </a:r>
            <a:r>
              <a:rPr lang="lv-LV" sz="3200" dirty="0" smtClean="0"/>
              <a:t>’ </a:t>
            </a:r>
            <a:r>
              <a:rPr lang="lv-LV" sz="3200" dirty="0" err="1" smtClean="0"/>
              <a:t>Accommodation</a:t>
            </a:r>
            <a:r>
              <a:rPr lang="lv-LV" sz="3200" dirty="0" smtClean="0"/>
              <a:t> </a:t>
            </a:r>
            <a:r>
              <a:rPr lang="lv-LV" sz="3200" dirty="0" err="1" smtClean="0"/>
              <a:t>Centre</a:t>
            </a:r>
            <a:endParaRPr lang="lv-LV" sz="3200" dirty="0"/>
          </a:p>
        </p:txBody>
      </p:sp>
      <p:sp>
        <p:nvSpPr>
          <p:cNvPr id="5" name="Content Placeholder 4"/>
          <p:cNvSpPr>
            <a:spLocks noGrp="1"/>
          </p:cNvSpPr>
          <p:nvPr>
            <p:ph sz="half" idx="1"/>
          </p:nvPr>
        </p:nvSpPr>
        <p:spPr>
          <a:xfrm>
            <a:off x="4381501" y="1371587"/>
            <a:ext cx="4543456" cy="5200663"/>
          </a:xfrm>
        </p:spPr>
        <p:txBody>
          <a:bodyPr>
            <a:noAutofit/>
          </a:bodyPr>
          <a:lstStyle/>
          <a:p>
            <a:pPr algn="just">
              <a:buNone/>
            </a:pPr>
            <a:r>
              <a:rPr lang="en-GB" sz="1600" dirty="0" smtClean="0"/>
              <a:t>In accordance with the international practice, in 1997 Latvia commenced the work on creating the Asylum Seekers</a:t>
            </a:r>
            <a:r>
              <a:rPr lang="lv-LV" sz="1600" dirty="0" smtClean="0"/>
              <a:t>’</a:t>
            </a:r>
            <a:r>
              <a:rPr lang="en-GB" sz="1600" dirty="0" smtClean="0"/>
              <a:t> </a:t>
            </a:r>
            <a:r>
              <a:rPr lang="lv-LV" sz="1600" dirty="0" err="1" smtClean="0"/>
              <a:t>Accommodation</a:t>
            </a:r>
            <a:r>
              <a:rPr lang="en-GB" sz="1600" dirty="0" smtClean="0"/>
              <a:t> Centre </a:t>
            </a:r>
            <a:r>
              <a:rPr lang="en-GB" sz="1600" i="1" dirty="0" err="1" smtClean="0"/>
              <a:t>Mucenieki</a:t>
            </a:r>
            <a:r>
              <a:rPr lang="en-GB" sz="1600" dirty="0" smtClean="0"/>
              <a:t>. The Centre is located in </a:t>
            </a:r>
            <a:r>
              <a:rPr lang="en-GB" sz="1600" dirty="0" err="1" smtClean="0"/>
              <a:t>Ropaži</a:t>
            </a:r>
            <a:r>
              <a:rPr lang="en-GB" sz="1600" dirty="0" smtClean="0"/>
              <a:t> Civil Parish in </a:t>
            </a:r>
            <a:r>
              <a:rPr lang="en-GB" sz="1600" i="1" dirty="0" err="1" smtClean="0"/>
              <a:t>Mucenieki</a:t>
            </a:r>
            <a:r>
              <a:rPr lang="en-GB" sz="1600" dirty="0" smtClean="0"/>
              <a:t>, 17 kilometres from </a:t>
            </a:r>
            <a:r>
              <a:rPr lang="en-GB" sz="1600" dirty="0" err="1" smtClean="0"/>
              <a:t>Rīga</a:t>
            </a:r>
            <a:r>
              <a:rPr lang="en-GB" sz="1600" dirty="0" smtClean="0"/>
              <a:t>, in a former Soviet Army military base. The Centre’s creation was supported by the US Government, the United Nations High Commissioner for Refugees (UNHCR) and the Swedish Government.</a:t>
            </a:r>
            <a:endParaRPr lang="lv-LV" sz="1600" dirty="0" smtClean="0"/>
          </a:p>
          <a:p>
            <a:pPr algn="just">
              <a:buFont typeface="Arial" pitchFamily="34" charset="0"/>
              <a:buNone/>
            </a:pPr>
            <a:endParaRPr lang="lv-LV" sz="1100" dirty="0" smtClean="0"/>
          </a:p>
          <a:p>
            <a:pPr algn="just">
              <a:buNone/>
            </a:pPr>
            <a:r>
              <a:rPr lang="en-GB" sz="1600" dirty="0" smtClean="0"/>
              <a:t>The Centre can accommodate 200 people; its main task is to provide accommodation to asylum seekers while their cases are being viewed and decided on and to facilitate their adaptation in the society of Latvia.</a:t>
            </a:r>
            <a:endParaRPr lang="lv-LV" sz="1600" dirty="0" smtClean="0"/>
          </a:p>
          <a:p>
            <a:pPr algn="just">
              <a:buFont typeface="Arial" pitchFamily="34" charset="0"/>
              <a:buNone/>
            </a:pPr>
            <a:endParaRPr lang="lv-LV" sz="1100" dirty="0" smtClean="0"/>
          </a:p>
          <a:p>
            <a:pPr algn="just">
              <a:buNone/>
            </a:pPr>
            <a:r>
              <a:rPr lang="en-GB" sz="1600" dirty="0" smtClean="0"/>
              <a:t>In 201</a:t>
            </a:r>
            <a:r>
              <a:rPr lang="lv-LV" sz="1600" dirty="0" smtClean="0"/>
              <a:t>3</a:t>
            </a:r>
            <a:r>
              <a:rPr lang="en-GB" sz="1600" dirty="0" smtClean="0"/>
              <a:t>, in total </a:t>
            </a:r>
            <a:r>
              <a:rPr lang="lv-LV" sz="1600" dirty="0" smtClean="0"/>
              <a:t>200</a:t>
            </a:r>
            <a:r>
              <a:rPr lang="en-GB" sz="1600" dirty="0" smtClean="0"/>
              <a:t> persons </a:t>
            </a:r>
            <a:r>
              <a:rPr lang="lv-LV" sz="1600" dirty="0" err="1" smtClean="0"/>
              <a:t>have</a:t>
            </a:r>
            <a:r>
              <a:rPr lang="lv-LV" sz="1600" dirty="0" smtClean="0"/>
              <a:t> </a:t>
            </a:r>
            <a:r>
              <a:rPr lang="en-GB" sz="1600" dirty="0" smtClean="0"/>
              <a:t>lived in the Centre.</a:t>
            </a:r>
            <a:endParaRPr lang="lv-LV" sz="1600" dirty="0" smtClean="0"/>
          </a:p>
        </p:txBody>
      </p:sp>
      <p:pic>
        <p:nvPicPr>
          <p:cNvPr id="9" name="Content Placeholder 8" descr="20140328_140659.jpg"/>
          <p:cNvPicPr>
            <a:picLocks noGrp="1" noChangeAspect="1"/>
          </p:cNvPicPr>
          <p:nvPr>
            <p:ph sz="half" idx="2"/>
          </p:nvPr>
        </p:nvPicPr>
        <p:blipFill>
          <a:blip r:embed="rId2" cstate="print"/>
          <a:srcRect b="20912"/>
          <a:stretch>
            <a:fillRect/>
          </a:stretch>
        </p:blipFill>
        <p:spPr>
          <a:xfrm rot="21045591">
            <a:off x="308972" y="1470736"/>
            <a:ext cx="4038600" cy="2395548"/>
          </a:xfrm>
          <a:prstGeom prst="roundRect">
            <a:avLst>
              <a:gd name="adj" fmla="val 16570"/>
            </a:avLst>
          </a:prstGeom>
          <a:solidFill>
            <a:srgbClr val="FFFFFF">
              <a:shade val="85000"/>
            </a:srgbClr>
          </a:solidFill>
          <a:ln>
            <a:noFill/>
          </a:ln>
          <a:effectLst>
            <a:reflection blurRad="12700" stA="38000" endPos="28000" dist="5000" dir="5400000" sy="-100000" algn="bl" rotWithShape="0"/>
          </a:effectLst>
        </p:spPr>
      </p:pic>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49</a:t>
            </a:fld>
            <a:endParaRPr lang="lv-LV"/>
          </a:p>
        </p:txBody>
      </p:sp>
      <p:pic>
        <p:nvPicPr>
          <p:cNvPr id="10" name="Picture 9" descr="IMG157.jpg"/>
          <p:cNvPicPr>
            <a:picLocks noChangeAspect="1"/>
          </p:cNvPicPr>
          <p:nvPr/>
        </p:nvPicPr>
        <p:blipFill>
          <a:blip r:embed="rId3" cstate="print"/>
          <a:stretch>
            <a:fillRect/>
          </a:stretch>
        </p:blipFill>
        <p:spPr>
          <a:xfrm>
            <a:off x="2088000" y="3341622"/>
            <a:ext cx="1941427" cy="1456070"/>
          </a:xfrm>
          <a:prstGeom prst="rect">
            <a:avLst/>
          </a:prstGeom>
          <a:ln>
            <a:noFill/>
          </a:ln>
          <a:effectLst>
            <a:softEdge rad="112500"/>
          </a:effectLst>
        </p:spPr>
      </p:pic>
      <p:pic>
        <p:nvPicPr>
          <p:cNvPr id="11" name="Picture 10" descr="Mucen3.jpg"/>
          <p:cNvPicPr>
            <a:picLocks noChangeAspect="1"/>
          </p:cNvPicPr>
          <p:nvPr/>
        </p:nvPicPr>
        <p:blipFill>
          <a:blip r:embed="rId4" cstate="print"/>
          <a:stretch>
            <a:fillRect/>
          </a:stretch>
        </p:blipFill>
        <p:spPr>
          <a:xfrm>
            <a:off x="3214678" y="2285992"/>
            <a:ext cx="1619261" cy="1214446"/>
          </a:xfrm>
          <a:prstGeom prst="rect">
            <a:avLst/>
          </a:prstGeom>
          <a:ln>
            <a:noFill/>
          </a:ln>
          <a:effectLst>
            <a:softEdge rad="112500"/>
          </a:effectLst>
        </p:spPr>
      </p:pic>
      <p:pic>
        <p:nvPicPr>
          <p:cNvPr id="15" name="Picture 14" descr="Mucen4.jpg"/>
          <p:cNvPicPr>
            <a:picLocks noChangeAspect="1"/>
          </p:cNvPicPr>
          <p:nvPr/>
        </p:nvPicPr>
        <p:blipFill>
          <a:blip r:embed="rId5" cstate="print"/>
          <a:stretch>
            <a:fillRect/>
          </a:stretch>
        </p:blipFill>
        <p:spPr>
          <a:xfrm>
            <a:off x="2695041" y="5014922"/>
            <a:ext cx="1634072" cy="1225555"/>
          </a:xfrm>
          <a:prstGeom prst="rect">
            <a:avLst/>
          </a:prstGeom>
          <a:ln>
            <a:noFill/>
          </a:ln>
          <a:effectLst>
            <a:softEdge rad="112500"/>
          </a:effectLst>
        </p:spPr>
      </p:pic>
      <p:pic>
        <p:nvPicPr>
          <p:cNvPr id="16" name="Picture 15" descr="Mucen5.jpg"/>
          <p:cNvPicPr>
            <a:picLocks noChangeAspect="1"/>
          </p:cNvPicPr>
          <p:nvPr/>
        </p:nvPicPr>
        <p:blipFill>
          <a:blip r:embed="rId6" cstate="print"/>
          <a:stretch>
            <a:fillRect/>
          </a:stretch>
        </p:blipFill>
        <p:spPr>
          <a:xfrm>
            <a:off x="916157" y="4328461"/>
            <a:ext cx="1950957" cy="1173060"/>
          </a:xfrm>
          <a:prstGeom prst="rect">
            <a:avLst/>
          </a:prstGeom>
          <a:ln>
            <a:noFill/>
          </a:ln>
          <a:effectLst>
            <a:softEdge rad="112500"/>
          </a:effectLst>
        </p:spPr>
      </p:pic>
      <p:pic>
        <p:nvPicPr>
          <p:cNvPr id="17" name="Picture 16" descr="Mucen6.jpg"/>
          <p:cNvPicPr>
            <a:picLocks noChangeAspect="1"/>
          </p:cNvPicPr>
          <p:nvPr/>
        </p:nvPicPr>
        <p:blipFill>
          <a:blip r:embed="rId7" cstate="print"/>
          <a:stretch>
            <a:fillRect/>
          </a:stretch>
        </p:blipFill>
        <p:spPr>
          <a:xfrm>
            <a:off x="276782" y="5345482"/>
            <a:ext cx="2000264" cy="1122697"/>
          </a:xfrm>
          <a:prstGeom prst="rect">
            <a:avLst/>
          </a:prstGeom>
          <a:ln>
            <a:noFill/>
          </a:ln>
          <a:effectLst>
            <a:softEdge rad="112500"/>
          </a:effectLst>
        </p:spPr>
      </p:pic>
      <p:sp>
        <p:nvSpPr>
          <p:cNvPr id="12" name="Action Button: Home 11">
            <a:hlinkClick r:id="rId8"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3" name="Action Button: Back or Previous 12">
            <a:hlinkClick r:id="rId9"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14" name="Action Button: Forward or Next 13">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39347" y="2214554"/>
          <a:ext cx="628551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2"/>
          <p:cNvSpPr>
            <a:spLocks noGrp="1"/>
          </p:cNvSpPr>
          <p:nvPr>
            <p:ph type="title"/>
          </p:nvPr>
        </p:nvSpPr>
        <p:spPr/>
        <p:txBody>
          <a:bodyPr/>
          <a:lstStyle/>
          <a:p>
            <a:r>
              <a:rPr lang="lv-LV" dirty="0" err="1" smtClean="0"/>
              <a:t>Personnel</a:t>
            </a:r>
            <a:endParaRPr lang="lv-LV" dirty="0"/>
          </a:p>
        </p:txBody>
      </p:sp>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5</a:t>
            </a:fld>
            <a:endParaRPr lang="lv-LV"/>
          </a:p>
        </p:txBody>
      </p:sp>
      <p:sp>
        <p:nvSpPr>
          <p:cNvPr id="8" name="Action Button: Home 7">
            <a:hlinkClick r:id="rId7"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1" name="Action Button: Forward or Next 10">
            <a:hlinkClick r:id="rId8" action="ppaction://hlinksldjump" highlightClick="1"/>
          </p:cNvPr>
          <p:cNvSpPr/>
          <p:nvPr/>
        </p:nvSpPr>
        <p:spPr>
          <a:xfrm>
            <a:off x="180975" y="6115050"/>
            <a:ext cx="1276350" cy="514350"/>
          </a:xfrm>
          <a:prstGeom prst="actionButtonForwardNext">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2844" y="142852"/>
            <a:ext cx="2428892" cy="2428892"/>
            <a:chOff x="2400812" y="3674974"/>
            <a:chExt cx="1340792" cy="1340792"/>
          </a:xfrm>
        </p:grpSpPr>
        <p:sp>
          <p:nvSpPr>
            <p:cNvPr id="5" name="Oval 4"/>
            <p:cNvSpPr/>
            <p:nvPr/>
          </p:nvSpPr>
          <p:spPr>
            <a:xfrm>
              <a:off x="2400812" y="3674974"/>
              <a:ext cx="1340792" cy="1340792"/>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6" name="Oval 4"/>
            <p:cNvSpPr/>
            <p:nvPr/>
          </p:nvSpPr>
          <p:spPr>
            <a:xfrm>
              <a:off x="2597167" y="3871328"/>
              <a:ext cx="948082" cy="9480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algn="ctr" defTabSz="577779">
                <a:lnSpc>
                  <a:spcPct val="90000"/>
                </a:lnSpc>
                <a:spcAft>
                  <a:spcPct val="35000"/>
                </a:spcAft>
              </a:pPr>
              <a:r>
                <a:rPr lang="lv-LV" sz="2400" b="1" dirty="0" err="1" smtClean="0"/>
                <a:t>Persons</a:t>
              </a:r>
              <a:r>
                <a:rPr lang="lv-LV" sz="2400" b="1" dirty="0" smtClean="0"/>
                <a:t>’ </a:t>
              </a:r>
              <a:r>
                <a:rPr lang="lv-LV" sz="2400" b="1" dirty="0" err="1" smtClean="0"/>
                <a:t>Legal</a:t>
              </a:r>
              <a:r>
                <a:rPr lang="lv-LV" sz="2400" b="1" dirty="0" smtClean="0"/>
                <a:t> Status</a:t>
              </a:r>
              <a:endParaRPr lang="lv-LV" sz="2400" b="1" dirty="0"/>
            </a:p>
          </p:txBody>
        </p:sp>
      </p:grpSp>
      <p:graphicFrame>
        <p:nvGraphicFramePr>
          <p:cNvPr id="9" name="Diagram 8"/>
          <p:cNvGraphicFramePr/>
          <p:nvPr/>
        </p:nvGraphicFramePr>
        <p:xfrm>
          <a:off x="2714612" y="242886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50</a:t>
            </a:fld>
            <a:endParaRPr lang="lv-LV"/>
          </a:p>
        </p:txBody>
      </p:sp>
      <p:sp>
        <p:nvSpPr>
          <p:cNvPr id="10" name="Action Button: Home 9">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eginning 7">
            <a:hlinkClick r:id="rId7"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Persons</a:t>
            </a:r>
            <a:r>
              <a:rPr lang="lv-LV" dirty="0" smtClean="0"/>
              <a:t>’ </a:t>
            </a:r>
            <a:r>
              <a:rPr lang="lv-LV" dirty="0" err="1" smtClean="0"/>
              <a:t>Legal</a:t>
            </a:r>
            <a:r>
              <a:rPr lang="lv-LV" dirty="0" smtClean="0"/>
              <a:t> Status</a:t>
            </a:r>
            <a:endParaRPr lang="lv-LV" dirty="0"/>
          </a:p>
        </p:txBody>
      </p:sp>
      <p:sp>
        <p:nvSpPr>
          <p:cNvPr id="3" name="Content Placeholder 2"/>
          <p:cNvSpPr>
            <a:spLocks noGrp="1"/>
          </p:cNvSpPr>
          <p:nvPr>
            <p:ph idx="1"/>
          </p:nvPr>
        </p:nvSpPr>
        <p:spPr>
          <a:xfrm>
            <a:off x="500034" y="1714488"/>
            <a:ext cx="8229600" cy="4200540"/>
          </a:xfrm>
        </p:spPr>
        <p:txBody>
          <a:bodyPr>
            <a:normAutofit/>
          </a:bodyPr>
          <a:lstStyle/>
          <a:p>
            <a:pPr algn="just">
              <a:buNone/>
            </a:pPr>
            <a:r>
              <a:rPr lang="en-GB" sz="1800" dirty="0" smtClean="0"/>
              <a:t>If data of the person are not included in the Population Register and no identity number has been assigned to the person, the legal status of the person in the country has to be determined. Without the status and the identity number, persons cannot receive personal identification documents, work legally, receive allowances and other services.</a:t>
            </a:r>
            <a:endParaRPr lang="lv-LV" sz="1800" dirty="0" smtClean="0"/>
          </a:p>
          <a:p>
            <a:pPr algn="just">
              <a:buFont typeface="Arial" pitchFamily="34" charset="0"/>
              <a:buNone/>
            </a:pPr>
            <a:endParaRPr lang="lv-LV" sz="1800" dirty="0" smtClean="0"/>
          </a:p>
          <a:p>
            <a:pPr algn="just">
              <a:buNone/>
            </a:pPr>
            <a:r>
              <a:rPr lang="en-GB" sz="1800" dirty="0" smtClean="0"/>
              <a:t>The OCMA determines the belonging of persons to:</a:t>
            </a:r>
            <a:endParaRPr lang="lv-LV" sz="1800" dirty="0" smtClean="0"/>
          </a:p>
          <a:p>
            <a:pPr lvl="1" algn="just"/>
            <a:r>
              <a:rPr lang="en-GB" sz="1800" dirty="0" smtClean="0"/>
              <a:t>the </a:t>
            </a:r>
            <a:r>
              <a:rPr lang="lv-LV" sz="1800" dirty="0" err="1" smtClean="0"/>
              <a:t>aggregate</a:t>
            </a:r>
            <a:r>
              <a:rPr lang="en-GB" sz="1800" dirty="0" smtClean="0"/>
              <a:t> of Latvian citizens according to the </a:t>
            </a:r>
            <a:r>
              <a:rPr lang="en-GB" sz="1800" i="1" dirty="0" smtClean="0">
                <a:hlinkClick r:id="rId2"/>
              </a:rPr>
              <a:t>Citizenship</a:t>
            </a:r>
            <a:r>
              <a:rPr lang="lv-LV" sz="1800" i="1" dirty="0" smtClean="0">
                <a:hlinkClick r:id="rId2"/>
              </a:rPr>
              <a:t> </a:t>
            </a:r>
            <a:r>
              <a:rPr lang="lv-LV" sz="1800" i="1" dirty="0" err="1" smtClean="0">
                <a:hlinkClick r:id="rId2"/>
              </a:rPr>
              <a:t>Law</a:t>
            </a:r>
            <a:r>
              <a:rPr lang="en-GB" sz="1800" dirty="0" smtClean="0"/>
              <a:t>;</a:t>
            </a:r>
            <a:endParaRPr lang="lv-LV" sz="1800" dirty="0" smtClean="0"/>
          </a:p>
          <a:p>
            <a:pPr lvl="1" algn="just"/>
            <a:r>
              <a:rPr lang="en-GB" sz="1800" dirty="0" smtClean="0"/>
              <a:t>the </a:t>
            </a:r>
            <a:r>
              <a:rPr lang="lv-LV" sz="1800" dirty="0" err="1" smtClean="0"/>
              <a:t>aggregate</a:t>
            </a:r>
            <a:r>
              <a:rPr lang="en-GB" sz="1800" dirty="0" smtClean="0"/>
              <a:t> of Latvian non–citizens according to the conditions set out in the </a:t>
            </a:r>
            <a:r>
              <a:rPr lang="lv-LV" sz="1800" dirty="0" err="1" smtClean="0"/>
              <a:t>Law</a:t>
            </a:r>
            <a:r>
              <a:rPr lang="lv-LV" sz="1800" dirty="0" smtClean="0"/>
              <a:t> </a:t>
            </a:r>
            <a:r>
              <a:rPr lang="en-GB" sz="1800" i="1" dirty="0" smtClean="0">
                <a:hlinkClick r:id="rId3"/>
              </a:rPr>
              <a:t>On the Status of those Former U.S.S.R. Citizens who do not have the Citizenship of Latvia or that of any Other State</a:t>
            </a:r>
            <a:r>
              <a:rPr lang="en-GB" sz="1800" dirty="0" smtClean="0"/>
              <a:t>;</a:t>
            </a:r>
            <a:endParaRPr lang="lv-LV" sz="1800" dirty="0" smtClean="0"/>
          </a:p>
          <a:p>
            <a:pPr lvl="1" algn="just"/>
            <a:r>
              <a:rPr lang="en-GB" sz="1800" dirty="0" smtClean="0"/>
              <a:t>the </a:t>
            </a:r>
            <a:r>
              <a:rPr lang="lv-LV" sz="1800" dirty="0" err="1" smtClean="0"/>
              <a:t>aggregate</a:t>
            </a:r>
            <a:r>
              <a:rPr lang="en-GB" sz="1800" dirty="0" smtClean="0"/>
              <a:t> of stateless persons according to the conditions set out in the </a:t>
            </a:r>
            <a:r>
              <a:rPr lang="en-GB" sz="1800" i="1" dirty="0" smtClean="0">
                <a:hlinkClick r:id="rId4"/>
              </a:rPr>
              <a:t>Law</a:t>
            </a:r>
            <a:r>
              <a:rPr lang="lv-LV" sz="1800" i="1" dirty="0" smtClean="0">
                <a:hlinkClick r:id="rId4"/>
              </a:rPr>
              <a:t> </a:t>
            </a:r>
            <a:r>
              <a:rPr lang="lv-LV" sz="1800" i="1" dirty="0" err="1" smtClean="0">
                <a:hlinkClick r:id="rId4"/>
              </a:rPr>
              <a:t>On</a:t>
            </a:r>
            <a:r>
              <a:rPr lang="lv-LV" sz="1800" i="1" dirty="0" smtClean="0">
                <a:hlinkClick r:id="rId4"/>
              </a:rPr>
              <a:t> </a:t>
            </a:r>
            <a:r>
              <a:rPr lang="en-GB" sz="1800" i="1" dirty="0" smtClean="0">
                <a:hlinkClick r:id="rId4"/>
              </a:rPr>
              <a:t>Stateless Persons</a:t>
            </a:r>
            <a:r>
              <a:rPr lang="en-GB" sz="1800" dirty="0" smtClean="0"/>
              <a:t>.</a:t>
            </a:r>
            <a:endParaRPr lang="lv-LV" sz="1800" dirty="0" smtClean="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51</a:t>
            </a:fld>
            <a:endParaRPr lang="lv-LV"/>
          </a:p>
        </p:txBody>
      </p:sp>
      <p:sp>
        <p:nvSpPr>
          <p:cNvPr id="7" name="Action Button: Home 6">
            <a:hlinkClick r:id="rId5"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6"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Persons</a:t>
            </a:r>
            <a:r>
              <a:rPr lang="lv-LV" dirty="0" smtClean="0"/>
              <a:t>’ </a:t>
            </a:r>
            <a:r>
              <a:rPr lang="lv-LV" dirty="0" err="1" smtClean="0"/>
              <a:t>Legal</a:t>
            </a:r>
            <a:r>
              <a:rPr lang="lv-LV" dirty="0" smtClean="0"/>
              <a:t> Status</a:t>
            </a:r>
            <a:endParaRPr lang="lv-LV" dirty="0"/>
          </a:p>
        </p:txBody>
      </p:sp>
      <p:sp>
        <p:nvSpPr>
          <p:cNvPr id="3" name="Content Placeholder 2"/>
          <p:cNvSpPr>
            <a:spLocks noGrp="1"/>
          </p:cNvSpPr>
          <p:nvPr>
            <p:ph idx="1"/>
          </p:nvPr>
        </p:nvSpPr>
        <p:spPr>
          <a:xfrm>
            <a:off x="500034" y="1714487"/>
            <a:ext cx="8229600" cy="4371987"/>
          </a:xfrm>
        </p:spPr>
        <p:txBody>
          <a:bodyPr>
            <a:normAutofit/>
          </a:bodyPr>
          <a:lstStyle/>
          <a:p>
            <a:pPr algn="just">
              <a:buNone/>
            </a:pPr>
            <a:r>
              <a:rPr lang="lv-LV" sz="1800" b="1" dirty="0" smtClean="0"/>
              <a:t>N</a:t>
            </a:r>
            <a:r>
              <a:rPr lang="en-GB" sz="1800" b="1" dirty="0" smtClean="0"/>
              <a:t>on-citizens</a:t>
            </a:r>
            <a:r>
              <a:rPr lang="lv-LV" sz="1800" b="1" dirty="0" smtClean="0"/>
              <a:t> </a:t>
            </a:r>
            <a:r>
              <a:rPr lang="lv-LV" sz="1800" dirty="0" err="1" smtClean="0"/>
              <a:t>of</a:t>
            </a:r>
            <a:r>
              <a:rPr lang="lv-LV" sz="1800" dirty="0" smtClean="0"/>
              <a:t> </a:t>
            </a:r>
            <a:r>
              <a:rPr lang="lv-LV" sz="1800" dirty="0" err="1" smtClean="0"/>
              <a:t>Latvia</a:t>
            </a:r>
            <a:r>
              <a:rPr lang="en-GB" sz="1800" dirty="0" smtClean="0"/>
              <a:t> are such citizens of the former USSR who reside in the Republic of Latvia as well as who are in temporary absence and their children who simultaneously comply with the following conditions:</a:t>
            </a:r>
            <a:endParaRPr lang="lv-LV" sz="1800" dirty="0" smtClean="0"/>
          </a:p>
          <a:p>
            <a:pPr algn="just">
              <a:buNone/>
            </a:pPr>
            <a:r>
              <a:rPr lang="en-GB" sz="1800" dirty="0" smtClean="0"/>
              <a:t>1) on 1 July 1992 they were registered in the territory of Latvia regardless of the status of the living space indicated in the registration of residence, or up to 1 July 1992 their last registered place of residence was in the Republic of Latvia, or it has been determined by a court judgment that they have resided in the territory of Latvia for 10 consecutive years until the referred to date;</a:t>
            </a:r>
            <a:endParaRPr lang="lv-LV" sz="1800" dirty="0" smtClean="0"/>
          </a:p>
          <a:p>
            <a:pPr algn="just">
              <a:buNone/>
            </a:pPr>
            <a:r>
              <a:rPr lang="en-GB" sz="1800" dirty="0" smtClean="0"/>
              <a:t>2) they are not citizens of Latvia; and</a:t>
            </a:r>
            <a:endParaRPr lang="lv-LV" sz="1800" dirty="0" smtClean="0"/>
          </a:p>
          <a:p>
            <a:pPr algn="just">
              <a:buNone/>
            </a:pPr>
            <a:r>
              <a:rPr lang="en-GB" sz="1800" dirty="0" smtClean="0"/>
              <a:t>3) they are not and have not been citizens of another state.</a:t>
            </a:r>
            <a:endParaRPr lang="lv-LV" sz="1800" dirty="0" smtClean="0"/>
          </a:p>
          <a:p>
            <a:pPr algn="just">
              <a:buNone/>
            </a:pPr>
            <a:endParaRPr lang="lv-LV" sz="1800" dirty="0" smtClean="0"/>
          </a:p>
          <a:p>
            <a:pPr algn="just">
              <a:buNone/>
            </a:pPr>
            <a:r>
              <a:rPr lang="en-GB" sz="1800" dirty="0" smtClean="0"/>
              <a:t>The legal status of the persons who have immigrated into the Republic of Latvia after 1 July 1992 </a:t>
            </a:r>
            <a:r>
              <a:rPr lang="lv-LV" sz="1800" dirty="0" err="1" smtClean="0"/>
              <a:t>is</a:t>
            </a:r>
            <a:r>
              <a:rPr lang="lv-LV" sz="1800" dirty="0" smtClean="0"/>
              <a:t> </a:t>
            </a:r>
            <a:r>
              <a:rPr lang="en-GB" sz="1800" dirty="0" smtClean="0"/>
              <a:t>determined by the </a:t>
            </a:r>
            <a:r>
              <a:rPr lang="en-US" sz="1800" i="1" dirty="0" smtClean="0">
                <a:hlinkClick r:id="rId2"/>
              </a:rPr>
              <a:t>Immigration Law </a:t>
            </a:r>
            <a:r>
              <a:rPr lang="en-GB" sz="1800" dirty="0" smtClean="0"/>
              <a:t>.</a:t>
            </a:r>
            <a:endParaRPr lang="lv-LV" sz="1800"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52</a:t>
            </a:fld>
            <a:endParaRPr lang="lv-LV" dirty="0"/>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Persons</a:t>
            </a:r>
            <a:r>
              <a:rPr lang="lv-LV" dirty="0" smtClean="0"/>
              <a:t>’ </a:t>
            </a:r>
            <a:r>
              <a:rPr lang="lv-LV" dirty="0" err="1" smtClean="0"/>
              <a:t>Legal</a:t>
            </a:r>
            <a:r>
              <a:rPr lang="lv-LV" dirty="0" smtClean="0"/>
              <a:t> Status</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53</a:t>
            </a:fld>
            <a:endParaRPr lang="lv-LV"/>
          </a:p>
        </p:txBody>
      </p:sp>
      <p:graphicFrame>
        <p:nvGraphicFramePr>
          <p:cNvPr id="8" name="Content Placeholder 7"/>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lv-LV" dirty="0" err="1" smtClean="0"/>
              <a:t>Acquisition</a:t>
            </a:r>
            <a:r>
              <a:rPr lang="lv-LV" dirty="0" smtClean="0"/>
              <a:t> </a:t>
            </a:r>
            <a:r>
              <a:rPr lang="lv-LV" dirty="0" err="1" smtClean="0"/>
              <a:t>of</a:t>
            </a:r>
            <a:r>
              <a:rPr lang="lv-LV" dirty="0" smtClean="0"/>
              <a:t> </a:t>
            </a:r>
            <a:r>
              <a:rPr lang="lv-LV" dirty="0" err="1" smtClean="0"/>
              <a:t>Citizenship</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54</a:t>
            </a:fld>
            <a:endParaRPr lang="lv-LV"/>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lv-LV" dirty="0" err="1" smtClean="0"/>
              <a:t>Acquisition</a:t>
            </a:r>
            <a:r>
              <a:rPr lang="lv-LV" dirty="0" smtClean="0"/>
              <a:t> </a:t>
            </a:r>
            <a:r>
              <a:rPr lang="lv-LV" dirty="0" err="1" smtClean="0"/>
              <a:t>of</a:t>
            </a:r>
            <a:r>
              <a:rPr lang="lv-LV" dirty="0" smtClean="0"/>
              <a:t> </a:t>
            </a:r>
            <a:r>
              <a:rPr lang="lv-LV" dirty="0" err="1" smtClean="0"/>
              <a:t>Citizenship</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55</a:t>
            </a:fld>
            <a:endParaRPr lang="lv-LV"/>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Acquisition</a:t>
            </a:r>
            <a:r>
              <a:rPr lang="lv-LV" dirty="0" smtClean="0"/>
              <a:t> </a:t>
            </a:r>
            <a:r>
              <a:rPr lang="lv-LV" dirty="0" err="1" smtClean="0"/>
              <a:t>of</a:t>
            </a:r>
            <a:r>
              <a:rPr lang="lv-LV" dirty="0" smtClean="0"/>
              <a:t> </a:t>
            </a:r>
            <a:r>
              <a:rPr lang="lv-LV" dirty="0" err="1" smtClean="0"/>
              <a:t>Citizenship</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56</a:t>
            </a:fld>
            <a:endParaRPr lang="lv-LV"/>
          </a:p>
        </p:txBody>
      </p:sp>
      <p:graphicFrame>
        <p:nvGraphicFramePr>
          <p:cNvPr id="8" name="Content Placeholder 7"/>
          <p:cNvGraphicFramePr>
            <a:graphicFrameLocks noGrp="1"/>
          </p:cNvGraphicFramePr>
          <p:nvPr>
            <p:ph idx="1"/>
          </p:nvPr>
        </p:nvGraphicFramePr>
        <p:xfrm>
          <a:off x="914400" y="1205092"/>
          <a:ext cx="7996335" cy="5429288"/>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Acquisition</a:t>
            </a:r>
            <a:r>
              <a:rPr lang="lv-LV" dirty="0" smtClean="0"/>
              <a:t> </a:t>
            </a:r>
            <a:r>
              <a:rPr lang="lv-LV" dirty="0" err="1" smtClean="0"/>
              <a:t>of</a:t>
            </a:r>
            <a:r>
              <a:rPr lang="lv-LV" dirty="0" smtClean="0"/>
              <a:t> </a:t>
            </a:r>
            <a:r>
              <a:rPr lang="lv-LV" dirty="0" err="1" smtClean="0"/>
              <a:t>Citizenship</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57</a:t>
            </a:fld>
            <a:endParaRPr lang="lv-LV"/>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Acquisition</a:t>
            </a:r>
            <a:r>
              <a:rPr lang="lv-LV" dirty="0" smtClean="0"/>
              <a:t> </a:t>
            </a:r>
            <a:r>
              <a:rPr lang="lv-LV" dirty="0" err="1" smtClean="0"/>
              <a:t>of</a:t>
            </a:r>
            <a:r>
              <a:rPr lang="lv-LV" dirty="0" smtClean="0"/>
              <a:t> </a:t>
            </a:r>
            <a:r>
              <a:rPr lang="lv-LV" dirty="0" err="1" smtClean="0"/>
              <a:t>Citizenship</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58</a:t>
            </a:fld>
            <a:endParaRPr lang="lv-LV"/>
          </a:p>
        </p:txBody>
      </p:sp>
      <p:sp>
        <p:nvSpPr>
          <p:cNvPr id="7" name="Action Button: Home 6">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aphicFrame>
        <p:nvGraphicFramePr>
          <p:cNvPr id="11" name="Content Placeholder 10"/>
          <p:cNvGraphicFramePr>
            <a:graphicFrameLocks noGrp="1"/>
          </p:cNvGraphicFramePr>
          <p:nvPr>
            <p:ph idx="1"/>
          </p:nvPr>
        </p:nvGraphicFramePr>
        <p:xfrm>
          <a:off x="438150" y="1333501"/>
          <a:ext cx="8229600" cy="5200650"/>
        </p:xfrm>
        <a:graphic>
          <a:graphicData uri="http://schemas.openxmlformats.org/drawingml/2006/chart">
            <c:chart xmlns:c="http://schemas.openxmlformats.org/drawingml/2006/chart" xmlns:r="http://schemas.openxmlformats.org/officeDocument/2006/relationships" r:id="rId3"/>
          </a:graphicData>
        </a:graphic>
      </p:graphicFrame>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Acquisition</a:t>
            </a:r>
            <a:r>
              <a:rPr lang="lv-LV" dirty="0" smtClean="0"/>
              <a:t> </a:t>
            </a:r>
            <a:r>
              <a:rPr lang="lv-LV" dirty="0" err="1" smtClean="0"/>
              <a:t>of</a:t>
            </a:r>
            <a:r>
              <a:rPr lang="lv-LV" dirty="0" smtClean="0"/>
              <a:t> </a:t>
            </a:r>
            <a:r>
              <a:rPr lang="lv-LV" dirty="0" err="1" smtClean="0"/>
              <a:t>Citizenship</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59</a:t>
            </a:fld>
            <a:endParaRPr lang="lv-LV"/>
          </a:p>
        </p:txBody>
      </p:sp>
      <p:graphicFrame>
        <p:nvGraphicFramePr>
          <p:cNvPr id="13" name="Content Placeholder 12"/>
          <p:cNvGraphicFramePr>
            <a:graphicFrameLocks noGrp="1"/>
          </p:cNvGraphicFramePr>
          <p:nvPr>
            <p:ph idx="1"/>
          </p:nvPr>
        </p:nvGraphicFramePr>
        <p:xfrm>
          <a:off x="457201" y="1371600"/>
          <a:ext cx="8229600" cy="5200672"/>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Personnel</a:t>
            </a:r>
            <a:endParaRPr lang="lv-LV" dirty="0"/>
          </a:p>
        </p:txBody>
      </p:sp>
      <p:sp>
        <p:nvSpPr>
          <p:cNvPr id="3" name="Content Placeholder 2"/>
          <p:cNvSpPr>
            <a:spLocks noGrp="1"/>
          </p:cNvSpPr>
          <p:nvPr>
            <p:ph idx="1"/>
          </p:nvPr>
        </p:nvSpPr>
        <p:spPr>
          <a:xfrm>
            <a:off x="428596" y="1857364"/>
            <a:ext cx="8229600" cy="4057664"/>
          </a:xfrm>
        </p:spPr>
        <p:txBody>
          <a:bodyPr>
            <a:normAutofit/>
          </a:bodyPr>
          <a:lstStyle/>
          <a:p>
            <a:pPr algn="just">
              <a:buNone/>
            </a:pPr>
            <a:r>
              <a:rPr lang="en-GB" sz="1800" dirty="0" smtClean="0"/>
              <a:t>With every year the requirements for the qualifications of the OCMA personnel are growing as the functions of the authorities under the Ministry of the Interior are expanding in the fields of migration and asylum as well as in the fields of IT and electronic services.</a:t>
            </a:r>
            <a:endParaRPr lang="lv-LV" sz="1800" dirty="0" smtClean="0"/>
          </a:p>
          <a:p>
            <a:pPr algn="just">
              <a:buFont typeface="Arial" pitchFamily="34" charset="0"/>
              <a:buNone/>
            </a:pPr>
            <a:endParaRPr lang="lv-LV" sz="1800" dirty="0" smtClean="0"/>
          </a:p>
          <a:p>
            <a:pPr algn="just">
              <a:buNone/>
            </a:pPr>
            <a:r>
              <a:rPr lang="en-GB" sz="1800" dirty="0" smtClean="0"/>
              <a:t>In </a:t>
            </a:r>
            <a:r>
              <a:rPr lang="lv-LV" sz="1800" dirty="0" smtClean="0"/>
              <a:t>2013</a:t>
            </a:r>
            <a:r>
              <a:rPr lang="en-GB" sz="1800" dirty="0" smtClean="0"/>
              <a:t>, the functions of the central structural units of the OCMA were </a:t>
            </a:r>
            <a:r>
              <a:rPr lang="en-GB" sz="1800" dirty="0" err="1" smtClean="0"/>
              <a:t>optimi</a:t>
            </a:r>
            <a:r>
              <a:rPr lang="lv-LV" sz="1800" dirty="0" smtClean="0"/>
              <a:t>s</a:t>
            </a:r>
            <a:r>
              <a:rPr lang="en-GB" sz="1800" dirty="0" err="1" smtClean="0"/>
              <a:t>ed</a:t>
            </a:r>
            <a:r>
              <a:rPr lang="en-GB" sz="1800" dirty="0" smtClean="0"/>
              <a:t> and reorganised. Employment relations were terminated with </a:t>
            </a:r>
            <a:r>
              <a:rPr lang="lv-LV" sz="1800" dirty="0" smtClean="0"/>
              <a:t>11</a:t>
            </a:r>
            <a:r>
              <a:rPr lang="en-GB" sz="1800" dirty="0" smtClean="0"/>
              <a:t>2 employees, and </a:t>
            </a:r>
            <a:r>
              <a:rPr lang="lv-LV" sz="1800" dirty="0" smtClean="0"/>
              <a:t>187</a:t>
            </a:r>
            <a:r>
              <a:rPr lang="en-GB" sz="1800" dirty="0" smtClean="0"/>
              <a:t> new employees were hired.</a:t>
            </a:r>
            <a:endParaRPr lang="lv-LV" sz="1800" dirty="0" smtClean="0"/>
          </a:p>
          <a:p>
            <a:pPr algn="just">
              <a:buFont typeface="Arial" pitchFamily="34" charset="0"/>
              <a:buNone/>
            </a:pPr>
            <a:endParaRPr lang="lv-LV" sz="1800" dirty="0" smtClean="0"/>
          </a:p>
          <a:p>
            <a:pPr algn="just">
              <a:buNone/>
            </a:pPr>
            <a:r>
              <a:rPr lang="en-GB" sz="1800" dirty="0" smtClean="0"/>
              <a:t>As at December 31, 20</a:t>
            </a:r>
            <a:r>
              <a:rPr lang="lv-LV" sz="1800" dirty="0" smtClean="0"/>
              <a:t>13</a:t>
            </a:r>
            <a:r>
              <a:rPr lang="en-GB" sz="1800" dirty="0" smtClean="0"/>
              <a:t>, the OCMA employed </a:t>
            </a:r>
            <a:r>
              <a:rPr lang="lv-LV" sz="1800" dirty="0" smtClean="0"/>
              <a:t>629 </a:t>
            </a:r>
            <a:r>
              <a:rPr lang="en-GB" sz="1800" dirty="0" smtClean="0"/>
              <a:t>persons, of which </a:t>
            </a:r>
            <a:r>
              <a:rPr lang="lv-LV" sz="1800" dirty="0" smtClean="0"/>
              <a:t>437</a:t>
            </a:r>
            <a:r>
              <a:rPr lang="en-GB" sz="1800" dirty="0" smtClean="0"/>
              <a:t> employees and 19</a:t>
            </a:r>
            <a:r>
              <a:rPr lang="lv-LV" sz="1800" dirty="0" smtClean="0"/>
              <a:t>2</a:t>
            </a:r>
            <a:r>
              <a:rPr lang="en-GB" sz="1800" dirty="0" smtClean="0"/>
              <a:t> civil servants</a:t>
            </a:r>
            <a:r>
              <a:rPr lang="lv-LV" sz="1800" dirty="0" smtClean="0"/>
              <a:t> (</a:t>
            </a:r>
            <a:r>
              <a:rPr lang="lv-LV" sz="1800" dirty="0" err="1" smtClean="0"/>
              <a:t>hereinafter</a:t>
            </a:r>
            <a:r>
              <a:rPr lang="lv-LV" sz="1800" dirty="0" smtClean="0"/>
              <a:t> </a:t>
            </a:r>
            <a:r>
              <a:rPr lang="lv-LV" sz="1800" dirty="0" err="1" smtClean="0"/>
              <a:t>all</a:t>
            </a:r>
            <a:r>
              <a:rPr lang="lv-LV" sz="1800" dirty="0" smtClean="0"/>
              <a:t> </a:t>
            </a:r>
            <a:r>
              <a:rPr lang="lv-LV" sz="1800" dirty="0" err="1" smtClean="0"/>
              <a:t>in</a:t>
            </a:r>
            <a:r>
              <a:rPr lang="lv-LV" sz="1800" dirty="0" smtClean="0"/>
              <a:t> </a:t>
            </a:r>
            <a:r>
              <a:rPr lang="lv-LV" sz="1800" dirty="0" err="1" smtClean="0"/>
              <a:t>all-</a:t>
            </a:r>
            <a:r>
              <a:rPr lang="lv-LV" sz="1800" dirty="0" smtClean="0"/>
              <a:t> </a:t>
            </a:r>
            <a:r>
              <a:rPr lang="lv-LV" sz="1800" dirty="0" err="1" smtClean="0"/>
              <a:t>employees</a:t>
            </a:r>
            <a:r>
              <a:rPr lang="lv-LV" sz="1800" dirty="0" smtClean="0"/>
              <a:t>)</a:t>
            </a:r>
            <a:r>
              <a:rPr lang="en-GB" sz="1800" dirty="0" smtClean="0"/>
              <a:t>.</a:t>
            </a:r>
            <a:endParaRPr lang="lv-LV" sz="1800" dirty="0" smtClean="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6</a:t>
            </a:fld>
            <a:endParaRPr lang="lv-LV"/>
          </a:p>
        </p:txBody>
      </p:sp>
      <p:sp>
        <p:nvSpPr>
          <p:cNvPr id="6" name="Action Button: Home 5">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3"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Personnel</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Acquisition</a:t>
            </a:r>
            <a:r>
              <a:rPr lang="lv-LV" dirty="0" smtClean="0"/>
              <a:t> </a:t>
            </a:r>
            <a:r>
              <a:rPr lang="lv-LV" dirty="0" err="1" smtClean="0"/>
              <a:t>of</a:t>
            </a:r>
            <a:r>
              <a:rPr lang="lv-LV" dirty="0" smtClean="0"/>
              <a:t> </a:t>
            </a:r>
            <a:r>
              <a:rPr lang="lv-LV" dirty="0" err="1" smtClean="0"/>
              <a:t>Citizenship</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60</a:t>
            </a:fld>
            <a:endParaRPr lang="lv-LV"/>
          </a:p>
        </p:txBody>
      </p:sp>
      <p:sp>
        <p:nvSpPr>
          <p:cNvPr id="7" name="Action Button: Home 6">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aphicFrame>
        <p:nvGraphicFramePr>
          <p:cNvPr id="11" name="Content Placeholder 10"/>
          <p:cNvGraphicFramePr>
            <a:graphicFrameLocks noGrp="1"/>
          </p:cNvGraphicFramePr>
          <p:nvPr>
            <p:ph idx="1"/>
          </p:nvPr>
        </p:nvGraphicFramePr>
        <p:xfrm>
          <a:off x="438150" y="1333501"/>
          <a:ext cx="8229600" cy="5200650"/>
        </p:xfrm>
        <a:graphic>
          <a:graphicData uri="http://schemas.openxmlformats.org/drawingml/2006/chart">
            <c:chart xmlns:c="http://schemas.openxmlformats.org/drawingml/2006/chart" xmlns:r="http://schemas.openxmlformats.org/officeDocument/2006/relationships" r:id="rId3"/>
          </a:graphicData>
        </a:graphic>
      </p:graphicFrame>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Acquisition</a:t>
            </a:r>
            <a:r>
              <a:rPr lang="lv-LV" dirty="0" smtClean="0"/>
              <a:t> </a:t>
            </a:r>
            <a:r>
              <a:rPr lang="lv-LV" dirty="0" err="1" smtClean="0"/>
              <a:t>of</a:t>
            </a:r>
            <a:r>
              <a:rPr lang="lv-LV" dirty="0" smtClean="0"/>
              <a:t> </a:t>
            </a:r>
            <a:r>
              <a:rPr lang="lv-LV" dirty="0" err="1" smtClean="0"/>
              <a:t>Citizenship</a:t>
            </a:r>
            <a:endParaRPr lang="lv-LV" dirty="0"/>
          </a:p>
        </p:txBody>
      </p:sp>
      <p:sp>
        <p:nvSpPr>
          <p:cNvPr id="8" name="Content Placeholder 7"/>
          <p:cNvSpPr>
            <a:spLocks noGrp="1"/>
          </p:cNvSpPr>
          <p:nvPr>
            <p:ph sz="half" idx="2"/>
          </p:nvPr>
        </p:nvSpPr>
        <p:spPr>
          <a:xfrm>
            <a:off x="457201" y="2174875"/>
            <a:ext cx="3293706" cy="4149725"/>
          </a:xfrm>
        </p:spPr>
        <p:txBody>
          <a:bodyPr>
            <a:noAutofit/>
          </a:bodyPr>
          <a:lstStyle/>
          <a:p>
            <a:pPr>
              <a:buNone/>
            </a:pPr>
            <a:endParaRPr lang="lv-LV" sz="1700" dirty="0" smtClean="0"/>
          </a:p>
          <a:p>
            <a:pPr>
              <a:buNone/>
            </a:pPr>
            <a:r>
              <a:rPr lang="en-GB" sz="1700" dirty="0" smtClean="0"/>
              <a:t>A child who has not been recognised as a Latvian citizen concurrently with the registration of the child’s birth fact on the basis of the volition expressed by one of the parents</a:t>
            </a:r>
            <a:r>
              <a:rPr lang="lv-LV" sz="1700" dirty="0" smtClean="0"/>
              <a:t> </a:t>
            </a:r>
            <a:r>
              <a:rPr lang="en-GB" sz="1700" dirty="0" smtClean="0"/>
              <a:t>shall be recognised as a Latvian citizen until reaching 15 years of age on the basis of an application by one of the parents</a:t>
            </a:r>
            <a:r>
              <a:rPr lang="lv-LV" sz="1700" dirty="0" smtClean="0"/>
              <a:t>.</a:t>
            </a:r>
          </a:p>
        </p:txBody>
      </p:sp>
      <p:sp>
        <p:nvSpPr>
          <p:cNvPr id="10" name="Text Placeholder 9"/>
          <p:cNvSpPr>
            <a:spLocks noGrp="1"/>
          </p:cNvSpPr>
          <p:nvPr>
            <p:ph type="body" sz="quarter" idx="3"/>
          </p:nvPr>
        </p:nvSpPr>
        <p:spPr>
          <a:xfrm>
            <a:off x="301625" y="1371601"/>
            <a:ext cx="8528049" cy="803275"/>
          </a:xfrm>
        </p:spPr>
        <p:txBody>
          <a:bodyPr>
            <a:noAutofit/>
          </a:bodyPr>
          <a:lstStyle/>
          <a:p>
            <a:r>
              <a:rPr lang="en-GB" sz="1600" dirty="0" smtClean="0"/>
              <a:t>Recognition as a Latvian Citizen of a Child of Stateless Person or Non-</a:t>
            </a:r>
            <a:r>
              <a:rPr lang="lv-LV" sz="1600" dirty="0" smtClean="0"/>
              <a:t>c</a:t>
            </a:r>
            <a:r>
              <a:rPr lang="en-GB" sz="1600" dirty="0" err="1" smtClean="0"/>
              <a:t>itizen</a:t>
            </a:r>
            <a:r>
              <a:rPr lang="en-GB" sz="1600" dirty="0" smtClean="0"/>
              <a:t> Born in Latvia after 21 August 1991</a:t>
            </a:r>
            <a:endParaRPr lang="lv-LV" sz="1600" dirty="0"/>
          </a:p>
        </p:txBody>
      </p:sp>
      <p:graphicFrame>
        <p:nvGraphicFramePr>
          <p:cNvPr id="15" name="Content Placeholder 14"/>
          <p:cNvGraphicFramePr>
            <a:graphicFrameLocks noGrp="1"/>
          </p:cNvGraphicFramePr>
          <p:nvPr>
            <p:ph sz="quarter" idx="4"/>
          </p:nvPr>
        </p:nvGraphicFramePr>
        <p:xfrm>
          <a:off x="3666932" y="2174876"/>
          <a:ext cx="5113175" cy="41497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61</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Loss</a:t>
            </a:r>
            <a:r>
              <a:rPr lang="lv-LV" dirty="0" smtClean="0"/>
              <a:t> </a:t>
            </a:r>
            <a:r>
              <a:rPr lang="lv-LV" dirty="0" err="1" smtClean="0"/>
              <a:t>of</a:t>
            </a:r>
            <a:r>
              <a:rPr lang="lv-LV" dirty="0" smtClean="0"/>
              <a:t> </a:t>
            </a:r>
            <a:r>
              <a:rPr lang="lv-LV" dirty="0" err="1" smtClean="0"/>
              <a:t>Latvian</a:t>
            </a:r>
            <a:r>
              <a:rPr lang="lv-LV" dirty="0" smtClean="0"/>
              <a:t> </a:t>
            </a:r>
            <a:r>
              <a:rPr lang="lv-LV" dirty="0" err="1" smtClean="0"/>
              <a:t>Citizenship</a:t>
            </a:r>
            <a:endParaRPr lang="lv-LV" dirty="0"/>
          </a:p>
        </p:txBody>
      </p:sp>
      <p:sp>
        <p:nvSpPr>
          <p:cNvPr id="3" name="Content Placeholder 2"/>
          <p:cNvSpPr>
            <a:spLocks noGrp="1"/>
          </p:cNvSpPr>
          <p:nvPr>
            <p:ph sz="half" idx="1"/>
          </p:nvPr>
        </p:nvSpPr>
        <p:spPr>
          <a:xfrm>
            <a:off x="428596" y="1643050"/>
            <a:ext cx="3588600" cy="4772044"/>
          </a:xfrm>
        </p:spPr>
        <p:txBody>
          <a:bodyPr>
            <a:normAutofit/>
          </a:bodyPr>
          <a:lstStyle/>
          <a:p>
            <a:pPr algn="just">
              <a:buNone/>
            </a:pPr>
            <a:r>
              <a:rPr lang="lv-LV" sz="1800" dirty="0" err="1" smtClean="0"/>
              <a:t>The</a:t>
            </a:r>
            <a:r>
              <a:rPr lang="lv-LV" sz="1800" dirty="0" smtClean="0"/>
              <a:t> OCMA views applications </a:t>
            </a:r>
            <a:r>
              <a:rPr lang="lv-LV" sz="1800" dirty="0" err="1" smtClean="0"/>
              <a:t>for</a:t>
            </a:r>
            <a:r>
              <a:rPr lang="lv-LV" sz="1800" dirty="0" smtClean="0"/>
              <a:t> </a:t>
            </a:r>
            <a:r>
              <a:rPr lang="lv-LV" sz="1800" dirty="0" err="1" smtClean="0"/>
              <a:t>renunciation</a:t>
            </a:r>
            <a:r>
              <a:rPr lang="lv-LV" sz="1800" dirty="0" smtClean="0"/>
              <a:t> </a:t>
            </a:r>
            <a:r>
              <a:rPr lang="lv-LV" sz="1800" dirty="0" err="1" smtClean="0"/>
              <a:t>of</a:t>
            </a:r>
            <a:r>
              <a:rPr lang="lv-LV" sz="1800" dirty="0" smtClean="0"/>
              <a:t> </a:t>
            </a:r>
            <a:r>
              <a:rPr lang="lv-LV" sz="1800" dirty="0" err="1" smtClean="0"/>
              <a:t>Latvian</a:t>
            </a:r>
            <a:r>
              <a:rPr lang="lv-LV" sz="1800" dirty="0" smtClean="0"/>
              <a:t> </a:t>
            </a:r>
            <a:r>
              <a:rPr lang="lv-LV" sz="1800" dirty="0" err="1" smtClean="0"/>
              <a:t>citizenship</a:t>
            </a:r>
            <a:r>
              <a:rPr lang="lv-LV" sz="1800" dirty="0" smtClean="0"/>
              <a:t>. In </a:t>
            </a:r>
            <a:r>
              <a:rPr lang="lv-LV" sz="1800" dirty="0" err="1" smtClean="0"/>
              <a:t>total</a:t>
            </a:r>
            <a:r>
              <a:rPr lang="lv-LV" sz="1800" dirty="0" smtClean="0"/>
              <a:t> 220 persons </a:t>
            </a:r>
            <a:r>
              <a:rPr lang="lv-LV" sz="1800" dirty="0" err="1" smtClean="0"/>
              <a:t>have</a:t>
            </a:r>
            <a:r>
              <a:rPr lang="lv-LV" sz="1800" dirty="0" smtClean="0"/>
              <a:t> </a:t>
            </a:r>
            <a:r>
              <a:rPr lang="lv-LV" sz="1800" dirty="0" err="1" smtClean="0"/>
              <a:t>renounced</a:t>
            </a:r>
            <a:r>
              <a:rPr lang="lv-LV" sz="1800" dirty="0" smtClean="0"/>
              <a:t> the citizenship of Latvia </a:t>
            </a:r>
            <a:r>
              <a:rPr lang="lv-LV" sz="1800" dirty="0" err="1" smtClean="0"/>
              <a:t>in</a:t>
            </a:r>
            <a:r>
              <a:rPr lang="lv-LV" sz="1800" dirty="0" smtClean="0"/>
              <a:t> 2013.</a:t>
            </a:r>
          </a:p>
          <a:p>
            <a:pPr algn="just">
              <a:buNone/>
            </a:pPr>
            <a:endParaRPr lang="lv-LV" sz="1800" dirty="0" smtClean="0"/>
          </a:p>
          <a:p>
            <a:pPr algn="just">
              <a:buNone/>
            </a:pPr>
            <a:r>
              <a:rPr lang="lv-LV" sz="1800" dirty="0" smtClean="0"/>
              <a:t>Similarly, the OCMA views the cases </a:t>
            </a:r>
            <a:r>
              <a:rPr lang="lv-LV" sz="1800" dirty="0" err="1" smtClean="0"/>
              <a:t>for</a:t>
            </a:r>
            <a:r>
              <a:rPr lang="lv-LV" sz="1800" dirty="0" smtClean="0"/>
              <a:t> </a:t>
            </a:r>
            <a:r>
              <a:rPr lang="lv-LV" sz="1800" dirty="0" err="1" smtClean="0"/>
              <a:t>revocation</a:t>
            </a:r>
            <a:r>
              <a:rPr lang="lv-LV" sz="1800" dirty="0" smtClean="0"/>
              <a:t> </a:t>
            </a:r>
            <a:r>
              <a:rPr lang="lv-LV" sz="1800" dirty="0" err="1" smtClean="0"/>
              <a:t>of</a:t>
            </a:r>
            <a:r>
              <a:rPr lang="lv-LV" sz="1800" dirty="0" smtClean="0"/>
              <a:t> </a:t>
            </a:r>
            <a:r>
              <a:rPr lang="lv-LV" sz="1800" dirty="0" err="1" smtClean="0"/>
              <a:t>Latvian</a:t>
            </a:r>
            <a:r>
              <a:rPr lang="lv-LV" sz="1800" dirty="0" smtClean="0"/>
              <a:t> </a:t>
            </a:r>
            <a:r>
              <a:rPr lang="lv-LV" sz="1800" dirty="0" err="1" smtClean="0"/>
              <a:t>citizenship</a:t>
            </a:r>
            <a:r>
              <a:rPr lang="lv-LV" sz="1800" dirty="0" smtClean="0"/>
              <a:t>. 44 claims for revoking of the citizenship of Latvia have been presented to court. 50 rulings on the revoking entered into force </a:t>
            </a:r>
            <a:r>
              <a:rPr lang="lv-LV" sz="1800" dirty="0" err="1" smtClean="0"/>
              <a:t>in</a:t>
            </a:r>
            <a:r>
              <a:rPr lang="lv-LV" sz="1800" dirty="0" smtClean="0"/>
              <a:t> 2013.</a:t>
            </a:r>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62</a:t>
            </a:fld>
            <a:endParaRPr lang="lv-LV"/>
          </a:p>
        </p:txBody>
      </p:sp>
      <p:pic>
        <p:nvPicPr>
          <p:cNvPr id="12" name="Content Placeholder 11" descr="Liepaja100.jpg"/>
          <p:cNvPicPr>
            <a:picLocks noGrp="1" noChangeAspect="1"/>
          </p:cNvPicPr>
          <p:nvPr>
            <p:ph sz="half" idx="2"/>
          </p:nvPr>
        </p:nvPicPr>
        <p:blipFill>
          <a:blip r:embed="rId2" cstate="print"/>
          <a:stretch>
            <a:fillRect/>
          </a:stretch>
        </p:blipFill>
        <p:spPr>
          <a:xfrm>
            <a:off x="4610849" y="1549937"/>
            <a:ext cx="3918816" cy="2939113"/>
          </a:xfrm>
          <a:prstGeom prst="rect">
            <a:avLst/>
          </a:prstGeom>
          <a:ln>
            <a:noFill/>
          </a:ln>
          <a:effectLst>
            <a:softEdge rad="127000"/>
          </a:effectLst>
        </p:spPr>
      </p:pic>
      <p:pic>
        <p:nvPicPr>
          <p:cNvPr id="13" name="Picture 12" descr="Liepaja097.jpg"/>
          <p:cNvPicPr>
            <a:picLocks noChangeAspect="1"/>
          </p:cNvPicPr>
          <p:nvPr/>
        </p:nvPicPr>
        <p:blipFill>
          <a:blip r:embed="rId3" cstate="print"/>
          <a:srcRect l="9417" t="8371" b="7923"/>
          <a:stretch>
            <a:fillRect/>
          </a:stretch>
        </p:blipFill>
        <p:spPr>
          <a:xfrm rot="342015">
            <a:off x="4636586" y="4268867"/>
            <a:ext cx="2919420" cy="2023331"/>
          </a:xfrm>
          <a:prstGeom prst="roundRect">
            <a:avLst>
              <a:gd name="adj" fmla="val 8594"/>
            </a:avLst>
          </a:prstGeom>
          <a:solidFill>
            <a:srgbClr val="FFFFFF">
              <a:shade val="85000"/>
            </a:srgbClr>
          </a:solidFill>
          <a:ln>
            <a:noFill/>
          </a:ln>
          <a:effectLst>
            <a:outerShdw blurRad="50800" dist="38100" dir="10800000" algn="r" rotWithShape="0">
              <a:prstClr val="black">
                <a:alpha val="40000"/>
              </a:prstClr>
            </a:outerShdw>
            <a:reflection blurRad="12700" stA="38000" endPos="28000" dist="5000" dir="5400000" sy="-100000" algn="bl" rotWithShape="0"/>
            <a:softEdge rad="127000"/>
          </a:effectLst>
        </p:spPr>
      </p:pic>
      <p:sp>
        <p:nvSpPr>
          <p:cNvPr id="8" name="Action Button: Home 7">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Loss</a:t>
            </a:r>
            <a:r>
              <a:rPr lang="lv-LV" dirty="0" smtClean="0"/>
              <a:t> </a:t>
            </a:r>
            <a:r>
              <a:rPr lang="lv-LV" dirty="0" err="1" smtClean="0"/>
              <a:t>of</a:t>
            </a:r>
            <a:r>
              <a:rPr lang="lv-LV" dirty="0" smtClean="0"/>
              <a:t> </a:t>
            </a:r>
            <a:r>
              <a:rPr lang="lv-LV" dirty="0" err="1" smtClean="0"/>
              <a:t>Latvian</a:t>
            </a:r>
            <a:r>
              <a:rPr lang="lv-LV" dirty="0" smtClean="0"/>
              <a:t> </a:t>
            </a:r>
            <a:r>
              <a:rPr lang="lv-LV" dirty="0" err="1" smtClean="0"/>
              <a:t>Citizenship</a:t>
            </a:r>
            <a:endParaRPr lang="lv-LV" dirty="0"/>
          </a:p>
        </p:txBody>
      </p:sp>
      <p:graphicFrame>
        <p:nvGraphicFramePr>
          <p:cNvPr id="12" name="Content Placeholder 11"/>
          <p:cNvGraphicFramePr>
            <a:graphicFrameLocks noGrp="1"/>
          </p:cNvGraphicFramePr>
          <p:nvPr>
            <p:ph idx="1"/>
          </p:nvPr>
        </p:nvGraphicFramePr>
        <p:xfrm>
          <a:off x="457201" y="1343609"/>
          <a:ext cx="8229600" cy="4935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63</a:t>
            </a:fld>
            <a:endParaRPr lang="lv-LV"/>
          </a:p>
        </p:txBody>
      </p:sp>
      <p:sp>
        <p:nvSpPr>
          <p:cNvPr id="8" name="Action Button: Home 7">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7"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7" name="Action Button: Forward or Next 6">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Loss</a:t>
            </a:r>
            <a:r>
              <a:rPr lang="lv-LV" dirty="0" smtClean="0"/>
              <a:t> </a:t>
            </a:r>
            <a:r>
              <a:rPr lang="lv-LV" dirty="0" err="1" smtClean="0"/>
              <a:t>of</a:t>
            </a:r>
            <a:r>
              <a:rPr lang="lv-LV" dirty="0" smtClean="0"/>
              <a:t> </a:t>
            </a:r>
            <a:r>
              <a:rPr lang="lv-LV" dirty="0" err="1" smtClean="0"/>
              <a:t>Latvian</a:t>
            </a:r>
            <a:r>
              <a:rPr lang="lv-LV" dirty="0" smtClean="0"/>
              <a:t> </a:t>
            </a:r>
            <a:r>
              <a:rPr lang="lv-LV" dirty="0" err="1" smtClean="0"/>
              <a:t>Citizenship</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64</a:t>
            </a:fld>
            <a:endParaRPr lang="lv-LV"/>
          </a:p>
        </p:txBody>
      </p:sp>
      <p:graphicFrame>
        <p:nvGraphicFramePr>
          <p:cNvPr id="8" name="Content Placeholder 7"/>
          <p:cNvGraphicFramePr>
            <a:graphicFrameLocks noGrp="1"/>
          </p:cNvGraphicFramePr>
          <p:nvPr>
            <p:ph idx="1"/>
          </p:nvPr>
        </p:nvGraphicFramePr>
        <p:xfrm>
          <a:off x="457201" y="1371601"/>
          <a:ext cx="8229600" cy="5215812"/>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lv-LV" dirty="0" err="1" smtClean="0"/>
              <a:t>Loss</a:t>
            </a:r>
            <a:r>
              <a:rPr lang="lv-LV" dirty="0" smtClean="0"/>
              <a:t> </a:t>
            </a:r>
            <a:r>
              <a:rPr lang="lv-LV" dirty="0" err="1" smtClean="0"/>
              <a:t>of</a:t>
            </a:r>
            <a:r>
              <a:rPr lang="lv-LV" dirty="0" smtClean="0"/>
              <a:t> </a:t>
            </a:r>
            <a:r>
              <a:rPr lang="lv-LV" dirty="0" err="1" smtClean="0"/>
              <a:t>Non-citizen</a:t>
            </a:r>
            <a:r>
              <a:rPr lang="lv-LV" dirty="0" smtClean="0"/>
              <a:t> Status</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65</a:t>
            </a:fld>
            <a:endParaRPr lang="lv-LV" dirty="0"/>
          </a:p>
        </p:txBody>
      </p:sp>
      <p:sp>
        <p:nvSpPr>
          <p:cNvPr id="7" name="Action Button: Home 6">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aphicFrame>
        <p:nvGraphicFramePr>
          <p:cNvPr id="8" name="Content Placeholder 7"/>
          <p:cNvGraphicFramePr>
            <a:graphicFrameLocks noGrp="1"/>
          </p:cNvGraphicFramePr>
          <p:nvPr>
            <p:ph idx="1"/>
          </p:nvPr>
        </p:nvGraphicFramePr>
        <p:xfrm>
          <a:off x="298581" y="2397969"/>
          <a:ext cx="8528178" cy="394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326572" y="1303695"/>
          <a:ext cx="8490857" cy="10102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Action Button: Back or Previous 9">
            <a:hlinkClick r:id="rId11" action="ppaction://hlinksldjump" highlightClick="1"/>
          </p:cNvPr>
          <p:cNvSpPr/>
          <p:nvPr/>
        </p:nvSpPr>
        <p:spPr>
          <a:xfrm>
            <a:off x="195944" y="6400800"/>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lv-LV" dirty="0" err="1" smtClean="0"/>
              <a:t>Loss</a:t>
            </a:r>
            <a:r>
              <a:rPr lang="lv-LV" dirty="0" smtClean="0"/>
              <a:t> </a:t>
            </a:r>
            <a:r>
              <a:rPr lang="lv-LV" dirty="0" err="1" smtClean="0"/>
              <a:t>of</a:t>
            </a:r>
            <a:r>
              <a:rPr lang="lv-LV" dirty="0" smtClean="0"/>
              <a:t> </a:t>
            </a:r>
            <a:r>
              <a:rPr lang="lv-LV" dirty="0" err="1" smtClean="0"/>
              <a:t>Non-citizen</a:t>
            </a:r>
            <a:r>
              <a:rPr lang="lv-LV" dirty="0" smtClean="0"/>
              <a:t> Status</a:t>
            </a:r>
            <a:endParaRPr lang="lv-LV" dirty="0"/>
          </a:p>
        </p:txBody>
      </p:sp>
      <p:sp>
        <p:nvSpPr>
          <p:cNvPr id="3" name="Content Placeholder 2"/>
          <p:cNvSpPr>
            <a:spLocks noGrp="1"/>
          </p:cNvSpPr>
          <p:nvPr>
            <p:ph sz="half" idx="1"/>
          </p:nvPr>
        </p:nvSpPr>
        <p:spPr>
          <a:xfrm>
            <a:off x="226032" y="1289406"/>
            <a:ext cx="4777483" cy="5224409"/>
          </a:xfrm>
        </p:spPr>
        <p:txBody>
          <a:bodyPr>
            <a:noAutofit/>
          </a:bodyPr>
          <a:lstStyle/>
          <a:p>
            <a:pPr algn="just">
              <a:buNone/>
            </a:pPr>
            <a:endParaRPr lang="lv-LV" sz="1700" dirty="0" smtClean="0"/>
          </a:p>
          <a:p>
            <a:pPr algn="just">
              <a:buNone/>
            </a:pPr>
            <a:endParaRPr lang="lv-LV" sz="1700" dirty="0" smtClean="0"/>
          </a:p>
          <a:p>
            <a:pPr algn="just">
              <a:buNone/>
            </a:pPr>
            <a:r>
              <a:rPr lang="lv-LV" sz="1700" dirty="0" smtClean="0"/>
              <a:t>N</a:t>
            </a:r>
            <a:r>
              <a:rPr lang="en-GB" sz="1700" dirty="0" smtClean="0"/>
              <a:t>umber of residents</a:t>
            </a:r>
            <a:r>
              <a:rPr lang="lv-LV" sz="1700" dirty="0" smtClean="0"/>
              <a:t>,</a:t>
            </a:r>
            <a:r>
              <a:rPr lang="en-GB" sz="1700" dirty="0" smtClean="0"/>
              <a:t> who want to re</a:t>
            </a:r>
            <a:r>
              <a:rPr lang="lv-LV" sz="1700" dirty="0" err="1" smtClean="0"/>
              <a:t>nounce</a:t>
            </a:r>
            <a:r>
              <a:rPr lang="en-GB" sz="1700" dirty="0" smtClean="0"/>
              <a:t> the non-citizen</a:t>
            </a:r>
            <a:r>
              <a:rPr lang="lv-LV" sz="1700" dirty="0" smtClean="0"/>
              <a:t> </a:t>
            </a:r>
            <a:r>
              <a:rPr lang="en-GB" sz="1700" dirty="0" smtClean="0"/>
              <a:t>status and to acquire the citizenship of the Russian Federation and to still remain in Latvia</a:t>
            </a:r>
            <a:r>
              <a:rPr lang="lv-LV" sz="1700" dirty="0" smtClean="0"/>
              <a:t>,</a:t>
            </a:r>
            <a:r>
              <a:rPr lang="en-GB" sz="1700" dirty="0" smtClean="0"/>
              <a:t> </a:t>
            </a:r>
            <a:r>
              <a:rPr lang="lv-LV" sz="1700" dirty="0" err="1" smtClean="0"/>
              <a:t>tends</a:t>
            </a:r>
            <a:r>
              <a:rPr lang="lv-LV" sz="1700" dirty="0" smtClean="0"/>
              <a:t> to</a:t>
            </a:r>
            <a:r>
              <a:rPr lang="en-GB" sz="1700" dirty="0" smtClean="0"/>
              <a:t> increase.</a:t>
            </a:r>
            <a:endParaRPr lang="lv-LV" sz="1700" dirty="0" smtClean="0"/>
          </a:p>
          <a:p>
            <a:pPr algn="just">
              <a:buNone/>
            </a:pPr>
            <a:endParaRPr lang="lv-LV" sz="1700" dirty="0" smtClean="0"/>
          </a:p>
          <a:p>
            <a:pPr algn="just">
              <a:buNone/>
            </a:pPr>
            <a:r>
              <a:rPr lang="en-GB" sz="1700" dirty="0" smtClean="0"/>
              <a:t> Mostly the economic benefit (chance to retire </a:t>
            </a:r>
            <a:r>
              <a:rPr lang="lv-LV" sz="1700" dirty="0" err="1" smtClean="0"/>
              <a:t>earlier</a:t>
            </a:r>
            <a:r>
              <a:rPr lang="en-GB" sz="1700" dirty="0" smtClean="0"/>
              <a:t>, social guarantees), as well as the non-existence of obstacles to enter Russia (Latvian citizens need a visa) are mentioned as a reason for </a:t>
            </a:r>
            <a:r>
              <a:rPr lang="en-GB" sz="1700" dirty="0" err="1" smtClean="0"/>
              <a:t>th</a:t>
            </a:r>
            <a:r>
              <a:rPr lang="lv-LV" sz="1700" dirty="0" smtClean="0"/>
              <a:t>e</a:t>
            </a:r>
            <a:r>
              <a:rPr lang="en-GB" sz="1700" dirty="0" smtClean="0"/>
              <a:t> choice.</a:t>
            </a:r>
            <a:endParaRPr lang="lv-LV" sz="1700" dirty="0" smtClean="0"/>
          </a:p>
          <a:p>
            <a:pPr algn="just">
              <a:buNone/>
            </a:pPr>
            <a:r>
              <a:rPr lang="en-GB" sz="1700" dirty="0" smtClean="0"/>
              <a:t> </a:t>
            </a:r>
            <a:endParaRPr lang="lv-LV" sz="1700" dirty="0" smtClean="0"/>
          </a:p>
          <a:p>
            <a:pPr algn="just">
              <a:buNone/>
            </a:pPr>
            <a:r>
              <a:rPr lang="en-GB" sz="1700" dirty="0" smtClean="0"/>
              <a:t>In 201</a:t>
            </a:r>
            <a:r>
              <a:rPr lang="lv-LV" sz="1700" dirty="0" smtClean="0"/>
              <a:t>3</a:t>
            </a:r>
            <a:r>
              <a:rPr lang="en-GB" sz="1700" dirty="0" smtClean="0"/>
              <a:t>, </a:t>
            </a:r>
            <a:r>
              <a:rPr lang="lv-LV" sz="1700" dirty="0" smtClean="0"/>
              <a:t>3243</a:t>
            </a:r>
            <a:r>
              <a:rPr lang="en-GB" sz="1700" dirty="0" smtClean="0"/>
              <a:t> persons applied for re</a:t>
            </a:r>
            <a:r>
              <a:rPr lang="lv-LV" sz="1700" dirty="0" err="1" smtClean="0"/>
              <a:t>nunciation</a:t>
            </a:r>
            <a:r>
              <a:rPr lang="lv-LV" sz="1700" dirty="0" smtClean="0"/>
              <a:t> </a:t>
            </a:r>
            <a:r>
              <a:rPr lang="lv-LV" sz="1700" dirty="0" err="1" smtClean="0"/>
              <a:t>of</a:t>
            </a:r>
            <a:r>
              <a:rPr lang="en-GB" sz="1700" dirty="0" smtClean="0"/>
              <a:t> the non-citizen status, and the status was revoked for </a:t>
            </a:r>
            <a:r>
              <a:rPr lang="lv-LV" sz="1700" dirty="0" smtClean="0"/>
              <a:t>110</a:t>
            </a:r>
            <a:r>
              <a:rPr lang="en-GB" sz="1700" dirty="0" smtClean="0"/>
              <a:t> persons.</a:t>
            </a:r>
            <a:endParaRPr lang="lv-LV" sz="1700" dirty="0" smtClean="0"/>
          </a:p>
          <a:p>
            <a:pPr algn="just"/>
            <a:endParaRPr lang="lv-LV" sz="1700" dirty="0" smtClean="0"/>
          </a:p>
        </p:txBody>
      </p:sp>
      <p:pic>
        <p:nvPicPr>
          <p:cNvPr id="8" name="Content Placeholder 7" descr="DSC_0421.jpg"/>
          <p:cNvPicPr>
            <a:picLocks noGrp="1" noChangeAspect="1"/>
          </p:cNvPicPr>
          <p:nvPr>
            <p:ph sz="half" idx="2"/>
          </p:nvPr>
        </p:nvPicPr>
        <p:blipFill>
          <a:blip r:embed="rId2" cstate="print"/>
          <a:stretch>
            <a:fillRect/>
          </a:stretch>
        </p:blipFill>
        <p:spPr>
          <a:xfrm rot="456684">
            <a:off x="4972743" y="2084961"/>
            <a:ext cx="4038600" cy="2271713"/>
          </a:xfrm>
          <a:prstGeom prst="roundRect">
            <a:avLst>
              <a:gd name="adj" fmla="val 8594"/>
            </a:avLst>
          </a:prstGeom>
          <a:solidFill>
            <a:srgbClr val="FFFFFF">
              <a:shade val="85000"/>
            </a:srgbClr>
          </a:solidFill>
          <a:ln>
            <a:noFill/>
          </a:ln>
          <a:effectLst>
            <a:reflection blurRad="6350" stA="50000" endA="300" endPos="55000" dir="5400000" sy="-100000" algn="bl" rotWithShape="0"/>
            <a:softEdge rad="127000"/>
          </a:effectLst>
        </p:spPr>
      </p:pic>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66</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err="1" smtClean="0"/>
              <a:t>Loss</a:t>
            </a:r>
            <a:r>
              <a:rPr lang="lv-LV" dirty="0" smtClean="0"/>
              <a:t> </a:t>
            </a:r>
            <a:r>
              <a:rPr lang="lv-LV" dirty="0" err="1" smtClean="0"/>
              <a:t>of</a:t>
            </a:r>
            <a:r>
              <a:rPr lang="lv-LV" dirty="0" smtClean="0"/>
              <a:t> </a:t>
            </a:r>
            <a:r>
              <a:rPr lang="lv-LV" dirty="0" err="1" smtClean="0"/>
              <a:t>Non-citizen</a:t>
            </a:r>
            <a:r>
              <a:rPr lang="lv-LV" dirty="0" smtClean="0"/>
              <a:t> Status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67</a:t>
            </a:fld>
            <a:endParaRPr lang="lv-LV"/>
          </a:p>
        </p:txBody>
      </p:sp>
      <p:sp>
        <p:nvSpPr>
          <p:cNvPr id="6" name="Action Button: Home 5">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lv-LV" dirty="0" err="1" smtClean="0"/>
              <a:t>Loss</a:t>
            </a:r>
            <a:r>
              <a:rPr lang="lv-LV" dirty="0" smtClean="0"/>
              <a:t> </a:t>
            </a:r>
            <a:r>
              <a:rPr lang="lv-LV" dirty="0" err="1" smtClean="0"/>
              <a:t>of</a:t>
            </a:r>
            <a:r>
              <a:rPr lang="lv-LV" dirty="0" smtClean="0"/>
              <a:t> </a:t>
            </a:r>
            <a:r>
              <a:rPr lang="lv-LV" dirty="0" err="1" smtClean="0"/>
              <a:t>Non-citizen</a:t>
            </a:r>
            <a:r>
              <a:rPr lang="lv-LV" dirty="0" smtClean="0"/>
              <a:t> Status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68</a:t>
            </a:fld>
            <a:endParaRPr lang="lv-LV"/>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err="1" smtClean="0"/>
              <a:t>Loss</a:t>
            </a:r>
            <a:r>
              <a:rPr lang="lv-LV" dirty="0" smtClean="0"/>
              <a:t> </a:t>
            </a:r>
            <a:r>
              <a:rPr lang="lv-LV" dirty="0" err="1" smtClean="0"/>
              <a:t>of</a:t>
            </a:r>
            <a:r>
              <a:rPr lang="lv-LV" dirty="0" smtClean="0"/>
              <a:t> </a:t>
            </a:r>
            <a:r>
              <a:rPr lang="lv-LV" dirty="0" err="1" smtClean="0"/>
              <a:t>Non-citizen</a:t>
            </a:r>
            <a:r>
              <a:rPr lang="lv-LV" dirty="0" smtClean="0"/>
              <a:t> Status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69</a:t>
            </a:fld>
            <a:endParaRPr lang="lv-LV"/>
          </a:p>
        </p:txBody>
      </p:sp>
      <p:graphicFrame>
        <p:nvGraphicFramePr>
          <p:cNvPr id="8" name="Content Placeholder 7"/>
          <p:cNvGraphicFramePr>
            <a:graphicFrameLocks noGrp="1"/>
          </p:cNvGraphicFramePr>
          <p:nvPr>
            <p:ph idx="1"/>
          </p:nvPr>
        </p:nvGraphicFramePr>
        <p:xfrm>
          <a:off x="285720" y="1371600"/>
          <a:ext cx="8643998" cy="527211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Personnel</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7</a:t>
            </a:fld>
            <a:endParaRPr lang="lv-LV"/>
          </a:p>
        </p:txBody>
      </p:sp>
      <p:graphicFrame>
        <p:nvGraphicFramePr>
          <p:cNvPr id="7" name="Content Placeholder 6"/>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5" name="Action Button: Home 4">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Personnel</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2844" y="142852"/>
            <a:ext cx="2571768" cy="2571768"/>
            <a:chOff x="4744756" y="3632545"/>
            <a:chExt cx="1430478" cy="1425651"/>
          </a:xfrm>
        </p:grpSpPr>
        <p:sp>
          <p:nvSpPr>
            <p:cNvPr id="7" name="Oval 6"/>
            <p:cNvSpPr/>
            <p:nvPr/>
          </p:nvSpPr>
          <p:spPr>
            <a:xfrm>
              <a:off x="4744756" y="3632545"/>
              <a:ext cx="1430478" cy="1425651"/>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8" name="Oval 4"/>
            <p:cNvSpPr/>
            <p:nvPr/>
          </p:nvSpPr>
          <p:spPr>
            <a:xfrm>
              <a:off x="4954245" y="3841328"/>
              <a:ext cx="1086557" cy="10008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algn="ctr" defTabSz="577779">
                <a:lnSpc>
                  <a:spcPct val="90000"/>
                </a:lnSpc>
                <a:spcAft>
                  <a:spcPct val="35000"/>
                </a:spcAft>
              </a:pPr>
              <a:r>
                <a:rPr lang="lv-LV" sz="2400" b="1" dirty="0" err="1" smtClean="0"/>
                <a:t>Identity</a:t>
              </a:r>
              <a:r>
                <a:rPr lang="lv-LV" sz="2400" b="1" dirty="0" smtClean="0"/>
                <a:t> </a:t>
              </a:r>
              <a:r>
                <a:rPr lang="lv-LV" sz="2400" b="1" dirty="0" err="1" smtClean="0"/>
                <a:t>Documents</a:t>
              </a:r>
              <a:endParaRPr lang="lv-LV" sz="2400" b="1" dirty="0"/>
            </a:p>
          </p:txBody>
        </p:sp>
      </p:grpSp>
      <p:graphicFrame>
        <p:nvGraphicFramePr>
          <p:cNvPr id="9" name="Diagram 8"/>
          <p:cNvGraphicFramePr/>
          <p:nvPr/>
        </p:nvGraphicFramePr>
        <p:xfrm>
          <a:off x="2786050" y="250030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70</a:t>
            </a:fld>
            <a:endParaRPr lang="lv-LV"/>
          </a:p>
        </p:txBody>
      </p:sp>
      <p:sp>
        <p:nvSpPr>
          <p:cNvPr id="11" name="Action Button: Home 10">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Action Button: Beginning 9">
            <a:hlinkClick r:id="rId7"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12" name="Action Button: Forward or Next 11">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Identity</a:t>
            </a:r>
            <a:r>
              <a:rPr lang="lv-LV" dirty="0" smtClean="0"/>
              <a:t> </a:t>
            </a:r>
            <a:r>
              <a:rPr lang="lv-LV" dirty="0" err="1" smtClean="0"/>
              <a:t>Documents</a:t>
            </a:r>
            <a:endParaRPr lang="lv-LV" dirty="0"/>
          </a:p>
        </p:txBody>
      </p:sp>
      <p:sp>
        <p:nvSpPr>
          <p:cNvPr id="3" name="Content Placeholder 2"/>
          <p:cNvSpPr>
            <a:spLocks noGrp="1"/>
          </p:cNvSpPr>
          <p:nvPr>
            <p:ph idx="1"/>
          </p:nvPr>
        </p:nvSpPr>
        <p:spPr>
          <a:xfrm>
            <a:off x="428625" y="1666876"/>
            <a:ext cx="8229600" cy="4457700"/>
          </a:xfrm>
        </p:spPr>
        <p:txBody>
          <a:bodyPr>
            <a:normAutofit/>
          </a:bodyPr>
          <a:lstStyle/>
          <a:p>
            <a:pPr algn="just">
              <a:buNone/>
            </a:pPr>
            <a:r>
              <a:rPr lang="en-GB" sz="1800" dirty="0" smtClean="0"/>
              <a:t>To ensure the issuing of identification</a:t>
            </a:r>
            <a:r>
              <a:rPr lang="lv-LV" sz="1800" dirty="0" smtClean="0"/>
              <a:t> (ID)</a:t>
            </a:r>
            <a:r>
              <a:rPr lang="en-GB" sz="1800" dirty="0" smtClean="0"/>
              <a:t> and travel documents, the OCMA performs the following tasks:</a:t>
            </a:r>
            <a:endParaRPr lang="lv-LV" sz="1800" dirty="0" smtClean="0"/>
          </a:p>
          <a:p>
            <a:pPr algn="just">
              <a:buNone/>
            </a:pPr>
            <a:endParaRPr lang="lv-LV" sz="1800" dirty="0" smtClean="0"/>
          </a:p>
          <a:p>
            <a:pPr lvl="0" algn="just">
              <a:buNone/>
            </a:pPr>
            <a:r>
              <a:rPr lang="lv-LV" sz="1800" dirty="0" smtClean="0"/>
              <a:t>-i</a:t>
            </a:r>
            <a:r>
              <a:rPr lang="en-GB" sz="1800" dirty="0" err="1" smtClean="0"/>
              <a:t>ssues</a:t>
            </a:r>
            <a:r>
              <a:rPr lang="lv-LV" sz="1800" dirty="0" smtClean="0"/>
              <a:t> </a:t>
            </a:r>
            <a:r>
              <a:rPr lang="en-GB" sz="1800" dirty="0" smtClean="0"/>
              <a:t>identification</a:t>
            </a:r>
            <a:r>
              <a:rPr lang="lv-LV" sz="1800" dirty="0" smtClean="0"/>
              <a:t> documents</a:t>
            </a:r>
            <a:r>
              <a:rPr lang="en-GB" sz="1800" dirty="0" smtClean="0"/>
              <a:t> to Latvian citizens</a:t>
            </a:r>
            <a:r>
              <a:rPr lang="lv-LV" sz="1800" dirty="0" smtClean="0"/>
              <a:t> </a:t>
            </a:r>
            <a:r>
              <a:rPr lang="lv-LV" sz="1800" dirty="0" err="1" smtClean="0"/>
              <a:t>and</a:t>
            </a:r>
            <a:r>
              <a:rPr lang="en-GB" sz="1800" dirty="0" smtClean="0"/>
              <a:t> Latvian non-citizens,</a:t>
            </a:r>
            <a:r>
              <a:rPr lang="lv-LV" sz="1800" dirty="0" smtClean="0"/>
              <a:t> </a:t>
            </a:r>
            <a:r>
              <a:rPr lang="en-GB" sz="1800" dirty="0" smtClean="0"/>
              <a:t>travel documents</a:t>
            </a:r>
            <a:r>
              <a:rPr lang="lv-LV" sz="1800" dirty="0" smtClean="0"/>
              <a:t> to</a:t>
            </a:r>
            <a:r>
              <a:rPr lang="en-GB" sz="1800" dirty="0" smtClean="0"/>
              <a:t> refugees, persons whom the </a:t>
            </a:r>
            <a:r>
              <a:rPr lang="lv-LV" sz="1800" dirty="0" err="1" smtClean="0"/>
              <a:t>alternative</a:t>
            </a:r>
            <a:r>
              <a:rPr lang="lv-LV" sz="1800" dirty="0" smtClean="0"/>
              <a:t> status </a:t>
            </a:r>
            <a:r>
              <a:rPr lang="en-GB" sz="1800" dirty="0" smtClean="0"/>
              <a:t>is granted and stateless persons who have received the permit to reside Latvia</a:t>
            </a:r>
            <a:r>
              <a:rPr lang="lv-LV" sz="1800" dirty="0" smtClean="0"/>
              <a:t>.</a:t>
            </a:r>
          </a:p>
          <a:p>
            <a:pPr lvl="0" algn="just">
              <a:buNone/>
            </a:pPr>
            <a:endParaRPr lang="lv-LV" sz="1800" dirty="0" smtClean="0"/>
          </a:p>
          <a:p>
            <a:pPr lvl="0" algn="just">
              <a:buNone/>
            </a:pPr>
            <a:r>
              <a:rPr lang="lv-LV" sz="1800" dirty="0" smtClean="0"/>
              <a:t>-a</a:t>
            </a:r>
            <a:r>
              <a:rPr lang="en-GB" sz="1800" dirty="0" err="1" smtClean="0"/>
              <a:t>ccepts</a:t>
            </a:r>
            <a:r>
              <a:rPr lang="en-GB" sz="1800" dirty="0" smtClean="0"/>
              <a:t> applications by the participants of national resistance movements and the politically repressed persons and issues identity cards for the participants of national resistance movements and the politically repressed persons</a:t>
            </a:r>
            <a:r>
              <a:rPr lang="lv-LV" sz="1800" dirty="0" smtClean="0"/>
              <a:t>.</a:t>
            </a:r>
            <a:endParaRPr lang="lv-LV" sz="1800"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71</a:t>
            </a:fld>
            <a:endParaRPr lang="lv-LV"/>
          </a:p>
        </p:txBody>
      </p:sp>
      <p:sp>
        <p:nvSpPr>
          <p:cNvPr id="5" name="Action Button: Back or Previous 4">
            <a:hlinkClick r:id="rId2"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6" name="Action Button: Forward or Next 5">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Pils pases iekspuse.jpg"/>
          <p:cNvPicPr>
            <a:picLocks noChangeAspect="1"/>
          </p:cNvPicPr>
          <p:nvPr/>
        </p:nvPicPr>
        <p:blipFill>
          <a:blip r:embed="rId3">
            <a:lum bright="60000" contrast="-74000"/>
          </a:blip>
          <a:srcRect l="3805" t="1157" r="2697" b="51954"/>
          <a:stretch>
            <a:fillRect/>
          </a:stretch>
        </p:blipFill>
        <p:spPr>
          <a:xfrm>
            <a:off x="1038226" y="1298512"/>
            <a:ext cx="7962900" cy="5359464"/>
          </a:xfrm>
          <a:prstGeom prst="rect">
            <a:avLst/>
          </a:prstGeom>
        </p:spPr>
      </p:pic>
      <p:pic>
        <p:nvPicPr>
          <p:cNvPr id="19" name="Picture 18" descr="Pils pases iekspuse.jpg"/>
          <p:cNvPicPr>
            <a:picLocks noChangeAspect="1"/>
          </p:cNvPicPr>
          <p:nvPr/>
        </p:nvPicPr>
        <p:blipFill>
          <a:blip r:embed="rId4" cstate="print"/>
          <a:srcRect l="5387" t="52847" r="3488" b="4283"/>
          <a:stretch>
            <a:fillRect/>
          </a:stretch>
        </p:blipFill>
        <p:spPr>
          <a:xfrm rot="15580085">
            <a:off x="725484" y="4946394"/>
            <a:ext cx="1745084" cy="1163390"/>
          </a:xfrm>
          <a:prstGeom prst="rect">
            <a:avLst/>
          </a:prstGeom>
        </p:spPr>
      </p:pic>
      <p:sp>
        <p:nvSpPr>
          <p:cNvPr id="5" name="Title 4"/>
          <p:cNvSpPr>
            <a:spLocks noGrp="1"/>
          </p:cNvSpPr>
          <p:nvPr>
            <p:ph type="title"/>
          </p:nvPr>
        </p:nvSpPr>
        <p:spPr/>
        <p:txBody>
          <a:bodyPr/>
          <a:lstStyle/>
          <a:p>
            <a:r>
              <a:rPr lang="lv-LV" dirty="0" smtClean="0"/>
              <a:t>ID </a:t>
            </a:r>
            <a:r>
              <a:rPr lang="lv-LV" dirty="0" err="1" smtClean="0"/>
              <a:t>Documents</a:t>
            </a:r>
            <a:endParaRPr lang="lv-LV" dirty="0"/>
          </a:p>
        </p:txBody>
      </p:sp>
      <p:sp>
        <p:nvSpPr>
          <p:cNvPr id="6" name="Content Placeholder 5"/>
          <p:cNvSpPr>
            <a:spLocks noGrp="1"/>
          </p:cNvSpPr>
          <p:nvPr>
            <p:ph idx="1"/>
          </p:nvPr>
        </p:nvSpPr>
        <p:spPr>
          <a:xfrm>
            <a:off x="2164976" y="1287625"/>
            <a:ext cx="6858048" cy="5318449"/>
          </a:xfrm>
        </p:spPr>
        <p:txBody>
          <a:bodyPr>
            <a:noAutofit/>
          </a:bodyPr>
          <a:lstStyle/>
          <a:p>
            <a:pPr algn="just">
              <a:buNone/>
            </a:pPr>
            <a:r>
              <a:rPr lang="en-US" sz="1400" b="1" dirty="0" smtClean="0">
                <a:solidFill>
                  <a:schemeClr val="accent6">
                    <a:lumMod val="75000"/>
                  </a:schemeClr>
                </a:solidFill>
              </a:rPr>
              <a:t>Citizen’s passport</a:t>
            </a:r>
            <a:r>
              <a:rPr lang="lv-LV" sz="1400" b="1" dirty="0" smtClean="0">
                <a:solidFill>
                  <a:schemeClr val="accent6">
                    <a:lumMod val="75000"/>
                  </a:schemeClr>
                </a:solidFill>
              </a:rPr>
              <a:t> </a:t>
            </a:r>
            <a:r>
              <a:rPr lang="en-US" sz="1400" dirty="0" smtClean="0"/>
              <a:t>is a person’s identity document issued to the citizens of the Republic of Latvia according to the data provided by the Population Register.</a:t>
            </a:r>
            <a:endParaRPr lang="lv-LV" sz="1400" dirty="0" smtClean="0"/>
          </a:p>
          <a:p>
            <a:pPr algn="just">
              <a:buNone/>
            </a:pPr>
            <a:endParaRPr lang="lv-LV" sz="1000" dirty="0" smtClean="0"/>
          </a:p>
          <a:p>
            <a:pPr algn="just">
              <a:buNone/>
            </a:pPr>
            <a:r>
              <a:rPr lang="lv-LV" sz="1400" b="1" dirty="0" smtClean="0">
                <a:solidFill>
                  <a:schemeClr val="accent6">
                    <a:lumMod val="75000"/>
                  </a:schemeClr>
                </a:solidFill>
              </a:rPr>
              <a:t>N</a:t>
            </a:r>
            <a:r>
              <a:rPr lang="en-US" sz="1400" b="1" dirty="0" smtClean="0">
                <a:solidFill>
                  <a:schemeClr val="accent6">
                    <a:lumMod val="75000"/>
                  </a:schemeClr>
                </a:solidFill>
              </a:rPr>
              <a:t>on-citizen's </a:t>
            </a:r>
            <a:r>
              <a:rPr lang="lv-LV" sz="1400" b="1" dirty="0" smtClean="0">
                <a:solidFill>
                  <a:schemeClr val="accent6">
                    <a:lumMod val="75000"/>
                  </a:schemeClr>
                </a:solidFill>
              </a:rPr>
              <a:t>(</a:t>
            </a:r>
            <a:r>
              <a:rPr lang="lv-LV" sz="1400" b="1" dirty="0" err="1" smtClean="0">
                <a:solidFill>
                  <a:schemeClr val="accent6">
                    <a:lumMod val="75000"/>
                  </a:schemeClr>
                </a:solidFill>
              </a:rPr>
              <a:t>alien’s</a:t>
            </a:r>
            <a:r>
              <a:rPr lang="lv-LV" sz="1400" b="1" dirty="0" smtClean="0">
                <a:solidFill>
                  <a:schemeClr val="accent6">
                    <a:lumMod val="75000"/>
                  </a:schemeClr>
                </a:solidFill>
              </a:rPr>
              <a:t>) </a:t>
            </a:r>
            <a:r>
              <a:rPr lang="en-US" sz="1400" b="1" dirty="0" smtClean="0">
                <a:solidFill>
                  <a:schemeClr val="accent6">
                    <a:lumMod val="75000"/>
                  </a:schemeClr>
                </a:solidFill>
              </a:rPr>
              <a:t>passport</a:t>
            </a:r>
            <a:r>
              <a:rPr lang="lv-LV" sz="1400" b="1" dirty="0" smtClean="0">
                <a:solidFill>
                  <a:schemeClr val="accent6">
                    <a:lumMod val="75000"/>
                  </a:schemeClr>
                </a:solidFill>
              </a:rPr>
              <a:t> </a:t>
            </a:r>
            <a:r>
              <a:rPr lang="en-US" sz="1400" dirty="0" smtClean="0"/>
              <a:t>is a person’s identity document, ensuring its holder the rights to reside in the territory of Latvia, travel abroad, as well as other rights.</a:t>
            </a:r>
            <a:endParaRPr lang="lv-LV" sz="1400" dirty="0" smtClean="0"/>
          </a:p>
          <a:p>
            <a:pPr algn="just">
              <a:buNone/>
            </a:pPr>
            <a:endParaRPr lang="en-US" sz="1000" dirty="0" smtClean="0"/>
          </a:p>
          <a:p>
            <a:pPr algn="just">
              <a:buNone/>
            </a:pPr>
            <a:r>
              <a:rPr lang="en-US" sz="1400" b="1" dirty="0" smtClean="0">
                <a:solidFill>
                  <a:schemeClr val="accent6">
                    <a:lumMod val="75000"/>
                  </a:schemeClr>
                </a:solidFill>
              </a:rPr>
              <a:t>Stateless person’s travel document</a:t>
            </a:r>
            <a:r>
              <a:rPr lang="lv-LV" sz="1400" b="1" dirty="0" smtClean="0">
                <a:solidFill>
                  <a:schemeClr val="accent6">
                    <a:lumMod val="75000"/>
                  </a:schemeClr>
                </a:solidFill>
              </a:rPr>
              <a:t> </a:t>
            </a:r>
            <a:r>
              <a:rPr lang="en-US" sz="1400" dirty="0" smtClean="0"/>
              <a:t>is a person’s identification document, issued by authorized state institutions, which according to the international agreements binding to Latvia, existing laws an other normative acts entitles the document’s holder to reside in the Republic of Latvia and travel abroad.</a:t>
            </a:r>
            <a:endParaRPr lang="lv-LV" sz="1400" dirty="0" smtClean="0"/>
          </a:p>
          <a:p>
            <a:pPr algn="just">
              <a:buNone/>
            </a:pPr>
            <a:endParaRPr lang="en-US" sz="1000" dirty="0" smtClean="0"/>
          </a:p>
          <a:p>
            <a:pPr algn="just">
              <a:buNone/>
            </a:pPr>
            <a:r>
              <a:rPr lang="en-US" sz="1400" b="1" dirty="0" smtClean="0">
                <a:solidFill>
                  <a:schemeClr val="accent6">
                    <a:lumMod val="75000"/>
                  </a:schemeClr>
                </a:solidFill>
              </a:rPr>
              <a:t>Refugee’s travel document</a:t>
            </a:r>
            <a:r>
              <a:rPr lang="lv-LV" sz="1400" b="1" dirty="0" smtClean="0">
                <a:solidFill>
                  <a:schemeClr val="accent6">
                    <a:lumMod val="75000"/>
                  </a:schemeClr>
                </a:solidFill>
              </a:rPr>
              <a:t> </a:t>
            </a:r>
            <a:r>
              <a:rPr lang="en-US" sz="1400" dirty="0" smtClean="0"/>
              <a:t>confirms the identity of its holder and is envisaged for travelling abroad. It is issued to persons who have been granted the refugee status according to </a:t>
            </a:r>
            <a:r>
              <a:rPr lang="en-US" sz="1400" i="1" dirty="0" smtClean="0"/>
              <a:t>Asylum Law</a:t>
            </a:r>
            <a:r>
              <a:rPr lang="en-US" sz="1400" dirty="0" smtClean="0"/>
              <a:t>.</a:t>
            </a:r>
            <a:endParaRPr lang="lv-LV" sz="1400" dirty="0" smtClean="0"/>
          </a:p>
          <a:p>
            <a:pPr algn="just">
              <a:buNone/>
            </a:pPr>
            <a:endParaRPr lang="en-US" sz="1000" dirty="0" smtClean="0"/>
          </a:p>
          <a:p>
            <a:pPr algn="just">
              <a:buNone/>
            </a:pPr>
            <a:r>
              <a:rPr lang="en-US" sz="1400" b="1" dirty="0" smtClean="0">
                <a:solidFill>
                  <a:schemeClr val="accent6">
                    <a:lumMod val="75000"/>
                  </a:schemeClr>
                </a:solidFill>
              </a:rPr>
              <a:t>Travel document (</a:t>
            </a:r>
            <a:r>
              <a:rPr lang="lv-LV" sz="1400" b="1" dirty="0" err="1" smtClean="0">
                <a:solidFill>
                  <a:schemeClr val="accent6">
                    <a:lumMod val="75000"/>
                  </a:schemeClr>
                </a:solidFill>
              </a:rPr>
              <a:t>for</a:t>
            </a:r>
            <a:r>
              <a:rPr lang="lv-LV" sz="1400" b="1" dirty="0" smtClean="0">
                <a:solidFill>
                  <a:schemeClr val="accent6">
                    <a:lumMod val="75000"/>
                  </a:schemeClr>
                </a:solidFill>
              </a:rPr>
              <a:t> </a:t>
            </a:r>
            <a:r>
              <a:rPr lang="lv-LV" sz="1400" b="1" dirty="0" err="1" smtClean="0">
                <a:solidFill>
                  <a:schemeClr val="accent6">
                    <a:lumMod val="75000"/>
                  </a:schemeClr>
                </a:solidFill>
              </a:rPr>
              <a:t>person</a:t>
            </a:r>
            <a:r>
              <a:rPr lang="lv-LV" sz="1400" b="1" dirty="0" smtClean="0">
                <a:solidFill>
                  <a:schemeClr val="accent6">
                    <a:lumMod val="75000"/>
                  </a:schemeClr>
                </a:solidFill>
              </a:rPr>
              <a:t> </a:t>
            </a:r>
            <a:r>
              <a:rPr lang="lv-LV" sz="1400" b="1" dirty="0" err="1" smtClean="0">
                <a:solidFill>
                  <a:schemeClr val="accent6">
                    <a:lumMod val="75000"/>
                  </a:schemeClr>
                </a:solidFill>
              </a:rPr>
              <a:t>with</a:t>
            </a:r>
            <a:r>
              <a:rPr lang="lv-LV" sz="1400" b="1" dirty="0" smtClean="0">
                <a:solidFill>
                  <a:schemeClr val="accent6">
                    <a:lumMod val="75000"/>
                  </a:schemeClr>
                </a:solidFill>
              </a:rPr>
              <a:t> </a:t>
            </a:r>
            <a:r>
              <a:rPr lang="lv-LV" sz="1400" b="1" dirty="0" err="1" smtClean="0">
                <a:solidFill>
                  <a:schemeClr val="accent6">
                    <a:lumMod val="75000"/>
                  </a:schemeClr>
                </a:solidFill>
              </a:rPr>
              <a:t>alternative</a:t>
            </a:r>
            <a:r>
              <a:rPr lang="lv-LV" sz="1400" b="1" dirty="0" smtClean="0">
                <a:solidFill>
                  <a:schemeClr val="accent6">
                    <a:lumMod val="75000"/>
                  </a:schemeClr>
                </a:solidFill>
              </a:rPr>
              <a:t> </a:t>
            </a:r>
            <a:r>
              <a:rPr lang="en-US" sz="1400" b="1" dirty="0" smtClean="0">
                <a:solidFill>
                  <a:schemeClr val="accent6">
                    <a:lumMod val="75000"/>
                  </a:schemeClr>
                </a:solidFill>
              </a:rPr>
              <a:t>status)</a:t>
            </a:r>
            <a:r>
              <a:rPr lang="lv-LV" sz="1400" b="1" dirty="0" smtClean="0">
                <a:solidFill>
                  <a:schemeClr val="accent6">
                    <a:lumMod val="75000"/>
                  </a:schemeClr>
                </a:solidFill>
              </a:rPr>
              <a:t> </a:t>
            </a:r>
            <a:r>
              <a:rPr lang="en-US" sz="1400" dirty="0" smtClean="0"/>
              <a:t>confirms the identity of its holder and is envisaged for travelling abroad. It is issued to a person who has been granted the </a:t>
            </a:r>
            <a:r>
              <a:rPr lang="lv-LV" sz="1400" dirty="0" err="1" smtClean="0"/>
              <a:t>alternative</a:t>
            </a:r>
            <a:r>
              <a:rPr lang="lv-LV" sz="1400" dirty="0" smtClean="0"/>
              <a:t> </a:t>
            </a:r>
            <a:r>
              <a:rPr lang="en-US" sz="1400" dirty="0" smtClean="0"/>
              <a:t>status according to </a:t>
            </a:r>
            <a:r>
              <a:rPr lang="en-US" sz="1400" i="1" dirty="0" smtClean="0"/>
              <a:t>Asylum Law </a:t>
            </a:r>
            <a:r>
              <a:rPr lang="en-US" sz="1400" dirty="0" smtClean="0"/>
              <a:t>and who has no valid travel document issued by his/her country of citizenship and it is impossible to receive it.</a:t>
            </a:r>
            <a:endParaRPr lang="lv-LV" sz="1400"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72</a:t>
            </a:fld>
            <a:endParaRPr lang="lv-LV"/>
          </a:p>
        </p:txBody>
      </p:sp>
      <p:sp>
        <p:nvSpPr>
          <p:cNvPr id="13" name="Action Button: Home 12">
            <a:hlinkClick r:id="rId5"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2" name="Action Button: Back or Previous 11">
            <a:hlinkClick r:id="rId6"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pic>
        <p:nvPicPr>
          <p:cNvPr id="14" name="Picture 13" descr="Lr pase.jpg"/>
          <p:cNvPicPr>
            <a:picLocks noChangeAspect="1"/>
          </p:cNvPicPr>
          <p:nvPr/>
        </p:nvPicPr>
        <p:blipFill>
          <a:blip r:embed="rId7" cstate="print"/>
          <a:srcRect l="14500" t="2400" r="3330" b="5820"/>
          <a:stretch>
            <a:fillRect/>
          </a:stretch>
        </p:blipFill>
        <p:spPr>
          <a:xfrm rot="21368493">
            <a:off x="270587" y="1324949"/>
            <a:ext cx="951722" cy="1502228"/>
          </a:xfrm>
          <a:prstGeom prst="rect">
            <a:avLst/>
          </a:prstGeom>
        </p:spPr>
      </p:pic>
      <p:pic>
        <p:nvPicPr>
          <p:cNvPr id="15" name="Picture 14" descr="Nepils pase.jpg"/>
          <p:cNvPicPr>
            <a:picLocks noChangeAspect="1"/>
          </p:cNvPicPr>
          <p:nvPr/>
        </p:nvPicPr>
        <p:blipFill>
          <a:blip r:embed="rId8" cstate="print"/>
          <a:srcRect l="4071" t="732" r="4082" b="9492"/>
          <a:stretch>
            <a:fillRect/>
          </a:stretch>
        </p:blipFill>
        <p:spPr>
          <a:xfrm rot="220529">
            <a:off x="1092527" y="2004189"/>
            <a:ext cx="1063804" cy="1540573"/>
          </a:xfrm>
          <a:prstGeom prst="rect">
            <a:avLst/>
          </a:prstGeom>
        </p:spPr>
      </p:pic>
      <p:pic>
        <p:nvPicPr>
          <p:cNvPr id="16" name="Picture 15" descr="Bezvalstn pase.jpg"/>
          <p:cNvPicPr>
            <a:picLocks noChangeAspect="1"/>
          </p:cNvPicPr>
          <p:nvPr/>
        </p:nvPicPr>
        <p:blipFill>
          <a:blip r:embed="rId9" cstate="print"/>
          <a:srcRect l="4887" t="1095" r="3547" b="9617"/>
          <a:stretch>
            <a:fillRect/>
          </a:stretch>
        </p:blipFill>
        <p:spPr>
          <a:xfrm rot="293082">
            <a:off x="60874" y="2995789"/>
            <a:ext cx="1060539" cy="1475047"/>
          </a:xfrm>
          <a:prstGeom prst="rect">
            <a:avLst/>
          </a:prstGeom>
        </p:spPr>
      </p:pic>
      <p:pic>
        <p:nvPicPr>
          <p:cNvPr id="17" name="Picture 16" descr="altern cel dok.jpg"/>
          <p:cNvPicPr>
            <a:picLocks noChangeAspect="1"/>
          </p:cNvPicPr>
          <p:nvPr/>
        </p:nvPicPr>
        <p:blipFill>
          <a:blip r:embed="rId10" cstate="print"/>
          <a:srcRect l="5693" t="2802" r="8915" b="13468"/>
          <a:stretch>
            <a:fillRect/>
          </a:stretch>
        </p:blipFill>
        <p:spPr>
          <a:xfrm rot="333984">
            <a:off x="68717" y="4534677"/>
            <a:ext cx="989045" cy="1464906"/>
          </a:xfrm>
          <a:prstGeom prst="rect">
            <a:avLst/>
          </a:prstGeom>
        </p:spPr>
      </p:pic>
      <p:pic>
        <p:nvPicPr>
          <p:cNvPr id="18" name="Picture 17" descr="begla pase.jpg"/>
          <p:cNvPicPr>
            <a:picLocks noChangeAspect="1"/>
          </p:cNvPicPr>
          <p:nvPr/>
        </p:nvPicPr>
        <p:blipFill>
          <a:blip r:embed="rId11" cstate="print"/>
          <a:srcRect l="5632" t="2143" r="3337" b="9533"/>
          <a:stretch>
            <a:fillRect/>
          </a:stretch>
        </p:blipFill>
        <p:spPr>
          <a:xfrm rot="21353179">
            <a:off x="1025886" y="3466902"/>
            <a:ext cx="1054359" cy="1515663"/>
          </a:xfrm>
          <a:prstGeom prst="rect">
            <a:avLst/>
          </a:prstGeom>
        </p:spPr>
      </p:pic>
      <p:sp>
        <p:nvSpPr>
          <p:cNvPr id="21" name="Action Button: Forward or Next 2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Identity</a:t>
            </a:r>
            <a:r>
              <a:rPr lang="lv-LV" dirty="0" smtClean="0"/>
              <a:t> </a:t>
            </a:r>
            <a:r>
              <a:rPr lang="lv-LV" dirty="0" err="1" smtClean="0"/>
              <a:t>Documents</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73</a:t>
            </a:fld>
            <a:endParaRPr lang="lv-LV"/>
          </a:p>
        </p:txBody>
      </p:sp>
      <p:graphicFrame>
        <p:nvGraphicFramePr>
          <p:cNvPr id="8" name="Content Placeholder 7"/>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Identity</a:t>
            </a:r>
            <a:r>
              <a:rPr lang="lv-LV" dirty="0" smtClean="0"/>
              <a:t> </a:t>
            </a:r>
            <a:r>
              <a:rPr lang="lv-LV" dirty="0" err="1" smtClean="0"/>
              <a:t>Documents</a:t>
            </a:r>
            <a:endParaRPr lang="lv-LV" dirty="0"/>
          </a:p>
        </p:txBody>
      </p:sp>
      <p:graphicFrame>
        <p:nvGraphicFramePr>
          <p:cNvPr id="9" name="Content Placeholder 8"/>
          <p:cNvGraphicFramePr>
            <a:graphicFrameLocks noGrp="1"/>
          </p:cNvGraphicFramePr>
          <p:nvPr>
            <p:ph sz="half" idx="1"/>
          </p:nvPr>
        </p:nvGraphicFramePr>
        <p:xfrm>
          <a:off x="219076" y="1371600"/>
          <a:ext cx="5029200" cy="5047862"/>
        </p:xfrm>
        <a:graphic>
          <a:graphicData uri="http://schemas.openxmlformats.org/drawingml/2006/chart">
            <c:chart xmlns:c="http://schemas.openxmlformats.org/drawingml/2006/chart" xmlns:r="http://schemas.openxmlformats.org/officeDocument/2006/relationships" r:id="rId2"/>
          </a:graphicData>
        </a:graphic>
      </p:graphicFrame>
      <p:pic>
        <p:nvPicPr>
          <p:cNvPr id="11" name="Content Placeholder 10" descr="Austrs Pases.jpg"/>
          <p:cNvPicPr>
            <a:picLocks noGrp="1" noChangeAspect="1"/>
          </p:cNvPicPr>
          <p:nvPr>
            <p:ph sz="half" idx="2"/>
          </p:nvPr>
        </p:nvPicPr>
        <p:blipFill>
          <a:blip r:embed="rId3" cstate="print"/>
          <a:srcRect l="2000" r="5289" b="14537"/>
          <a:stretch>
            <a:fillRect/>
          </a:stretch>
        </p:blipFill>
        <p:spPr>
          <a:xfrm rot="563793">
            <a:off x="4915114" y="2907216"/>
            <a:ext cx="3641532" cy="1905001"/>
          </a:xfrm>
          <a:prstGeom prst="roundRect">
            <a:avLst>
              <a:gd name="adj" fmla="val 8594"/>
            </a:avLst>
          </a:prstGeom>
          <a:solidFill>
            <a:srgbClr val="FFFFFF">
              <a:shade val="85000"/>
            </a:srgbClr>
          </a:solidFill>
          <a:ln>
            <a:noFill/>
          </a:ln>
          <a:effectLst>
            <a:outerShdw blurRad="50800" dist="50800" dir="5400000" algn="ctr" rotWithShape="0">
              <a:srgbClr val="000000">
                <a:alpha val="41000"/>
              </a:srgbClr>
            </a:outerShdw>
            <a:reflection blurRad="12700" stA="38000" endPos="28000" dist="5000" dir="5400000" sy="-100000" algn="bl" rotWithShape="0"/>
          </a:effectLst>
          <a:scene3d>
            <a:camera prst="orthographicFront">
              <a:rot lat="0" lon="0" rev="300000"/>
            </a:camera>
            <a:lightRig rig="threePt" dir="t"/>
          </a:scene3d>
          <a:sp3d/>
        </p:spPr>
      </p:pic>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74</a:t>
            </a:fld>
            <a:endParaRPr lang="lv-LV"/>
          </a:p>
        </p:txBody>
      </p:sp>
      <p:sp>
        <p:nvSpPr>
          <p:cNvPr id="6" name="Action Button: Home 5">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pic>
        <p:nvPicPr>
          <p:cNvPr id="12" name="Picture 11" descr="Austr Pases.jpg"/>
          <p:cNvPicPr>
            <a:picLocks noChangeAspect="1"/>
          </p:cNvPicPr>
          <p:nvPr/>
        </p:nvPicPr>
        <p:blipFill>
          <a:blip r:embed="rId5" cstate="print"/>
          <a:srcRect r="29187"/>
          <a:stretch>
            <a:fillRect/>
          </a:stretch>
        </p:blipFill>
        <p:spPr>
          <a:xfrm rot="1372848">
            <a:off x="5982390" y="1689043"/>
            <a:ext cx="2940276" cy="1733531"/>
          </a:xfrm>
          <a:prstGeom prst="rect">
            <a:avLst/>
          </a:prstGeom>
          <a:ln>
            <a:noFill/>
          </a:ln>
          <a:effectLst>
            <a:softEdge rad="112500"/>
          </a:effectLst>
        </p:spPr>
      </p:pic>
      <p:sp>
        <p:nvSpPr>
          <p:cNvPr id="8" name="Action Button: Back or Previous 7">
            <a:hlinkClick r:id="rId6"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Identity</a:t>
            </a:r>
            <a:r>
              <a:rPr lang="lv-LV" dirty="0" smtClean="0"/>
              <a:t> </a:t>
            </a:r>
            <a:r>
              <a:rPr lang="lv-LV" dirty="0" err="1" smtClean="0"/>
              <a:t>Documents</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75</a:t>
            </a:fld>
            <a:endParaRPr lang="lv-LV"/>
          </a:p>
        </p:txBody>
      </p:sp>
      <p:graphicFrame>
        <p:nvGraphicFramePr>
          <p:cNvPr id="11" name="Content Placeholder 10"/>
          <p:cNvGraphicFramePr>
            <a:graphicFrameLocks noGrp="1"/>
          </p:cNvGraphicFramePr>
          <p:nvPr>
            <p:ph idx="1"/>
          </p:nvPr>
        </p:nvGraphicFramePr>
        <p:xfrm>
          <a:off x="285720" y="1357299"/>
          <a:ext cx="8543956" cy="5072098"/>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UA A.jpg"/>
          <p:cNvPicPr>
            <a:picLocks noChangeAspect="1"/>
          </p:cNvPicPr>
          <p:nvPr/>
        </p:nvPicPr>
        <p:blipFill>
          <a:blip r:embed="rId2"/>
          <a:srcRect l="3712" t="49320" r="4187" b="7241"/>
          <a:stretch>
            <a:fillRect/>
          </a:stretch>
        </p:blipFill>
        <p:spPr>
          <a:xfrm>
            <a:off x="5478920" y="4775814"/>
            <a:ext cx="1783915" cy="1104353"/>
          </a:xfrm>
          <a:prstGeom prst="roundRect">
            <a:avLst>
              <a:gd name="adj" fmla="val 8594"/>
            </a:avLst>
          </a:prstGeom>
          <a:solidFill>
            <a:srgbClr val="FFFFFF">
              <a:shade val="85000"/>
            </a:srgbClr>
          </a:solidFill>
          <a:ln>
            <a:solidFill>
              <a:srgbClr val="00B0F0"/>
            </a:solidFill>
          </a:ln>
          <a:effectLst>
            <a:reflection blurRad="12700" stA="38000" endPos="28000" dist="5000" dir="5400000" sy="-100000" algn="bl" rotWithShape="0"/>
          </a:effectLst>
        </p:spPr>
      </p:pic>
      <p:sp>
        <p:nvSpPr>
          <p:cNvPr id="5" name="Title 4"/>
          <p:cNvSpPr>
            <a:spLocks noGrp="1"/>
          </p:cNvSpPr>
          <p:nvPr>
            <p:ph type="title"/>
          </p:nvPr>
        </p:nvSpPr>
        <p:spPr/>
        <p:txBody>
          <a:bodyPr/>
          <a:lstStyle/>
          <a:p>
            <a:r>
              <a:rPr lang="lv-LV" dirty="0" err="1" smtClean="0"/>
              <a:t>Identity</a:t>
            </a:r>
            <a:r>
              <a:rPr lang="lv-LV" dirty="0" smtClean="0"/>
              <a:t> </a:t>
            </a:r>
            <a:r>
              <a:rPr lang="lv-LV" dirty="0" err="1" smtClean="0"/>
              <a:t>Documents</a:t>
            </a:r>
            <a:endParaRPr lang="lv-LV" dirty="0"/>
          </a:p>
        </p:txBody>
      </p:sp>
      <p:graphicFrame>
        <p:nvGraphicFramePr>
          <p:cNvPr id="9" name="Content Placeholder 8"/>
          <p:cNvGraphicFramePr>
            <a:graphicFrameLocks noGrp="1"/>
          </p:cNvGraphicFramePr>
          <p:nvPr>
            <p:ph sz="half" idx="1"/>
          </p:nvPr>
        </p:nvGraphicFramePr>
        <p:xfrm>
          <a:off x="228600" y="1304925"/>
          <a:ext cx="5191126" cy="5141167"/>
        </p:xfrm>
        <a:graphic>
          <a:graphicData uri="http://schemas.openxmlformats.org/drawingml/2006/chart">
            <c:chart xmlns:c="http://schemas.openxmlformats.org/drawingml/2006/chart" xmlns:r="http://schemas.openxmlformats.org/officeDocument/2006/relationships" r:id="rId3"/>
          </a:graphicData>
        </a:graphic>
      </p:graphicFrame>
      <p:pic>
        <p:nvPicPr>
          <p:cNvPr id="11" name="Content Placeholder 10" descr="LR pers apliec A.jpg"/>
          <p:cNvPicPr>
            <a:picLocks noGrp="1" noChangeAspect="1"/>
          </p:cNvPicPr>
          <p:nvPr>
            <p:ph sz="half" idx="2"/>
          </p:nvPr>
        </p:nvPicPr>
        <p:blipFill>
          <a:blip r:embed="rId4"/>
          <a:srcRect l="4165" t="50793" r="4034" b="6824"/>
          <a:stretch>
            <a:fillRect/>
          </a:stretch>
        </p:blipFill>
        <p:spPr>
          <a:xfrm rot="345912">
            <a:off x="7153142" y="2997807"/>
            <a:ext cx="1778104" cy="1091986"/>
          </a:xfrm>
          <a:prstGeom prst="roundRect">
            <a:avLst>
              <a:gd name="adj" fmla="val 8594"/>
            </a:avLst>
          </a:prstGeom>
          <a:solidFill>
            <a:srgbClr val="FFFFFF">
              <a:shade val="85000"/>
            </a:srgbClr>
          </a:solidFill>
          <a:ln>
            <a:solidFill>
              <a:schemeClr val="accent6">
                <a:lumMod val="75000"/>
              </a:schemeClr>
            </a:solidFill>
          </a:ln>
          <a:effectLst>
            <a:reflection blurRad="12700" stA="38000" endPos="28000" dist="5000" dir="5400000" sy="-100000" algn="bl" rotWithShape="0"/>
          </a:effectLst>
        </p:spPr>
      </p:pic>
      <p:sp>
        <p:nvSpPr>
          <p:cNvPr id="6" name="Slide Number Placeholder 5"/>
          <p:cNvSpPr>
            <a:spLocks noGrp="1"/>
          </p:cNvSpPr>
          <p:nvPr>
            <p:ph type="sldNum" sz="quarter" idx="12"/>
          </p:nvPr>
        </p:nvSpPr>
        <p:spPr>
          <a:xfrm>
            <a:off x="6553201" y="6356351"/>
            <a:ext cx="2133600" cy="359244"/>
          </a:xfrm>
        </p:spPr>
        <p:txBody>
          <a:bodyPr/>
          <a:lstStyle/>
          <a:p>
            <a:pPr>
              <a:defRPr/>
            </a:pPr>
            <a:fld id="{D81579D9-452F-4C29-A011-B7AE3F8F110C}" type="slidenum">
              <a:rPr lang="lv-LV" smtClean="0"/>
              <a:pPr>
                <a:defRPr/>
              </a:pPr>
              <a:t>76</a:t>
            </a:fld>
            <a:endParaRPr lang="lv-LV"/>
          </a:p>
        </p:txBody>
      </p:sp>
      <p:sp>
        <p:nvSpPr>
          <p:cNvPr id="8" name="Action Button: Home 7">
            <a:hlinkClick r:id="rId5"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6"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pic>
        <p:nvPicPr>
          <p:cNvPr id="12" name="Picture 11" descr="LR nepils apliec A.jpg"/>
          <p:cNvPicPr>
            <a:picLocks noChangeAspect="1"/>
          </p:cNvPicPr>
          <p:nvPr/>
        </p:nvPicPr>
        <p:blipFill>
          <a:blip r:embed="rId7"/>
          <a:srcRect l="3784" t="51065" r="2904" b="5354"/>
          <a:stretch>
            <a:fillRect/>
          </a:stretch>
        </p:blipFill>
        <p:spPr>
          <a:xfrm>
            <a:off x="5358557" y="2634598"/>
            <a:ext cx="1807396" cy="1109604"/>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p:spPr>
      </p:pic>
      <p:pic>
        <p:nvPicPr>
          <p:cNvPr id="13" name="Picture 12" descr="LR nepils apliec A.jpg"/>
          <p:cNvPicPr>
            <a:picLocks noChangeAspect="1"/>
          </p:cNvPicPr>
          <p:nvPr/>
        </p:nvPicPr>
        <p:blipFill>
          <a:blip r:embed="rId7"/>
          <a:srcRect l="5050" t="2501" r="3451" b="54161"/>
          <a:stretch>
            <a:fillRect/>
          </a:stretch>
        </p:blipFill>
        <p:spPr>
          <a:xfrm rot="225604">
            <a:off x="5257776" y="1432814"/>
            <a:ext cx="1772293" cy="1103421"/>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p:spPr>
      </p:pic>
      <p:pic>
        <p:nvPicPr>
          <p:cNvPr id="14" name="Content Placeholder 10" descr="LR pers apliec A.jpg"/>
          <p:cNvPicPr>
            <a:picLocks noChangeAspect="1"/>
          </p:cNvPicPr>
          <p:nvPr/>
        </p:nvPicPr>
        <p:blipFill>
          <a:blip r:embed="rId4"/>
          <a:srcRect l="4133" t="1659" r="4134" b="56552"/>
          <a:stretch>
            <a:fillRect/>
          </a:stretch>
        </p:blipFill>
        <p:spPr>
          <a:xfrm rot="21300490">
            <a:off x="7131692" y="1647059"/>
            <a:ext cx="1776801" cy="1076702"/>
          </a:xfrm>
          <a:prstGeom prst="roundRect">
            <a:avLst>
              <a:gd name="adj" fmla="val 8594"/>
            </a:avLst>
          </a:prstGeom>
          <a:solidFill>
            <a:srgbClr val="FFFFFF">
              <a:shade val="85000"/>
            </a:srgbClr>
          </a:solidFill>
          <a:ln>
            <a:solidFill>
              <a:schemeClr val="accent6">
                <a:lumMod val="75000"/>
              </a:schemeClr>
            </a:solidFill>
          </a:ln>
          <a:effectLst>
            <a:reflection blurRad="12700" stA="38000" endPos="28000" dist="5000" dir="5400000" sy="-100000" algn="bl" rotWithShape="0"/>
          </a:effectLst>
        </p:spPr>
      </p:pic>
      <p:pic>
        <p:nvPicPr>
          <p:cNvPr id="15" name="Picture 14" descr="ES pers apl A.jpg"/>
          <p:cNvPicPr>
            <a:picLocks noChangeAspect="1"/>
          </p:cNvPicPr>
          <p:nvPr/>
        </p:nvPicPr>
        <p:blipFill>
          <a:blip r:embed="rId8"/>
          <a:srcRect l="5123" t="50126" r="4577" b="7115"/>
          <a:stretch>
            <a:fillRect/>
          </a:stretch>
        </p:blipFill>
        <p:spPr>
          <a:xfrm rot="510056">
            <a:off x="7310305" y="4190161"/>
            <a:ext cx="1749050" cy="1069117"/>
          </a:xfrm>
          <a:prstGeom prst="roundRect">
            <a:avLst>
              <a:gd name="adj" fmla="val 8594"/>
            </a:avLst>
          </a:prstGeom>
          <a:solidFill>
            <a:srgbClr val="FFFFFF">
              <a:shade val="85000"/>
            </a:srgbClr>
          </a:solidFill>
          <a:ln>
            <a:solidFill>
              <a:schemeClr val="accent6">
                <a:lumMod val="60000"/>
                <a:lumOff val="40000"/>
              </a:schemeClr>
            </a:solidFill>
          </a:ln>
          <a:effectLst>
            <a:reflection blurRad="12700" stA="38000" endPos="28000" dist="5000" dir="5400000" sy="-100000" algn="bl" rotWithShape="0"/>
          </a:effectLst>
        </p:spPr>
      </p:pic>
      <p:pic>
        <p:nvPicPr>
          <p:cNvPr id="16" name="Picture 15" descr="ES pers apl A.jpg"/>
          <p:cNvPicPr>
            <a:picLocks noChangeAspect="1"/>
          </p:cNvPicPr>
          <p:nvPr/>
        </p:nvPicPr>
        <p:blipFill>
          <a:blip r:embed="rId8"/>
          <a:srcRect l="4508" t="1891" r="3673" b="54892"/>
          <a:stretch>
            <a:fillRect/>
          </a:stretch>
        </p:blipFill>
        <p:spPr>
          <a:xfrm rot="1005985">
            <a:off x="5568221" y="3668862"/>
            <a:ext cx="1778461" cy="1080552"/>
          </a:xfrm>
          <a:prstGeom prst="roundRect">
            <a:avLst>
              <a:gd name="adj" fmla="val 8594"/>
            </a:avLst>
          </a:prstGeom>
          <a:solidFill>
            <a:srgbClr val="FFFFFF">
              <a:shade val="85000"/>
            </a:srgbClr>
          </a:solidFill>
          <a:ln>
            <a:solidFill>
              <a:schemeClr val="accent6">
                <a:lumMod val="60000"/>
                <a:lumOff val="40000"/>
              </a:schemeClr>
            </a:solidFill>
          </a:ln>
          <a:effectLst>
            <a:reflection blurRad="12700" stA="38000" endPos="28000" dist="5000" dir="5400000" sy="-100000" algn="bl" rotWithShape="0"/>
          </a:effectLst>
        </p:spPr>
      </p:pic>
      <p:pic>
        <p:nvPicPr>
          <p:cNvPr id="17" name="Picture 16" descr="UA A.jpg"/>
          <p:cNvPicPr>
            <a:picLocks noChangeAspect="1"/>
          </p:cNvPicPr>
          <p:nvPr/>
        </p:nvPicPr>
        <p:blipFill>
          <a:blip r:embed="rId2"/>
          <a:srcRect l="3598" t="1626" r="4602" b="56770"/>
          <a:stretch>
            <a:fillRect/>
          </a:stretch>
        </p:blipFill>
        <p:spPr>
          <a:xfrm rot="656157">
            <a:off x="7074323" y="5291854"/>
            <a:ext cx="1778105" cy="1057684"/>
          </a:xfrm>
          <a:prstGeom prst="roundRect">
            <a:avLst>
              <a:gd name="adj" fmla="val 8594"/>
            </a:avLst>
          </a:prstGeom>
          <a:solidFill>
            <a:srgbClr val="FFFFFF">
              <a:shade val="85000"/>
            </a:srgbClr>
          </a:solidFill>
          <a:ln>
            <a:solidFill>
              <a:srgbClr val="00B0F0"/>
            </a:solidFill>
          </a:ln>
          <a:effectLst>
            <a:reflection blurRad="12700" stA="38000" endPos="28000" dist="5000" dir="5400000" sy="-100000" algn="bl" rotWithShape="0"/>
          </a:effectLst>
        </p:spPr>
      </p:pic>
      <p:sp>
        <p:nvSpPr>
          <p:cNvPr id="19" name="Action Button: Forward or Next 1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Identity</a:t>
            </a:r>
            <a:r>
              <a:rPr lang="lv-LV" dirty="0" smtClean="0"/>
              <a:t> </a:t>
            </a:r>
            <a:r>
              <a:rPr lang="lv-LV" dirty="0" err="1" smtClean="0"/>
              <a:t>Documents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77</a:t>
            </a:fld>
            <a:endParaRPr lang="lv-LV"/>
          </a:p>
        </p:txBody>
      </p:sp>
      <p:graphicFrame>
        <p:nvGraphicFramePr>
          <p:cNvPr id="8" name="Content Placeholder 7"/>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Identity</a:t>
            </a:r>
            <a:r>
              <a:rPr lang="lv-LV" dirty="0" smtClean="0"/>
              <a:t> </a:t>
            </a:r>
            <a:r>
              <a:rPr lang="lv-LV" dirty="0" err="1" smtClean="0"/>
              <a:t>Documents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78</a:t>
            </a:fld>
            <a:endParaRPr lang="lv-LV"/>
          </a:p>
        </p:txBody>
      </p:sp>
      <p:graphicFrame>
        <p:nvGraphicFramePr>
          <p:cNvPr id="8" name="Content Placeholder 7"/>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Identity</a:t>
            </a:r>
            <a:r>
              <a:rPr lang="lv-LV" dirty="0" smtClean="0"/>
              <a:t> </a:t>
            </a:r>
            <a:r>
              <a:rPr lang="lv-LV" dirty="0" err="1" smtClean="0"/>
              <a:t>Documents</a:t>
            </a:r>
            <a:endParaRPr lang="lv-LV" dirty="0"/>
          </a:p>
        </p:txBody>
      </p:sp>
      <p:graphicFrame>
        <p:nvGraphicFramePr>
          <p:cNvPr id="5" name="Content Placeholder 4"/>
          <p:cNvGraphicFramePr>
            <a:graphicFrameLocks noGrp="1"/>
          </p:cNvGraphicFramePr>
          <p:nvPr>
            <p:ph idx="1"/>
          </p:nvPr>
        </p:nvGraphicFramePr>
        <p:xfrm>
          <a:off x="2836507" y="1371600"/>
          <a:ext cx="6018245"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79</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pic>
        <p:nvPicPr>
          <p:cNvPr id="8" name="Picture 7" descr="apliec nac pret un repres.jpg"/>
          <p:cNvPicPr>
            <a:picLocks noChangeAspect="1"/>
          </p:cNvPicPr>
          <p:nvPr/>
        </p:nvPicPr>
        <p:blipFill>
          <a:blip r:embed="rId5"/>
          <a:stretch>
            <a:fillRect/>
          </a:stretch>
        </p:blipFill>
        <p:spPr>
          <a:xfrm rot="926175">
            <a:off x="1107233" y="1926584"/>
            <a:ext cx="2018523" cy="1291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repres apliec.jpg"/>
          <p:cNvPicPr>
            <a:picLocks noChangeAspect="1"/>
          </p:cNvPicPr>
          <p:nvPr/>
        </p:nvPicPr>
        <p:blipFill>
          <a:blip r:embed="rId6"/>
          <a:stretch>
            <a:fillRect/>
          </a:stretch>
        </p:blipFill>
        <p:spPr>
          <a:xfrm rot="21297941">
            <a:off x="272683" y="3223449"/>
            <a:ext cx="2058066" cy="1377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Personnel</a:t>
            </a:r>
            <a:endParaRPr lang="lv-LV" dirty="0"/>
          </a:p>
        </p:txBody>
      </p:sp>
      <p:graphicFrame>
        <p:nvGraphicFramePr>
          <p:cNvPr id="5" name="Content Placeholder 4"/>
          <p:cNvGraphicFramePr>
            <a:graphicFrameLocks noGrp="1"/>
          </p:cNvGraphicFramePr>
          <p:nvPr>
            <p:ph sz="half" idx="1"/>
          </p:nvPr>
        </p:nvGraphicFramePr>
        <p:xfrm>
          <a:off x="114301" y="1371600"/>
          <a:ext cx="4381500" cy="495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7"/>
          <p:cNvGraphicFramePr>
            <a:graphicFrameLocks noGrp="1"/>
          </p:cNvGraphicFramePr>
          <p:nvPr>
            <p:ph sz="half" idx="2"/>
          </p:nvPr>
        </p:nvGraphicFramePr>
        <p:xfrm>
          <a:off x="4648200" y="1371600"/>
          <a:ext cx="4295775"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a:t>
            </a:fld>
            <a:endParaRPr lang="lv-LV"/>
          </a:p>
        </p:txBody>
      </p:sp>
      <p:sp>
        <p:nvSpPr>
          <p:cNvPr id="6" name="Action Button: Home 5">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Personnel</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Identity</a:t>
            </a:r>
            <a:r>
              <a:rPr lang="lv-LV" dirty="0" smtClean="0"/>
              <a:t> </a:t>
            </a:r>
            <a:r>
              <a:rPr lang="lv-LV" dirty="0" err="1" smtClean="0"/>
              <a:t>Documents</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80</a:t>
            </a:fld>
            <a:endParaRPr lang="lv-LV"/>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Identity</a:t>
            </a:r>
            <a:r>
              <a:rPr lang="lv-LV" dirty="0" smtClean="0"/>
              <a:t> </a:t>
            </a:r>
            <a:r>
              <a:rPr lang="lv-LV" dirty="0" err="1" smtClean="0"/>
              <a:t>Documents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81</a:t>
            </a:fld>
            <a:endParaRPr lang="lv-LV"/>
          </a:p>
        </p:txBody>
      </p:sp>
      <p:graphicFrame>
        <p:nvGraphicFramePr>
          <p:cNvPr id="8" name="Content Placeholder 7"/>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Identity</a:t>
            </a:r>
            <a:r>
              <a:rPr lang="lv-LV" dirty="0" smtClean="0"/>
              <a:t> </a:t>
            </a:r>
            <a:r>
              <a:rPr lang="lv-LV" dirty="0" err="1" smtClean="0"/>
              <a:t>Documents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82</a:t>
            </a:fld>
            <a:endParaRPr lang="lv-LV"/>
          </a:p>
        </p:txBody>
      </p:sp>
      <p:graphicFrame>
        <p:nvGraphicFramePr>
          <p:cNvPr id="7" name="Content Placeholder 6"/>
          <p:cNvGraphicFramePr>
            <a:graphicFrameLocks noGrp="1"/>
          </p:cNvGraphicFramePr>
          <p:nvPr>
            <p:ph sz="half" idx="1"/>
          </p:nvPr>
        </p:nvGraphicFramePr>
        <p:xfrm>
          <a:off x="214282" y="1371600"/>
          <a:ext cx="4643470" cy="495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0"/>
          <p:cNvGraphicFramePr>
            <a:graphicFrameLocks noGrp="1"/>
          </p:cNvGraphicFramePr>
          <p:nvPr>
            <p:ph sz="half" idx="2"/>
          </p:nvPr>
        </p:nvGraphicFramePr>
        <p:xfrm>
          <a:off x="4648200" y="1371600"/>
          <a:ext cx="421008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6" name="Action Button: Home 5">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2844" y="142853"/>
            <a:ext cx="2347529" cy="2286016"/>
            <a:chOff x="1582899" y="1343022"/>
            <a:chExt cx="1500266" cy="1460954"/>
          </a:xfrm>
        </p:grpSpPr>
        <p:sp>
          <p:nvSpPr>
            <p:cNvPr id="5" name="Oval 4"/>
            <p:cNvSpPr/>
            <p:nvPr/>
          </p:nvSpPr>
          <p:spPr>
            <a:xfrm>
              <a:off x="1582899" y="1343022"/>
              <a:ext cx="1500266" cy="1460954"/>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6" name="Oval 4"/>
            <p:cNvSpPr/>
            <p:nvPr/>
          </p:nvSpPr>
          <p:spPr>
            <a:xfrm>
              <a:off x="1802608" y="1556974"/>
              <a:ext cx="1149936" cy="1110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algn="ctr" defTabSz="577779">
                <a:lnSpc>
                  <a:spcPct val="90000"/>
                </a:lnSpc>
                <a:spcAft>
                  <a:spcPct val="35000"/>
                </a:spcAft>
              </a:pPr>
              <a:r>
                <a:rPr lang="lv-LV" sz="2400" b="1" dirty="0" err="1" smtClean="0"/>
                <a:t>Population</a:t>
              </a:r>
              <a:r>
                <a:rPr lang="lv-LV" sz="2400" b="1" dirty="0" smtClean="0"/>
                <a:t> </a:t>
              </a:r>
              <a:r>
                <a:rPr lang="lv-LV" sz="2400" b="1" dirty="0" err="1" smtClean="0"/>
                <a:t>Register</a:t>
              </a:r>
              <a:endParaRPr lang="lv-LV" sz="2400" b="1" dirty="0"/>
            </a:p>
          </p:txBody>
        </p:sp>
      </p:grpSp>
      <p:graphicFrame>
        <p:nvGraphicFramePr>
          <p:cNvPr id="8" name="Diagram 7"/>
          <p:cNvGraphicFramePr/>
          <p:nvPr/>
        </p:nvGraphicFramePr>
        <p:xfrm>
          <a:off x="2571737" y="228599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83</a:t>
            </a:fld>
            <a:endParaRPr lang="lv-LV"/>
          </a:p>
        </p:txBody>
      </p:sp>
      <p:sp>
        <p:nvSpPr>
          <p:cNvPr id="10" name="Action Button: Home 9">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eginning 8">
            <a:hlinkClick r:id="rId7"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Population</a:t>
            </a:r>
            <a:r>
              <a:rPr lang="lv-LV" dirty="0" smtClean="0"/>
              <a:t> </a:t>
            </a:r>
            <a:r>
              <a:rPr lang="lv-LV" dirty="0" err="1" smtClean="0"/>
              <a:t>Register</a:t>
            </a:r>
            <a:endParaRPr lang="lv-LV" dirty="0"/>
          </a:p>
        </p:txBody>
      </p:sp>
      <p:sp>
        <p:nvSpPr>
          <p:cNvPr id="3" name="Content Placeholder 2"/>
          <p:cNvSpPr>
            <a:spLocks noGrp="1"/>
          </p:cNvSpPr>
          <p:nvPr>
            <p:ph idx="1"/>
          </p:nvPr>
        </p:nvSpPr>
        <p:spPr>
          <a:xfrm>
            <a:off x="277403" y="1422914"/>
            <a:ext cx="8609744" cy="5283175"/>
          </a:xfrm>
        </p:spPr>
        <p:txBody>
          <a:bodyPr>
            <a:noAutofit/>
          </a:bodyPr>
          <a:lstStyle/>
          <a:p>
            <a:pPr algn="just">
              <a:buNone/>
            </a:pPr>
            <a:r>
              <a:rPr lang="en-GB" sz="1700" dirty="0" smtClean="0"/>
              <a:t>The main task of the </a:t>
            </a:r>
            <a:r>
              <a:rPr lang="lv-LV" sz="1700" dirty="0" err="1" smtClean="0"/>
              <a:t>Population</a:t>
            </a:r>
            <a:r>
              <a:rPr lang="lv-LV" sz="1700" dirty="0" smtClean="0"/>
              <a:t> </a:t>
            </a:r>
            <a:r>
              <a:rPr lang="en-GB" sz="1700" dirty="0" smtClean="0"/>
              <a:t>Register </a:t>
            </a:r>
            <a:r>
              <a:rPr lang="lv-LV" sz="1700" dirty="0" err="1" smtClean="0"/>
              <a:t>is</a:t>
            </a:r>
            <a:r>
              <a:rPr lang="lv-LV" sz="1700" dirty="0" smtClean="0"/>
              <a:t> to </a:t>
            </a:r>
            <a:r>
              <a:rPr lang="en-GB" sz="1700" dirty="0" smtClean="0"/>
              <a:t>ensure the records of Latvian citizens, Latvian non-citizens, as well as of </a:t>
            </a:r>
            <a:r>
              <a:rPr lang="lv-LV" sz="1700" dirty="0" err="1" smtClean="0"/>
              <a:t>foreigners</a:t>
            </a:r>
            <a:r>
              <a:rPr lang="en-GB" sz="1700" dirty="0" smtClean="0"/>
              <a:t>, stateless persons and refugees who have received residence permits in Latvia</a:t>
            </a:r>
            <a:r>
              <a:rPr lang="lv-LV" sz="1700" dirty="0" smtClean="0"/>
              <a:t>,</a:t>
            </a:r>
            <a:r>
              <a:rPr lang="en-GB" sz="1700" dirty="0" smtClean="0"/>
              <a:t> in accordance with the procedures specified in the </a:t>
            </a:r>
            <a:r>
              <a:rPr lang="en-GB" sz="1700" i="1" dirty="0" smtClean="0">
                <a:hlinkClick r:id="rId2"/>
              </a:rPr>
              <a:t>Population Register Law</a:t>
            </a:r>
            <a:r>
              <a:rPr lang="lv-LV" sz="1700" i="1" dirty="0" smtClean="0"/>
              <a:t> </a:t>
            </a:r>
            <a:r>
              <a:rPr lang="en-GB" sz="1700" dirty="0" smtClean="0"/>
              <a:t> by including and updating information in the Register regarding such persons.</a:t>
            </a:r>
            <a:endParaRPr lang="lv-LV" sz="1700" dirty="0" smtClean="0"/>
          </a:p>
          <a:p>
            <a:pPr algn="just">
              <a:buNone/>
            </a:pPr>
            <a:r>
              <a:rPr lang="en-GB" sz="1700" dirty="0" smtClean="0"/>
              <a:t>Within the scope of their competence, the O</a:t>
            </a:r>
            <a:r>
              <a:rPr lang="lv-LV" sz="1700" dirty="0" smtClean="0"/>
              <a:t>CMA</a:t>
            </a:r>
            <a:r>
              <a:rPr lang="en-GB" sz="1700" dirty="0" smtClean="0"/>
              <a:t> and foreign diplomatic and consular representations of Latvia</a:t>
            </a:r>
            <a:r>
              <a:rPr lang="lv-LV" sz="1700" dirty="0" smtClean="0"/>
              <a:t> </a:t>
            </a:r>
            <a:r>
              <a:rPr lang="lv-LV" sz="1700" dirty="0" err="1" smtClean="0"/>
              <a:t>abroad</a:t>
            </a:r>
            <a:r>
              <a:rPr lang="en-GB" sz="1700" dirty="0" smtClean="0"/>
              <a:t> </a:t>
            </a:r>
            <a:r>
              <a:rPr lang="lv-LV" sz="1700" dirty="0" err="1" smtClean="0"/>
              <a:t>are</a:t>
            </a:r>
            <a:r>
              <a:rPr lang="lv-LV" sz="1700" dirty="0" smtClean="0"/>
              <a:t> </a:t>
            </a:r>
            <a:r>
              <a:rPr lang="en-GB" sz="1700" dirty="0" smtClean="0"/>
              <a:t>responsible for the inclusion of information in the </a:t>
            </a:r>
            <a:r>
              <a:rPr lang="lv-LV" sz="1700" dirty="0" err="1" smtClean="0"/>
              <a:t>Population</a:t>
            </a:r>
            <a:r>
              <a:rPr lang="lv-LV" sz="1700" dirty="0" smtClean="0"/>
              <a:t> </a:t>
            </a:r>
            <a:r>
              <a:rPr lang="en-GB" sz="1700" dirty="0" smtClean="0"/>
              <a:t>Register.</a:t>
            </a:r>
            <a:endParaRPr lang="lv-LV" sz="1700" dirty="0" smtClean="0"/>
          </a:p>
          <a:p>
            <a:pPr algn="just">
              <a:buNone/>
            </a:pPr>
            <a:r>
              <a:rPr lang="en-GB" sz="1700" dirty="0" smtClean="0"/>
              <a:t>The Population Register is one of the most significant databases of national level; it contains information on more than three million persons. The Population Register is a single country’s population registration system where information is gathered on names, </a:t>
            </a:r>
            <a:r>
              <a:rPr lang="lv-LV" sz="1700" dirty="0" err="1" smtClean="0"/>
              <a:t>marital</a:t>
            </a:r>
            <a:r>
              <a:rPr lang="lv-LV" sz="1700" dirty="0" smtClean="0"/>
              <a:t> status, </a:t>
            </a:r>
            <a:r>
              <a:rPr lang="en-GB" sz="1700" dirty="0" smtClean="0"/>
              <a:t>residence, personal identification documents etc.</a:t>
            </a:r>
            <a:endParaRPr lang="lv-LV" sz="1700" dirty="0" smtClean="0"/>
          </a:p>
          <a:p>
            <a:pPr algn="just">
              <a:buNone/>
            </a:pPr>
            <a:r>
              <a:rPr lang="en-GB" sz="1700" dirty="0" smtClean="0"/>
              <a:t>The Population Register is the only national-level register where information online is used by all other national registers. The Population Register is also used to ensure the operation of e-administration and e-services too.</a:t>
            </a:r>
            <a:endParaRPr lang="lv-LV" sz="1700" dirty="0" smtClean="0"/>
          </a:p>
          <a:p>
            <a:pPr algn="just">
              <a:buNone/>
            </a:pPr>
            <a:r>
              <a:rPr lang="en-GB" sz="1700" dirty="0" smtClean="0"/>
              <a:t>The information is used for statistical surveys, tax estimates and calculations, </a:t>
            </a:r>
            <a:r>
              <a:rPr lang="en-GB" sz="1700" dirty="0" err="1" smtClean="0"/>
              <a:t>organi</a:t>
            </a:r>
            <a:r>
              <a:rPr lang="lv-LV" sz="1700" dirty="0" err="1" smtClean="0"/>
              <a:t>sing</a:t>
            </a:r>
            <a:r>
              <a:rPr lang="lv-LV" sz="1700" dirty="0" smtClean="0"/>
              <a:t> </a:t>
            </a:r>
            <a:r>
              <a:rPr lang="en-GB" sz="1700" dirty="0" smtClean="0"/>
              <a:t>of elections and other processes of national scale.</a:t>
            </a:r>
            <a:endParaRPr lang="lv-LV" sz="1700" dirty="0" smtClean="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84</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3" y="6316824"/>
            <a:ext cx="1547132"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Population</a:t>
            </a:r>
            <a:r>
              <a:rPr lang="lv-LV" dirty="0" smtClean="0"/>
              <a:t> </a:t>
            </a:r>
            <a:r>
              <a:rPr lang="lv-LV" dirty="0" err="1" smtClean="0"/>
              <a:t>Register</a:t>
            </a:r>
            <a:endParaRPr lang="lv-LV" dirty="0"/>
          </a:p>
        </p:txBody>
      </p:sp>
      <p:graphicFrame>
        <p:nvGraphicFramePr>
          <p:cNvPr id="5" name="Content Placeholder 4"/>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85</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3" y="6316824"/>
            <a:ext cx="151855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926" y="0"/>
            <a:ext cx="8229600" cy="1143000"/>
          </a:xfrm>
        </p:spPr>
        <p:txBody>
          <a:bodyPr/>
          <a:lstStyle/>
          <a:p>
            <a:r>
              <a:rPr lang="lv-LV" dirty="0" err="1" smtClean="0"/>
              <a:t>Declaration</a:t>
            </a:r>
            <a:r>
              <a:rPr lang="lv-LV" dirty="0" smtClean="0"/>
              <a:t> </a:t>
            </a:r>
            <a:r>
              <a:rPr lang="lv-LV" dirty="0" err="1" smtClean="0"/>
              <a:t>of</a:t>
            </a:r>
            <a:r>
              <a:rPr lang="lv-LV" dirty="0" smtClean="0"/>
              <a:t> </a:t>
            </a:r>
            <a:r>
              <a:rPr lang="lv-LV" dirty="0" err="1" smtClean="0"/>
              <a:t>Residence</a:t>
            </a:r>
            <a:endParaRPr lang="lv-LV" dirty="0"/>
          </a:p>
        </p:txBody>
      </p:sp>
      <p:graphicFrame>
        <p:nvGraphicFramePr>
          <p:cNvPr id="9" name="Content Placeholder 8"/>
          <p:cNvGraphicFramePr>
            <a:graphicFrameLocks noGrp="1"/>
          </p:cNvGraphicFramePr>
          <p:nvPr>
            <p:ph sz="half" idx="1"/>
          </p:nvPr>
        </p:nvGraphicFramePr>
        <p:xfrm>
          <a:off x="292813" y="1371600"/>
          <a:ext cx="5419618" cy="5019870"/>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5"/>
          <p:cNvSpPr>
            <a:spLocks noGrp="1"/>
          </p:cNvSpPr>
          <p:nvPr>
            <p:ph sz="half" idx="2"/>
          </p:nvPr>
        </p:nvSpPr>
        <p:spPr>
          <a:xfrm>
            <a:off x="5290458" y="1334278"/>
            <a:ext cx="3704567" cy="5309118"/>
          </a:xfrm>
        </p:spPr>
        <p:txBody>
          <a:bodyPr>
            <a:noAutofit/>
          </a:bodyPr>
          <a:lstStyle/>
          <a:p>
            <a:pPr>
              <a:buNone/>
            </a:pPr>
            <a:r>
              <a:rPr lang="en-GB" sz="1600" dirty="0" smtClean="0"/>
              <a:t>The place of residence can be declared in the relevant authority of the local government where the new place of residence of the person is located</a:t>
            </a:r>
            <a:r>
              <a:rPr lang="lv-LV" sz="1600" dirty="0" smtClean="0"/>
              <a:t> </a:t>
            </a:r>
            <a:r>
              <a:rPr lang="lv-LV" sz="1600" dirty="0" err="1" smtClean="0"/>
              <a:t>or</a:t>
            </a:r>
            <a:r>
              <a:rPr lang="en-GB" sz="1600" dirty="0" smtClean="0"/>
              <a:t> electronically</a:t>
            </a:r>
            <a:r>
              <a:rPr lang="lv-LV" sz="1600" dirty="0" smtClean="0"/>
              <a:t>- </a:t>
            </a:r>
            <a:r>
              <a:rPr lang="en-GB" sz="1600" dirty="0" smtClean="0"/>
              <a:t>by using the electronic residence declaration service at </a:t>
            </a:r>
            <a:r>
              <a:rPr lang="en-GB" sz="1600" dirty="0" smtClean="0">
                <a:hlinkClick r:id="rId3"/>
              </a:rPr>
              <a:t>www.latvija.lv</a:t>
            </a:r>
            <a:endParaRPr lang="lv-LV" sz="1600" dirty="0" smtClean="0"/>
          </a:p>
          <a:p>
            <a:pPr>
              <a:buNone/>
            </a:pPr>
            <a:endParaRPr lang="lv-LV" sz="1000" dirty="0" smtClean="0"/>
          </a:p>
          <a:p>
            <a:pPr>
              <a:buNone/>
            </a:pPr>
            <a:r>
              <a:rPr lang="en-GB" sz="1600" dirty="0" smtClean="0"/>
              <a:t>Since January 1, 2010, the OCMA does not declare the person’s place of residence by post.</a:t>
            </a:r>
            <a:endParaRPr lang="lv-LV" sz="1600" dirty="0" smtClean="0"/>
          </a:p>
          <a:p>
            <a:pPr>
              <a:buNone/>
            </a:pPr>
            <a:endParaRPr lang="lv-LV" sz="1100" dirty="0" smtClean="0"/>
          </a:p>
          <a:p>
            <a:pPr>
              <a:buNone/>
            </a:pPr>
            <a:r>
              <a:rPr lang="en-GB" sz="1600" dirty="0" smtClean="0"/>
              <a:t>The reason why the number of declarations submitted electronically increase</a:t>
            </a:r>
            <a:r>
              <a:rPr lang="lv-LV" sz="1600" dirty="0" smtClean="0"/>
              <a:t>s</a:t>
            </a:r>
            <a:r>
              <a:rPr lang="en-GB" sz="1600" dirty="0" smtClean="0"/>
              <a:t> is explained by the perfection and improvement of the service availability. It is possible to receive the electronic service also by using </a:t>
            </a:r>
            <a:r>
              <a:rPr lang="en-US" sz="1600" dirty="0" smtClean="0"/>
              <a:t>internet banking facility</a:t>
            </a:r>
            <a:r>
              <a:rPr lang="en-GB" sz="1600" dirty="0" smtClean="0"/>
              <a:t>.</a:t>
            </a:r>
            <a:endParaRPr lang="lv-LV" sz="1600" dirty="0" smtClean="0"/>
          </a:p>
          <a:p>
            <a:pPr>
              <a:buNone/>
            </a:pPr>
            <a:endParaRPr lang="lv-LV" sz="1600"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86</a:t>
            </a:fld>
            <a:endParaRPr lang="lv-LV"/>
          </a:p>
        </p:txBody>
      </p:sp>
      <p:sp>
        <p:nvSpPr>
          <p:cNvPr id="7" name="Action Button: Home 6">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5" action="ppaction://hlinksldjump" highlightClick="1"/>
          </p:cNvPr>
          <p:cNvSpPr/>
          <p:nvPr/>
        </p:nvSpPr>
        <p:spPr>
          <a:xfrm>
            <a:off x="195943" y="6316824"/>
            <a:ext cx="153760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87</a:t>
            </a:fld>
            <a:endParaRPr lang="lv-LV"/>
          </a:p>
        </p:txBody>
      </p:sp>
      <p:graphicFrame>
        <p:nvGraphicFramePr>
          <p:cNvPr id="8" name="Content Placeholder 7"/>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Title 8"/>
          <p:cNvSpPr>
            <a:spLocks noGrp="1"/>
          </p:cNvSpPr>
          <p:nvPr>
            <p:ph type="title"/>
          </p:nvPr>
        </p:nvSpPr>
        <p:spPr/>
        <p:txBody>
          <a:bodyPr/>
          <a:lstStyle/>
          <a:p>
            <a:r>
              <a:rPr lang="lv-LV" dirty="0" err="1" smtClean="0"/>
              <a:t>Declaration</a:t>
            </a:r>
            <a:r>
              <a:rPr lang="lv-LV" dirty="0" smtClean="0"/>
              <a:t> </a:t>
            </a:r>
            <a:r>
              <a:rPr lang="lv-LV" dirty="0" err="1" smtClean="0"/>
              <a:t>of</a:t>
            </a:r>
            <a:r>
              <a:rPr lang="lv-LV" dirty="0" smtClean="0"/>
              <a:t> </a:t>
            </a:r>
            <a:r>
              <a:rPr lang="lv-LV" dirty="0" err="1" smtClean="0"/>
              <a:t>Residence</a:t>
            </a:r>
            <a:endParaRPr lang="lv-LV" dirty="0"/>
          </a:p>
        </p:txBody>
      </p:sp>
      <p:sp>
        <p:nvSpPr>
          <p:cNvPr id="7" name="Action Button: Back or Previous 6">
            <a:hlinkClick r:id="rId4" action="ppaction://hlinksldjump" highlightClick="1"/>
          </p:cNvPr>
          <p:cNvSpPr/>
          <p:nvPr/>
        </p:nvSpPr>
        <p:spPr>
          <a:xfrm>
            <a:off x="195943" y="6316824"/>
            <a:ext cx="153760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dirty="0" err="1" smtClean="0"/>
              <a:t>Information</a:t>
            </a:r>
            <a:r>
              <a:rPr lang="lv-LV" dirty="0" smtClean="0"/>
              <a:t> </a:t>
            </a:r>
            <a:r>
              <a:rPr lang="lv-LV" dirty="0" err="1" smtClean="0"/>
              <a:t>from</a:t>
            </a:r>
            <a:r>
              <a:rPr lang="lv-LV" dirty="0" smtClean="0"/>
              <a:t> </a:t>
            </a:r>
            <a:r>
              <a:rPr lang="lv-LV" dirty="0" err="1" smtClean="0"/>
              <a:t>the</a:t>
            </a:r>
            <a:r>
              <a:rPr lang="lv-LV" dirty="0" smtClean="0"/>
              <a:t> </a:t>
            </a:r>
            <a:r>
              <a:rPr lang="lv-LV" dirty="0" err="1" smtClean="0"/>
              <a:t>Register</a:t>
            </a:r>
            <a:endParaRPr lang="lv-LV" dirty="0"/>
          </a:p>
        </p:txBody>
      </p:sp>
      <p:graphicFrame>
        <p:nvGraphicFramePr>
          <p:cNvPr id="8" name="Content Placeholder 7"/>
          <p:cNvGraphicFramePr>
            <a:graphicFrameLocks noGrp="1"/>
          </p:cNvGraphicFramePr>
          <p:nvPr>
            <p:ph sz="half" idx="1"/>
          </p:nvPr>
        </p:nvGraphicFramePr>
        <p:xfrm>
          <a:off x="111967" y="1371600"/>
          <a:ext cx="5756988"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6"/>
          <p:cNvSpPr>
            <a:spLocks noGrp="1"/>
          </p:cNvSpPr>
          <p:nvPr>
            <p:ph sz="half" idx="2"/>
          </p:nvPr>
        </p:nvSpPr>
        <p:spPr>
          <a:xfrm>
            <a:off x="5682342" y="1343609"/>
            <a:ext cx="3340359" cy="5281125"/>
          </a:xfrm>
        </p:spPr>
        <p:txBody>
          <a:bodyPr>
            <a:normAutofit/>
          </a:bodyPr>
          <a:lstStyle/>
          <a:p>
            <a:pPr>
              <a:lnSpc>
                <a:spcPct val="120000"/>
              </a:lnSpc>
              <a:buNone/>
            </a:pPr>
            <a:r>
              <a:rPr lang="en-US" sz="1600" dirty="0" smtClean="0"/>
              <a:t>The OCMA is issuing statements from the Population Register (about the place of residence of a person, his/her marital status, passport details and other </a:t>
            </a:r>
            <a:r>
              <a:rPr lang="lv-LV" sz="1600" dirty="0" err="1" smtClean="0"/>
              <a:t>information</a:t>
            </a:r>
            <a:r>
              <a:rPr lang="en-US" sz="1600" dirty="0" smtClean="0"/>
              <a:t> included in the Population Register).</a:t>
            </a:r>
          </a:p>
          <a:p>
            <a:pPr>
              <a:lnSpc>
                <a:spcPct val="120000"/>
              </a:lnSpc>
              <a:buNone/>
            </a:pPr>
            <a:r>
              <a:rPr lang="en-US" sz="1600" dirty="0" smtClean="0"/>
              <a:t>A person may receive information about himself/herself or a person the legal or </a:t>
            </a:r>
            <a:r>
              <a:rPr lang="en-US" sz="1600" dirty="0" err="1" smtClean="0"/>
              <a:t>authori</a:t>
            </a:r>
            <a:r>
              <a:rPr lang="lv-LV" sz="1600" dirty="0" smtClean="0"/>
              <a:t>s</a:t>
            </a:r>
            <a:r>
              <a:rPr lang="en-US" sz="1600" dirty="0" err="1" smtClean="0"/>
              <a:t>ed</a:t>
            </a:r>
            <a:r>
              <a:rPr lang="en-US" sz="1600" dirty="0" smtClean="0"/>
              <a:t> representative of whom he</a:t>
            </a:r>
            <a:r>
              <a:rPr lang="lv-LV" sz="1600" dirty="0" smtClean="0"/>
              <a:t>/</a:t>
            </a:r>
            <a:r>
              <a:rPr lang="lv-LV" sz="1600" dirty="0" err="1" smtClean="0"/>
              <a:t>she</a:t>
            </a:r>
            <a:r>
              <a:rPr lang="en-US" sz="1600" dirty="0" smtClean="0"/>
              <a:t> is.</a:t>
            </a:r>
          </a:p>
          <a:p>
            <a:pPr>
              <a:lnSpc>
                <a:spcPct val="120000"/>
              </a:lnSpc>
              <a:buNone/>
            </a:pPr>
            <a:r>
              <a:rPr lang="en-US" sz="1600" dirty="0" smtClean="0"/>
              <a:t>Individuals and legal entities may receive information about another person based on a </a:t>
            </a:r>
            <a:r>
              <a:rPr lang="lv-LV" sz="1600" dirty="0" err="1" smtClean="0"/>
              <a:t>motivated</a:t>
            </a:r>
            <a:r>
              <a:rPr lang="en-US" sz="1600" dirty="0" smtClean="0"/>
              <a:t> application.</a:t>
            </a:r>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88</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Action Button: Back or Previous 9">
            <a:hlinkClick r:id="rId4" action="ppaction://hlinksldjump" highlightClick="1"/>
          </p:cNvPr>
          <p:cNvSpPr/>
          <p:nvPr/>
        </p:nvSpPr>
        <p:spPr>
          <a:xfrm>
            <a:off x="195943" y="6316824"/>
            <a:ext cx="147423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Information</a:t>
            </a:r>
            <a:r>
              <a:rPr lang="lv-LV" dirty="0" smtClean="0"/>
              <a:t> </a:t>
            </a:r>
            <a:r>
              <a:rPr lang="lv-LV" dirty="0" err="1" smtClean="0"/>
              <a:t>from</a:t>
            </a:r>
            <a:r>
              <a:rPr lang="lv-LV" dirty="0" smtClean="0"/>
              <a:t> </a:t>
            </a:r>
            <a:r>
              <a:rPr lang="lv-LV" dirty="0" err="1" smtClean="0"/>
              <a:t>the</a:t>
            </a:r>
            <a:r>
              <a:rPr lang="lv-LV" dirty="0" smtClean="0"/>
              <a:t> </a:t>
            </a:r>
            <a:r>
              <a:rPr lang="lv-LV" dirty="0" err="1" smtClean="0"/>
              <a:t>Register</a:t>
            </a:r>
            <a:endParaRPr lang="lv-LV" dirty="0"/>
          </a:p>
        </p:txBody>
      </p:sp>
      <p:graphicFrame>
        <p:nvGraphicFramePr>
          <p:cNvPr id="5" name="Content Placeholder 4"/>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89</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3" y="6316824"/>
            <a:ext cx="153760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Personnel</a:t>
            </a:r>
            <a:endParaRPr lang="lv-LV" dirty="0"/>
          </a:p>
        </p:txBody>
      </p:sp>
      <p:graphicFrame>
        <p:nvGraphicFramePr>
          <p:cNvPr id="8" name="Content Placeholder 7"/>
          <p:cNvGraphicFramePr>
            <a:graphicFrameLocks noGrp="1"/>
          </p:cNvGraphicFramePr>
          <p:nvPr>
            <p:ph sz="half" idx="2"/>
          </p:nvPr>
        </p:nvGraphicFramePr>
        <p:xfrm>
          <a:off x="4786605" y="1422612"/>
          <a:ext cx="4084962" cy="512922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a:t>
            </a:fld>
            <a:endParaRPr lang="lv-LV"/>
          </a:p>
        </p:txBody>
      </p:sp>
      <p:sp>
        <p:nvSpPr>
          <p:cNvPr id="7" name="Action Button: Home 6">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aphicFrame>
        <p:nvGraphicFramePr>
          <p:cNvPr id="15" name="Content Placeholder 14"/>
          <p:cNvGraphicFramePr>
            <a:graphicFrameLocks noGrp="1"/>
          </p:cNvGraphicFramePr>
          <p:nvPr>
            <p:ph sz="half" idx="1"/>
          </p:nvPr>
        </p:nvGraphicFramePr>
        <p:xfrm>
          <a:off x="238127" y="1571625"/>
          <a:ext cx="4408519"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Action Button: Back or Previous 8">
            <a:hlinkClick r:id="rId9" action="ppaction://hlinksldjump" highlightClick="1"/>
          </p:cNvPr>
          <p:cNvSpPr/>
          <p:nvPr/>
        </p:nvSpPr>
        <p:spPr>
          <a:xfrm>
            <a:off x="234044" y="6331210"/>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Personnel</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Transferred</a:t>
            </a:r>
            <a:r>
              <a:rPr lang="lv-LV" dirty="0" smtClean="0"/>
              <a:t> </a:t>
            </a:r>
            <a:r>
              <a:rPr lang="lv-LV" dirty="0" err="1" smtClean="0"/>
              <a:t>Letters</a:t>
            </a:r>
            <a:endParaRPr lang="lv-LV" dirty="0"/>
          </a:p>
        </p:txBody>
      </p:sp>
      <p:graphicFrame>
        <p:nvGraphicFramePr>
          <p:cNvPr id="5" name="Content Placeholder 4"/>
          <p:cNvGraphicFramePr>
            <a:graphicFrameLocks noGrp="1"/>
          </p:cNvGraphicFramePr>
          <p:nvPr>
            <p:ph sz="half" idx="1"/>
          </p:nvPr>
        </p:nvGraphicFramePr>
        <p:xfrm>
          <a:off x="177282" y="1390261"/>
          <a:ext cx="4441371"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Content Placeholder 11"/>
          <p:cNvSpPr>
            <a:spLocks noGrp="1"/>
          </p:cNvSpPr>
          <p:nvPr>
            <p:ph sz="half" idx="2"/>
          </p:nvPr>
        </p:nvSpPr>
        <p:spPr>
          <a:xfrm>
            <a:off x="4413380" y="1362269"/>
            <a:ext cx="4460031" cy="5187821"/>
          </a:xfrm>
        </p:spPr>
        <p:txBody>
          <a:bodyPr>
            <a:noAutofit/>
          </a:bodyPr>
          <a:lstStyle/>
          <a:p>
            <a:pPr algn="just">
              <a:lnSpc>
                <a:spcPct val="120000"/>
              </a:lnSpc>
              <a:buNone/>
            </a:pPr>
            <a:r>
              <a:rPr lang="en-US" sz="1600" i="1" dirty="0" smtClean="0">
                <a:hlinkClick r:id="rId3"/>
              </a:rPr>
              <a:t>Personal Data Protection Law </a:t>
            </a:r>
            <a:r>
              <a:rPr lang="en-US" sz="1600" dirty="0" smtClean="0"/>
              <a:t>prohibits the </a:t>
            </a:r>
            <a:r>
              <a:rPr lang="lv-LV" sz="1600" dirty="0" smtClean="0"/>
              <a:t>OCMA </a:t>
            </a:r>
            <a:r>
              <a:rPr lang="en-US" sz="1600" dirty="0" smtClean="0"/>
              <a:t>to disclose any details from the Population Register about another </a:t>
            </a:r>
            <a:r>
              <a:rPr lang="lv-LV" sz="1600" dirty="0" err="1" smtClean="0"/>
              <a:t>person</a:t>
            </a:r>
            <a:r>
              <a:rPr lang="en-US" sz="1600" dirty="0" smtClean="0"/>
              <a:t>, with the exception of cases when the wanted person has given his or her consent to the same.</a:t>
            </a:r>
            <a:endParaRPr lang="lv-LV" sz="1600" dirty="0" smtClean="0"/>
          </a:p>
          <a:p>
            <a:pPr algn="just">
              <a:lnSpc>
                <a:spcPct val="120000"/>
              </a:lnSpc>
              <a:buNone/>
            </a:pPr>
            <a:r>
              <a:rPr lang="en-US" sz="1600" dirty="0" smtClean="0"/>
              <a:t>The person who is searching for a wanted person shall submit </a:t>
            </a:r>
            <a:r>
              <a:rPr lang="lv-LV" sz="1600" dirty="0" smtClean="0"/>
              <a:t>a </a:t>
            </a:r>
            <a:r>
              <a:rPr lang="en-US" sz="1600" dirty="0" smtClean="0"/>
              <a:t>beforehand prepared written message</a:t>
            </a:r>
            <a:r>
              <a:rPr lang="lv-LV" sz="1600" dirty="0" smtClean="0"/>
              <a:t>.</a:t>
            </a:r>
            <a:r>
              <a:rPr lang="en-US" sz="1600" dirty="0" smtClean="0"/>
              <a:t> </a:t>
            </a:r>
            <a:r>
              <a:rPr lang="lv-LV" sz="1600" dirty="0" err="1" smtClean="0"/>
              <a:t>The</a:t>
            </a:r>
            <a:r>
              <a:rPr lang="lv-LV" sz="1600" dirty="0" smtClean="0"/>
              <a:t> OCMA </a:t>
            </a:r>
            <a:r>
              <a:rPr lang="en-US" sz="1600" dirty="0" smtClean="0"/>
              <a:t>transfer</a:t>
            </a:r>
            <a:r>
              <a:rPr lang="lv-LV" sz="1600" dirty="0" smtClean="0"/>
              <a:t>s</a:t>
            </a:r>
            <a:r>
              <a:rPr lang="en-US" sz="1600" dirty="0" smtClean="0"/>
              <a:t> the written message to the address of the wanted person’s declared place of residence, on which the data are entered in the Population Register. Upon receipt of the information from the </a:t>
            </a:r>
            <a:r>
              <a:rPr lang="lv-LV" sz="1600" dirty="0" smtClean="0"/>
              <a:t>OCMA</a:t>
            </a:r>
            <a:r>
              <a:rPr lang="en-US" sz="1600" dirty="0" smtClean="0"/>
              <a:t>, the wanted person will by him</a:t>
            </a:r>
            <a:r>
              <a:rPr lang="lv-LV" sz="1600" dirty="0" smtClean="0"/>
              <a:t>/</a:t>
            </a:r>
            <a:r>
              <a:rPr lang="en-US" sz="1600" dirty="0" smtClean="0"/>
              <a:t> herself decide whether to response to the calling of the demander.</a:t>
            </a:r>
          </a:p>
          <a:p>
            <a:pPr algn="just">
              <a:lnSpc>
                <a:spcPct val="120000"/>
              </a:lnSpc>
              <a:buNone/>
            </a:pPr>
            <a:endParaRPr lang="lv-LV" sz="1600"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90</a:t>
            </a:fld>
            <a:endParaRPr lang="lv-LV" dirty="0"/>
          </a:p>
        </p:txBody>
      </p:sp>
      <p:sp>
        <p:nvSpPr>
          <p:cNvPr id="6" name="Action Button: Home 5">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5" action="ppaction://hlinksldjump" highlightClick="1"/>
          </p:cNvPr>
          <p:cNvSpPr/>
          <p:nvPr/>
        </p:nvSpPr>
        <p:spPr>
          <a:xfrm>
            <a:off x="195943" y="6316824"/>
            <a:ext cx="147423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err="1" smtClean="0"/>
              <a:t>Electronic</a:t>
            </a:r>
            <a:r>
              <a:rPr lang="lv-LV" dirty="0" smtClean="0"/>
              <a:t> </a:t>
            </a:r>
            <a:r>
              <a:rPr lang="lv-LV" dirty="0" err="1" smtClean="0"/>
              <a:t>Services</a:t>
            </a:r>
            <a:endParaRPr lang="lv-LV" dirty="0"/>
          </a:p>
        </p:txBody>
      </p:sp>
      <p:sp>
        <p:nvSpPr>
          <p:cNvPr id="57345" name="Content Placeholder 8"/>
          <p:cNvSpPr>
            <a:spLocks noGrp="1"/>
          </p:cNvSpPr>
          <p:nvPr>
            <p:ph idx="1"/>
          </p:nvPr>
        </p:nvSpPr>
        <p:spPr>
          <a:xfrm>
            <a:off x="457201" y="2857497"/>
            <a:ext cx="8229600" cy="3467104"/>
          </a:xfrm>
        </p:spPr>
        <p:txBody>
          <a:bodyPr/>
          <a:lstStyle/>
          <a:p>
            <a:pPr algn="just">
              <a:buNone/>
            </a:pPr>
            <a:r>
              <a:rPr lang="en-US" sz="2700" b="1" dirty="0" smtClean="0">
                <a:solidFill>
                  <a:schemeClr val="accent6">
                    <a:lumMod val="75000"/>
                  </a:schemeClr>
                </a:solidFill>
                <a:effectLst>
                  <a:outerShdw blurRad="50800" dist="38100" dir="2700000" algn="tl" rotWithShape="0">
                    <a:prstClr val="black">
                      <a:alpha val="40000"/>
                    </a:prstClr>
                  </a:outerShdw>
                </a:effectLst>
              </a:rPr>
              <a:t>Electronic services</a:t>
            </a:r>
            <a:r>
              <a:rPr lang="en-US" sz="2700" dirty="0" smtClean="0">
                <a:solidFill>
                  <a:schemeClr val="accent6">
                    <a:lumMod val="75000"/>
                  </a:schemeClr>
                </a:solidFill>
                <a:effectLst>
                  <a:outerShdw blurRad="50800" dist="38100" dir="2700000" algn="tl" rotWithShape="0">
                    <a:prstClr val="black">
                      <a:alpha val="40000"/>
                    </a:prstClr>
                  </a:outerShdw>
                </a:effectLst>
              </a:rPr>
              <a:t>, </a:t>
            </a:r>
            <a:r>
              <a:rPr lang="en-US" sz="2400" dirty="0" smtClean="0"/>
              <a:t>that are available to the public by using authentication with </a:t>
            </a:r>
            <a:r>
              <a:rPr lang="lv-LV" sz="2400" dirty="0" err="1" smtClean="0"/>
              <a:t>secure</a:t>
            </a:r>
            <a:r>
              <a:rPr lang="en-US" sz="2400" dirty="0" smtClean="0"/>
              <a:t> electronic signature or </a:t>
            </a:r>
            <a:r>
              <a:rPr lang="lv-LV" sz="2400" dirty="0" smtClean="0"/>
              <a:t>authentication </a:t>
            </a:r>
            <a:r>
              <a:rPr lang="lv-LV" sz="2400" dirty="0" err="1" smtClean="0"/>
              <a:t>means</a:t>
            </a:r>
            <a:r>
              <a:rPr lang="lv-LV" sz="2400" dirty="0" smtClean="0"/>
              <a:t> </a:t>
            </a:r>
            <a:r>
              <a:rPr lang="lv-LV" sz="2400" dirty="0" err="1" smtClean="0"/>
              <a:t>of</a:t>
            </a:r>
            <a:r>
              <a:rPr lang="lv-LV" sz="2400" dirty="0" smtClean="0"/>
              <a:t> </a:t>
            </a:r>
            <a:r>
              <a:rPr lang="lv-LV" sz="2400" dirty="0" err="1" smtClean="0"/>
              <a:t>the</a:t>
            </a:r>
            <a:r>
              <a:rPr lang="lv-LV" sz="2400" dirty="0" smtClean="0"/>
              <a:t> Internet </a:t>
            </a:r>
            <a:r>
              <a:rPr lang="lv-LV" sz="2400" dirty="0" err="1" smtClean="0"/>
              <a:t>banks</a:t>
            </a:r>
            <a:r>
              <a:rPr lang="en-US" sz="2400" dirty="0" smtClean="0"/>
              <a:t>:</a:t>
            </a:r>
            <a:endParaRPr lang="lv-LV" sz="2700" dirty="0" smtClean="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91</a:t>
            </a:fld>
            <a:endParaRPr lang="lv-LV"/>
          </a:p>
        </p:txBody>
      </p:sp>
      <p:sp>
        <p:nvSpPr>
          <p:cNvPr id="5" name="Action Button: Home 4">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3" action="ppaction://hlinksldjump" highlightClick="1"/>
          </p:cNvPr>
          <p:cNvSpPr/>
          <p:nvPr/>
        </p:nvSpPr>
        <p:spPr>
          <a:xfrm>
            <a:off x="195943" y="6316824"/>
            <a:ext cx="147423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7" name="Action Button: Forward or Next 6">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Electronic</a:t>
            </a:r>
            <a:r>
              <a:rPr lang="lv-LV" dirty="0" smtClean="0"/>
              <a:t> </a:t>
            </a:r>
            <a:r>
              <a:rPr lang="lv-LV" dirty="0" err="1" smtClean="0"/>
              <a:t>Services</a:t>
            </a:r>
            <a:endParaRPr lang="lv-LV" dirty="0"/>
          </a:p>
        </p:txBody>
      </p:sp>
      <p:sp>
        <p:nvSpPr>
          <p:cNvPr id="3" name="Content Placeholder 2"/>
          <p:cNvSpPr>
            <a:spLocks noGrp="1"/>
          </p:cNvSpPr>
          <p:nvPr>
            <p:ph idx="1"/>
          </p:nvPr>
        </p:nvSpPr>
        <p:spPr>
          <a:xfrm>
            <a:off x="342900" y="1862833"/>
            <a:ext cx="8229600" cy="4242692"/>
          </a:xfrm>
        </p:spPr>
        <p:txBody>
          <a:bodyPr>
            <a:normAutofit/>
          </a:bodyPr>
          <a:lstStyle/>
          <a:p>
            <a:pPr algn="just"/>
            <a:r>
              <a:rPr lang="sq-AL" sz="1900" b="1" i="1" dirty="0" smtClean="0">
                <a:solidFill>
                  <a:schemeClr val="accent6">
                    <a:lumMod val="75000"/>
                  </a:schemeClr>
                </a:solidFill>
                <a:effectLst>
                  <a:outerShdw blurRad="50800" dist="38100" dir="2700000" algn="tl" rotWithShape="0">
                    <a:prstClr val="black">
                      <a:alpha val="40000"/>
                    </a:prstClr>
                  </a:outerShdw>
                </a:effectLst>
              </a:rPr>
              <a:t>Submission of residence declaration:</a:t>
            </a:r>
            <a:r>
              <a:rPr lang="sq-AL" sz="1900" dirty="0" smtClean="0">
                <a:solidFill>
                  <a:schemeClr val="accent6">
                    <a:lumMod val="75000"/>
                  </a:schemeClr>
                </a:solidFill>
                <a:effectLst>
                  <a:outerShdw blurRad="50800" dist="38100" dir="2700000" algn="tl" rotWithShape="0">
                    <a:prstClr val="black">
                      <a:alpha val="40000"/>
                    </a:prstClr>
                  </a:outerShdw>
                </a:effectLst>
              </a:rPr>
              <a:t> </a:t>
            </a:r>
            <a:r>
              <a:rPr lang="sq-AL" sz="1900" dirty="0" smtClean="0"/>
              <a:t>this service can be used to declare the residence of the person, their underage children or persons in their custody or dependent persons in Latvia.</a:t>
            </a:r>
            <a:endParaRPr lang="lv-LV" sz="1900" dirty="0" smtClean="0"/>
          </a:p>
          <a:p>
            <a:pPr algn="just">
              <a:buFont typeface="Arial" pitchFamily="34" charset="0"/>
              <a:buNone/>
            </a:pPr>
            <a:endParaRPr lang="lv-LV" sz="1900" dirty="0" smtClean="0"/>
          </a:p>
          <a:p>
            <a:pPr algn="just"/>
            <a:r>
              <a:rPr lang="sq-AL" sz="1900" b="1" i="1" dirty="0" smtClean="0">
                <a:solidFill>
                  <a:schemeClr val="accent6">
                    <a:lumMod val="75000"/>
                  </a:schemeClr>
                </a:solidFill>
                <a:effectLst>
                  <a:outerShdw blurRad="50800" dist="38100" dir="2700000" algn="tl" rotWithShape="0">
                    <a:prstClr val="black">
                      <a:alpha val="40000"/>
                    </a:prstClr>
                  </a:outerShdw>
                </a:effectLst>
              </a:rPr>
              <a:t>Persons declared at my property: </a:t>
            </a:r>
            <a:r>
              <a:rPr lang="sq-AL" sz="1900" dirty="0" smtClean="0"/>
              <a:t>this service enables private individuals to find out information about their properties registered in the Land Register and the people who have declared their place of residence at the addresses of these properties.</a:t>
            </a:r>
            <a:endParaRPr lang="lv-LV" sz="1900" dirty="0" smtClean="0"/>
          </a:p>
          <a:p>
            <a:pPr algn="just">
              <a:buFont typeface="Arial" pitchFamily="34" charset="0"/>
              <a:buNone/>
            </a:pPr>
            <a:endParaRPr lang="lv-LV" sz="1900" dirty="0" smtClean="0"/>
          </a:p>
          <a:p>
            <a:pPr algn="just"/>
            <a:r>
              <a:rPr lang="sq-AL" sz="1900" b="1" i="1" dirty="0" smtClean="0">
                <a:solidFill>
                  <a:schemeClr val="accent6">
                    <a:lumMod val="75000"/>
                  </a:schemeClr>
                </a:solidFill>
                <a:effectLst>
                  <a:outerShdw blurRad="50800" dist="38100" dir="2700000" algn="tl" rotWithShape="0">
                    <a:prstClr val="black">
                      <a:alpha val="40000"/>
                    </a:prstClr>
                  </a:outerShdw>
                </a:effectLst>
              </a:rPr>
              <a:t>My data or data of persons represented by me in the Population Register: </a:t>
            </a:r>
            <a:r>
              <a:rPr lang="sq-AL" sz="1900" dirty="0" smtClean="0"/>
              <a:t>this service can be used to find out what information on the person, their underage children or persons in their custody or dependent persons are included in the Population Register.</a:t>
            </a:r>
            <a:endParaRPr lang="lv-LV" sz="1900" dirty="0" smtClean="0"/>
          </a:p>
          <a:p>
            <a:pPr algn="just">
              <a:buFont typeface="Arial" pitchFamily="34" charset="0"/>
              <a:buNone/>
            </a:pPr>
            <a:endParaRPr lang="lv-LV" sz="1900" dirty="0" smtClean="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92</a:t>
            </a:fld>
            <a:endParaRPr lang="lv-LV"/>
          </a:p>
        </p:txBody>
      </p:sp>
      <p:sp>
        <p:nvSpPr>
          <p:cNvPr id="6" name="Action Button: Home 5">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3" action="ppaction://hlinksldjump" highlightClick="1"/>
          </p:cNvPr>
          <p:cNvSpPr/>
          <p:nvPr/>
        </p:nvSpPr>
        <p:spPr>
          <a:xfrm>
            <a:off x="195943" y="6316824"/>
            <a:ext cx="147423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err="1" smtClean="0"/>
              <a:t>Electronic</a:t>
            </a:r>
            <a:r>
              <a:rPr lang="lv-LV" dirty="0" smtClean="0"/>
              <a:t> </a:t>
            </a:r>
            <a:r>
              <a:rPr lang="lv-LV" dirty="0" err="1" smtClean="0"/>
              <a:t>Services</a:t>
            </a:r>
            <a:endParaRPr lang="lv-LV" dirty="0"/>
          </a:p>
        </p:txBody>
      </p:sp>
      <p:sp>
        <p:nvSpPr>
          <p:cNvPr id="66563" name="Rectangle 3"/>
          <p:cNvSpPr>
            <a:spLocks noGrp="1"/>
          </p:cNvSpPr>
          <p:nvPr>
            <p:ph idx="1"/>
          </p:nvPr>
        </p:nvSpPr>
        <p:spPr>
          <a:xfrm>
            <a:off x="457201" y="1371601"/>
            <a:ext cx="8229600" cy="4907902"/>
          </a:xfrm>
        </p:spPr>
        <p:txBody>
          <a:bodyPr>
            <a:normAutofit fontScale="92500" lnSpcReduction="10000"/>
          </a:bodyPr>
          <a:lstStyle/>
          <a:p>
            <a:pPr algn="just"/>
            <a:r>
              <a:rPr lang="sq-AL" sz="2000" b="1" i="1" dirty="0" smtClean="0">
                <a:solidFill>
                  <a:schemeClr val="accent6">
                    <a:lumMod val="75000"/>
                  </a:schemeClr>
                </a:solidFill>
                <a:effectLst>
                  <a:outerShdw blurRad="50800" dist="38100" dir="2700000" algn="tl" rotWithShape="0">
                    <a:prstClr val="black">
                      <a:alpha val="40000"/>
                    </a:prstClr>
                  </a:outerShdw>
                </a:effectLst>
              </a:rPr>
              <a:t>Check whether the person has valid registration of residence at the specific address</a:t>
            </a:r>
            <a:r>
              <a:rPr lang="sq-AL" sz="2000" dirty="0" smtClean="0">
                <a:solidFill>
                  <a:schemeClr val="accent6">
                    <a:lumMod val="75000"/>
                  </a:schemeClr>
                </a:solidFill>
                <a:effectLst>
                  <a:outerShdw blurRad="50800" dist="38100" dir="2700000" algn="tl" rotWithShape="0">
                    <a:prstClr val="black">
                      <a:alpha val="40000"/>
                    </a:prstClr>
                  </a:outerShdw>
                </a:effectLst>
              </a:rPr>
              <a:t>: </a:t>
            </a:r>
            <a:r>
              <a:rPr lang="sq-AL" sz="2000" dirty="0" smtClean="0"/>
              <a:t>this service can be used to find out in the Population Register whether the person with the specified identity number has valid residence registration at the specified address.</a:t>
            </a:r>
            <a:endParaRPr lang="lv-LV" sz="2000" dirty="0" smtClean="0"/>
          </a:p>
          <a:p>
            <a:pPr algn="just">
              <a:buFont typeface="Arial" pitchFamily="34" charset="0"/>
              <a:buNone/>
            </a:pPr>
            <a:endParaRPr lang="lv-LV" sz="2000" dirty="0" smtClean="0"/>
          </a:p>
          <a:p>
            <a:pPr algn="just"/>
            <a:r>
              <a:rPr lang="sq-AL" sz="2000" b="1" i="1" dirty="0" smtClean="0">
                <a:solidFill>
                  <a:schemeClr val="accent6">
                    <a:lumMod val="75000"/>
                  </a:schemeClr>
                </a:solidFill>
                <a:effectLst>
                  <a:outerShdw blurRad="50800" dist="38100" dir="2700000" algn="tl" rotWithShape="0">
                    <a:prstClr val="black">
                      <a:alpha val="40000"/>
                    </a:prstClr>
                  </a:outerShdw>
                </a:effectLst>
              </a:rPr>
              <a:t>Application for prohibiting or permitting the use of person’s body, tissues and organs after death: </a:t>
            </a:r>
            <a:r>
              <a:rPr lang="sq-AL" sz="2000" dirty="0" smtClean="0"/>
              <a:t>with this service, persons can notify to the Office of Citizenship and Migration Affairs their prohibition or permission to use their body, tissues and organs after their death.</a:t>
            </a:r>
            <a:endParaRPr lang="lv-LV" sz="2000" dirty="0" smtClean="0"/>
          </a:p>
          <a:p>
            <a:pPr algn="just">
              <a:buNone/>
            </a:pPr>
            <a:endParaRPr lang="lv-LV" sz="2000" dirty="0" smtClean="0"/>
          </a:p>
          <a:p>
            <a:pPr algn="just"/>
            <a:r>
              <a:rPr lang="sq-AL" sz="2000" b="1" i="1" dirty="0" smtClean="0">
                <a:solidFill>
                  <a:schemeClr val="accent6">
                    <a:lumMod val="75000"/>
                  </a:schemeClr>
                </a:solidFill>
                <a:effectLst>
                  <a:outerShdw blurRad="50800" dist="38100" dir="2700000" algn="tl" rotWithShape="0">
                    <a:prstClr val="black">
                      <a:alpha val="40000"/>
                    </a:prstClr>
                  </a:outerShdw>
                </a:effectLst>
              </a:rPr>
              <a:t>Checking whether the person is listed in the Population register and there is no information on person’s death: </a:t>
            </a:r>
            <a:r>
              <a:rPr lang="sq-AL" sz="2000" dirty="0" smtClean="0"/>
              <a:t>this service enables checking whether the person is listed in the Population Register, and if they are, that there is no information on the death of the person.</a:t>
            </a:r>
            <a:endParaRPr lang="lv-LV" sz="2000" dirty="0" smtClean="0"/>
          </a:p>
          <a:p>
            <a:pPr algn="just">
              <a:buNone/>
            </a:pPr>
            <a:endParaRPr lang="lv-LV" sz="2000" dirty="0" smtClean="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93</a:t>
            </a:fld>
            <a:endParaRPr lang="lv-LV"/>
          </a:p>
        </p:txBody>
      </p:sp>
      <p:sp>
        <p:nvSpPr>
          <p:cNvPr id="5" name="Action Button: Home 4">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3" action="ppaction://hlinksldjump" highlightClick="1"/>
          </p:cNvPr>
          <p:cNvSpPr/>
          <p:nvPr/>
        </p:nvSpPr>
        <p:spPr>
          <a:xfrm>
            <a:off x="195943" y="6316824"/>
            <a:ext cx="1547132"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7" name="Action Button: Forward or Next 6">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dirty="0" err="1" smtClean="0"/>
              <a:t>Electronic</a:t>
            </a:r>
            <a:r>
              <a:rPr lang="lv-LV" dirty="0" smtClean="0"/>
              <a:t> </a:t>
            </a:r>
            <a:r>
              <a:rPr lang="lv-LV" dirty="0" err="1" smtClean="0"/>
              <a:t>Services</a:t>
            </a:r>
            <a:endParaRPr lang="lv-LV" dirty="0"/>
          </a:p>
        </p:txBody>
      </p:sp>
      <p:sp>
        <p:nvSpPr>
          <p:cNvPr id="3" name="Content Placeholder 2"/>
          <p:cNvSpPr>
            <a:spLocks noGrp="1"/>
          </p:cNvSpPr>
          <p:nvPr>
            <p:ph idx="1"/>
          </p:nvPr>
        </p:nvSpPr>
        <p:spPr>
          <a:xfrm>
            <a:off x="457201" y="1495426"/>
            <a:ext cx="8229600" cy="4812069"/>
          </a:xfrm>
        </p:spPr>
        <p:txBody>
          <a:bodyPr>
            <a:normAutofit/>
          </a:bodyPr>
          <a:lstStyle/>
          <a:p>
            <a:pPr algn="just"/>
            <a:r>
              <a:rPr lang="sq-AL" sz="1900" b="1" i="1" dirty="0" smtClean="0">
                <a:solidFill>
                  <a:schemeClr val="accent6">
                    <a:lumMod val="75000"/>
                  </a:schemeClr>
                </a:solidFill>
                <a:effectLst>
                  <a:outerShdw blurRad="50800" dist="38100" dir="2700000" algn="tl" rotWithShape="0">
                    <a:prstClr val="black">
                      <a:alpha val="40000"/>
                    </a:prstClr>
                  </a:outerShdw>
                </a:effectLst>
              </a:rPr>
              <a:t>Application for registering residence abroad:  </a:t>
            </a:r>
            <a:r>
              <a:rPr lang="sq-AL" sz="1900" dirty="0" smtClean="0"/>
              <a:t>this service can be used to declare to the OCMA the residence address of the person, their underage children or persons in their custody or dependent persons abroad.</a:t>
            </a:r>
            <a:endParaRPr lang="lv-LV" sz="1900" dirty="0" smtClean="0"/>
          </a:p>
          <a:p>
            <a:pPr algn="just">
              <a:buFont typeface="Arial" pitchFamily="34" charset="0"/>
              <a:buNone/>
            </a:pPr>
            <a:endParaRPr lang="lv-LV" sz="1900" dirty="0" smtClean="0"/>
          </a:p>
          <a:p>
            <a:pPr algn="just"/>
            <a:r>
              <a:rPr lang="sq-AL" sz="1900" b="1" i="1" dirty="0" smtClean="0">
                <a:solidFill>
                  <a:schemeClr val="accent6">
                    <a:lumMod val="75000"/>
                  </a:schemeClr>
                </a:solidFill>
                <a:effectLst>
                  <a:outerShdw blurRad="50800" dist="38100" dir="2700000" algn="tl" rotWithShape="0">
                    <a:prstClr val="black">
                      <a:alpha val="40000"/>
                    </a:prstClr>
                  </a:outerShdw>
                </a:effectLst>
              </a:rPr>
              <a:t>Application for statement from the Population Register on the person or a represented person: </a:t>
            </a:r>
            <a:r>
              <a:rPr lang="sq-AL" sz="1900" dirty="0" smtClean="0"/>
              <a:t>this service can be used by persons to request information that is included in the </a:t>
            </a:r>
            <a:r>
              <a:rPr lang="lv-LV" sz="1900" dirty="0" smtClean="0"/>
              <a:t>Population</a:t>
            </a:r>
            <a:r>
              <a:rPr lang="sq-AL" sz="1900" dirty="0" smtClean="0"/>
              <a:t> Register on oneself, their underage children or persons in their custody or dependent persons.</a:t>
            </a:r>
            <a:endParaRPr lang="lv-LV" sz="1900" dirty="0" smtClean="0"/>
          </a:p>
          <a:p>
            <a:pPr algn="just">
              <a:buFont typeface="Arial" pitchFamily="34" charset="0"/>
              <a:buNone/>
            </a:pPr>
            <a:endParaRPr lang="lv-LV" sz="1900" dirty="0" smtClean="0"/>
          </a:p>
          <a:p>
            <a:pPr algn="just"/>
            <a:r>
              <a:rPr lang="sq-AL" sz="1900" b="1" i="1" dirty="0" smtClean="0">
                <a:solidFill>
                  <a:schemeClr val="accent6">
                    <a:lumMod val="75000"/>
                  </a:schemeClr>
                </a:solidFill>
                <a:effectLst>
                  <a:outerShdw blurRad="50800" dist="38100" dir="2700000" algn="tl" rotWithShape="0">
                    <a:prstClr val="black">
                      <a:alpha val="40000"/>
                    </a:prstClr>
                  </a:outerShdw>
                </a:effectLst>
              </a:rPr>
              <a:t>Application for statement from the Population Register on a third person: </a:t>
            </a:r>
            <a:r>
              <a:rPr lang="sq-AL" sz="1900" dirty="0" smtClean="0"/>
              <a:t>this service can be used by persons to request information </a:t>
            </a:r>
            <a:r>
              <a:rPr lang="lv-LV" sz="1900" dirty="0" smtClean="0"/>
              <a:t>that</a:t>
            </a:r>
            <a:r>
              <a:rPr lang="sq-AL" sz="1900" dirty="0" smtClean="0"/>
              <a:t> is included in the Population Register on third persons.</a:t>
            </a:r>
            <a:endParaRPr lang="lv-LV" sz="1900" dirty="0" smtClean="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94</a:t>
            </a:fld>
            <a:endParaRPr lang="lv-LV"/>
          </a:p>
        </p:txBody>
      </p:sp>
      <p:sp>
        <p:nvSpPr>
          <p:cNvPr id="6" name="Action Button: Home 5">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3" action="ppaction://hlinksldjump" highlightClick="1"/>
          </p:cNvPr>
          <p:cNvSpPr/>
          <p:nvPr/>
        </p:nvSpPr>
        <p:spPr>
          <a:xfrm>
            <a:off x="195943" y="6316824"/>
            <a:ext cx="155665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95</a:t>
            </a:fld>
            <a:endParaRPr lang="lv-LV"/>
          </a:p>
        </p:txBody>
      </p:sp>
      <p:graphicFrame>
        <p:nvGraphicFramePr>
          <p:cNvPr id="8" name="Content Placeholder 7"/>
          <p:cNvGraphicFramePr>
            <a:graphicFrameLocks noGrp="1"/>
          </p:cNvGraphicFramePr>
          <p:nvPr>
            <p:ph idx="1"/>
          </p:nvPr>
        </p:nvGraphicFramePr>
        <p:xfrm>
          <a:off x="214282" y="1371600"/>
          <a:ext cx="8715436"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Title 9"/>
          <p:cNvSpPr>
            <a:spLocks noGrp="1"/>
          </p:cNvSpPr>
          <p:nvPr>
            <p:ph type="title"/>
          </p:nvPr>
        </p:nvSpPr>
        <p:spPr/>
        <p:txBody>
          <a:bodyPr/>
          <a:lstStyle/>
          <a:p>
            <a:r>
              <a:rPr lang="lv-LV" dirty="0" err="1" smtClean="0"/>
              <a:t>Population</a:t>
            </a:r>
            <a:r>
              <a:rPr lang="lv-LV" dirty="0" smtClean="0"/>
              <a:t> </a:t>
            </a:r>
            <a:r>
              <a:rPr lang="lv-LV" dirty="0" err="1" smtClean="0"/>
              <a:t>Register</a:t>
            </a:r>
            <a:endParaRPr lang="lv-LV" dirty="0"/>
          </a:p>
        </p:txBody>
      </p:sp>
      <p:sp>
        <p:nvSpPr>
          <p:cNvPr id="6" name="Action Button: Back or Previous 5">
            <a:hlinkClick r:id="rId4" action="ppaction://hlinksldjump" highlightClick="1"/>
          </p:cNvPr>
          <p:cNvSpPr/>
          <p:nvPr/>
        </p:nvSpPr>
        <p:spPr>
          <a:xfrm>
            <a:off x="195943" y="6316824"/>
            <a:ext cx="155665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Population</a:t>
            </a:r>
            <a:r>
              <a:rPr lang="lv-LV" dirty="0" smtClean="0"/>
              <a:t> </a:t>
            </a:r>
            <a:r>
              <a:rPr lang="lv-LV" dirty="0" err="1" smtClean="0"/>
              <a:t>Register</a:t>
            </a:r>
            <a:r>
              <a:rPr lang="lv-LV" dirty="0" smtClean="0"/>
              <a:t> </a:t>
            </a:r>
            <a:r>
              <a:rPr lang="lv-LV" dirty="0" err="1" smtClean="0"/>
              <a:t>Statistics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96</a:t>
            </a:fld>
            <a:endParaRPr lang="lv-LV"/>
          </a:p>
        </p:txBody>
      </p:sp>
      <p:graphicFrame>
        <p:nvGraphicFramePr>
          <p:cNvPr id="20" name="Content Placeholder 19"/>
          <p:cNvGraphicFramePr>
            <a:graphicFrameLocks noGrp="1"/>
          </p:cNvGraphicFramePr>
          <p:nvPr>
            <p:ph sz="half" idx="2"/>
          </p:nvPr>
        </p:nvGraphicFramePr>
        <p:xfrm>
          <a:off x="3152793" y="1300148"/>
          <a:ext cx="2664000" cy="4857788"/>
        </p:xfrm>
        <a:graphic>
          <a:graphicData uri="http://schemas.openxmlformats.org/drawingml/2006/table">
            <a:tbl>
              <a:tblPr bandRow="1">
                <a:tableStyleId>{93296810-A885-4BE3-A3E7-6D5BEEA58F35}</a:tableStyleId>
              </a:tblPr>
              <a:tblGrid>
                <a:gridCol w="1628772"/>
                <a:gridCol w="1035228"/>
              </a:tblGrid>
              <a:tr h="373676">
                <a:tc>
                  <a:txBody>
                    <a:bodyPr/>
                    <a:lstStyle/>
                    <a:p>
                      <a:r>
                        <a:rPr lang="lv-LV" sz="1600" dirty="0" err="1" smtClean="0"/>
                        <a:t>Kazakhstan</a:t>
                      </a:r>
                      <a:endParaRPr lang="lv-LV" sz="1600" dirty="0"/>
                    </a:p>
                  </a:txBody>
                  <a:tcPr/>
                </a:tc>
                <a:tc>
                  <a:txBody>
                    <a:bodyPr/>
                    <a:lstStyle/>
                    <a:p>
                      <a:pPr algn="r"/>
                      <a:r>
                        <a:rPr lang="lv-LV" sz="1600" dirty="0" smtClean="0"/>
                        <a:t>620</a:t>
                      </a:r>
                      <a:endParaRPr lang="lv-LV" sz="1600" dirty="0"/>
                    </a:p>
                  </a:txBody>
                  <a:tcPr/>
                </a:tc>
              </a:tr>
              <a:tr h="373676">
                <a:tc>
                  <a:txBody>
                    <a:bodyPr/>
                    <a:lstStyle/>
                    <a:p>
                      <a:r>
                        <a:rPr lang="lv-LV" sz="1600" dirty="0" smtClean="0"/>
                        <a:t>UK</a:t>
                      </a:r>
                      <a:endParaRPr lang="lv-LV" sz="1600" dirty="0"/>
                    </a:p>
                  </a:txBody>
                  <a:tcPr/>
                </a:tc>
                <a:tc>
                  <a:txBody>
                    <a:bodyPr/>
                    <a:lstStyle/>
                    <a:p>
                      <a:pPr algn="r"/>
                      <a:r>
                        <a:rPr lang="lv-LV" sz="1600" dirty="0" smtClean="0"/>
                        <a:t>592</a:t>
                      </a:r>
                      <a:endParaRPr lang="lv-LV" sz="1600" dirty="0"/>
                    </a:p>
                  </a:txBody>
                  <a:tcPr/>
                </a:tc>
              </a:tr>
              <a:tr h="373676">
                <a:tc>
                  <a:txBody>
                    <a:bodyPr/>
                    <a:lstStyle/>
                    <a:p>
                      <a:r>
                        <a:rPr lang="lv-LV" sz="1600" dirty="0" err="1" smtClean="0"/>
                        <a:t>Poland</a:t>
                      </a:r>
                      <a:endParaRPr lang="lv-LV" sz="1600" dirty="0"/>
                    </a:p>
                  </a:txBody>
                  <a:tcPr/>
                </a:tc>
                <a:tc>
                  <a:txBody>
                    <a:bodyPr/>
                    <a:lstStyle/>
                    <a:p>
                      <a:pPr algn="r"/>
                      <a:r>
                        <a:rPr lang="lv-LV" sz="1600" dirty="0" smtClean="0"/>
                        <a:t>562</a:t>
                      </a:r>
                      <a:endParaRPr lang="lv-LV" sz="1600" dirty="0"/>
                    </a:p>
                  </a:txBody>
                  <a:tcPr/>
                </a:tc>
              </a:tr>
              <a:tr h="373676">
                <a:tc>
                  <a:txBody>
                    <a:bodyPr/>
                    <a:lstStyle/>
                    <a:p>
                      <a:r>
                        <a:rPr lang="lv-LV" sz="1600" dirty="0" smtClean="0"/>
                        <a:t>USA</a:t>
                      </a:r>
                      <a:endParaRPr lang="lv-LV" sz="1600" dirty="0"/>
                    </a:p>
                  </a:txBody>
                  <a:tcPr/>
                </a:tc>
                <a:tc>
                  <a:txBody>
                    <a:bodyPr/>
                    <a:lstStyle/>
                    <a:p>
                      <a:pPr algn="r"/>
                      <a:r>
                        <a:rPr lang="lv-LV" sz="1600" dirty="0" smtClean="0"/>
                        <a:t>556</a:t>
                      </a:r>
                      <a:endParaRPr lang="lv-LV" sz="1600" dirty="0"/>
                    </a:p>
                  </a:txBody>
                  <a:tcPr/>
                </a:tc>
              </a:tr>
              <a:tr h="373676">
                <a:tc>
                  <a:txBody>
                    <a:bodyPr/>
                    <a:lstStyle/>
                    <a:p>
                      <a:r>
                        <a:rPr lang="lv-LV" sz="1600" dirty="0" err="1" smtClean="0"/>
                        <a:t>China</a:t>
                      </a:r>
                      <a:endParaRPr lang="lv-LV" sz="1600" dirty="0"/>
                    </a:p>
                  </a:txBody>
                  <a:tcPr/>
                </a:tc>
                <a:tc>
                  <a:txBody>
                    <a:bodyPr/>
                    <a:lstStyle/>
                    <a:p>
                      <a:pPr algn="r"/>
                      <a:r>
                        <a:rPr lang="lv-LV" sz="1600" dirty="0" smtClean="0"/>
                        <a:t>548</a:t>
                      </a:r>
                      <a:endParaRPr lang="lv-LV" sz="1600" dirty="0"/>
                    </a:p>
                  </a:txBody>
                  <a:tcPr/>
                </a:tc>
              </a:tr>
              <a:tr h="373676">
                <a:tc>
                  <a:txBody>
                    <a:bodyPr/>
                    <a:lstStyle/>
                    <a:p>
                      <a:r>
                        <a:rPr lang="lv-LV" sz="1600" dirty="0" err="1" smtClean="0"/>
                        <a:t>Italy</a:t>
                      </a:r>
                      <a:endParaRPr lang="lv-LV" sz="1600" dirty="0"/>
                    </a:p>
                  </a:txBody>
                  <a:tcPr/>
                </a:tc>
                <a:tc>
                  <a:txBody>
                    <a:bodyPr/>
                    <a:lstStyle/>
                    <a:p>
                      <a:pPr algn="r"/>
                      <a:r>
                        <a:rPr lang="lv-LV" sz="1600" dirty="0" smtClean="0"/>
                        <a:t>413</a:t>
                      </a:r>
                      <a:endParaRPr lang="lv-LV" sz="1600" dirty="0"/>
                    </a:p>
                  </a:txBody>
                  <a:tcPr/>
                </a:tc>
              </a:tr>
              <a:tr h="373676">
                <a:tc>
                  <a:txBody>
                    <a:bodyPr/>
                    <a:lstStyle/>
                    <a:p>
                      <a:r>
                        <a:rPr lang="lv-LV" sz="1600" dirty="0" err="1" smtClean="0"/>
                        <a:t>France</a:t>
                      </a:r>
                      <a:endParaRPr lang="lv-LV" sz="1600" dirty="0"/>
                    </a:p>
                  </a:txBody>
                  <a:tcPr/>
                </a:tc>
                <a:tc>
                  <a:txBody>
                    <a:bodyPr/>
                    <a:lstStyle/>
                    <a:p>
                      <a:pPr algn="r"/>
                      <a:r>
                        <a:rPr lang="lv-LV" sz="1600" dirty="0" smtClean="0"/>
                        <a:t>379</a:t>
                      </a:r>
                      <a:endParaRPr lang="lv-LV" sz="1600" dirty="0"/>
                    </a:p>
                  </a:txBody>
                  <a:tcPr/>
                </a:tc>
              </a:tr>
              <a:tr h="373676">
                <a:tc>
                  <a:txBody>
                    <a:bodyPr/>
                    <a:lstStyle/>
                    <a:p>
                      <a:r>
                        <a:rPr lang="lv-LV" sz="1600" dirty="0" err="1" smtClean="0"/>
                        <a:t>Azerbaijan</a:t>
                      </a:r>
                      <a:endParaRPr lang="lv-LV" sz="1600" dirty="0"/>
                    </a:p>
                  </a:txBody>
                  <a:tcPr/>
                </a:tc>
                <a:tc>
                  <a:txBody>
                    <a:bodyPr/>
                    <a:lstStyle/>
                    <a:p>
                      <a:pPr algn="r"/>
                      <a:r>
                        <a:rPr lang="lv-LV" sz="1600" dirty="0" smtClean="0"/>
                        <a:t>366</a:t>
                      </a:r>
                      <a:endParaRPr lang="lv-LV" sz="1600" dirty="0"/>
                    </a:p>
                  </a:txBody>
                  <a:tcPr/>
                </a:tc>
              </a:tr>
              <a:tr h="373676">
                <a:tc>
                  <a:txBody>
                    <a:bodyPr/>
                    <a:lstStyle/>
                    <a:p>
                      <a:r>
                        <a:rPr lang="lv-LV" sz="1600" dirty="0" err="1" smtClean="0"/>
                        <a:t>Israel</a:t>
                      </a:r>
                      <a:endParaRPr lang="lv-LV" sz="1600" dirty="0"/>
                    </a:p>
                  </a:txBody>
                  <a:tcPr/>
                </a:tc>
                <a:tc>
                  <a:txBody>
                    <a:bodyPr/>
                    <a:lstStyle/>
                    <a:p>
                      <a:pPr algn="r"/>
                      <a:r>
                        <a:rPr lang="lv-LV" sz="1600" dirty="0" smtClean="0"/>
                        <a:t>353</a:t>
                      </a:r>
                      <a:endParaRPr lang="lv-LV" sz="1600" dirty="0"/>
                    </a:p>
                  </a:txBody>
                  <a:tcPr/>
                </a:tc>
              </a:tr>
              <a:tr h="373676">
                <a:tc>
                  <a:txBody>
                    <a:bodyPr/>
                    <a:lstStyle/>
                    <a:p>
                      <a:r>
                        <a:rPr lang="lv-LV" sz="1600" dirty="0" err="1" smtClean="0"/>
                        <a:t>Finland</a:t>
                      </a:r>
                      <a:endParaRPr lang="lv-LV" sz="1600" dirty="0"/>
                    </a:p>
                  </a:txBody>
                  <a:tcPr/>
                </a:tc>
                <a:tc>
                  <a:txBody>
                    <a:bodyPr/>
                    <a:lstStyle/>
                    <a:p>
                      <a:pPr algn="r"/>
                      <a:r>
                        <a:rPr lang="lv-LV" sz="1600" dirty="0" smtClean="0"/>
                        <a:t>333</a:t>
                      </a:r>
                      <a:endParaRPr lang="lv-LV" sz="1600" dirty="0"/>
                    </a:p>
                  </a:txBody>
                  <a:tcPr/>
                </a:tc>
              </a:tr>
              <a:tr h="373676">
                <a:tc>
                  <a:txBody>
                    <a:bodyPr/>
                    <a:lstStyle/>
                    <a:p>
                      <a:r>
                        <a:rPr lang="lv-LV" sz="1600" dirty="0" err="1" smtClean="0"/>
                        <a:t>Norway</a:t>
                      </a:r>
                      <a:endParaRPr lang="lv-LV" sz="1600" dirty="0"/>
                    </a:p>
                  </a:txBody>
                  <a:tcPr/>
                </a:tc>
                <a:tc>
                  <a:txBody>
                    <a:bodyPr/>
                    <a:lstStyle/>
                    <a:p>
                      <a:pPr algn="r"/>
                      <a:r>
                        <a:rPr lang="lv-LV" sz="1600" dirty="0" smtClean="0"/>
                        <a:t>302</a:t>
                      </a:r>
                      <a:endParaRPr lang="lv-LV" sz="1600" dirty="0"/>
                    </a:p>
                  </a:txBody>
                  <a:tcPr/>
                </a:tc>
              </a:tr>
              <a:tr h="373676">
                <a:tc>
                  <a:txBody>
                    <a:bodyPr/>
                    <a:lstStyle/>
                    <a:p>
                      <a:r>
                        <a:rPr lang="lv-LV" sz="1600" dirty="0" err="1" smtClean="0"/>
                        <a:t>Georgia</a:t>
                      </a:r>
                      <a:endParaRPr lang="lv-LV" sz="1600" dirty="0"/>
                    </a:p>
                  </a:txBody>
                  <a:tcPr/>
                </a:tc>
                <a:tc>
                  <a:txBody>
                    <a:bodyPr/>
                    <a:lstStyle/>
                    <a:p>
                      <a:pPr algn="r"/>
                      <a:r>
                        <a:rPr lang="lv-LV" sz="1600" dirty="0" smtClean="0"/>
                        <a:t>301</a:t>
                      </a:r>
                      <a:endParaRPr lang="lv-LV" sz="1600" dirty="0"/>
                    </a:p>
                  </a:txBody>
                  <a:tcPr/>
                </a:tc>
              </a:tr>
              <a:tr h="373676">
                <a:tc>
                  <a:txBody>
                    <a:bodyPr/>
                    <a:lstStyle/>
                    <a:p>
                      <a:r>
                        <a:rPr lang="lv-LV" sz="1600" dirty="0" err="1" smtClean="0"/>
                        <a:t>Armenia</a:t>
                      </a:r>
                      <a:endParaRPr lang="lv-LV" sz="1600" dirty="0"/>
                    </a:p>
                  </a:txBody>
                  <a:tcPr/>
                </a:tc>
                <a:tc>
                  <a:txBody>
                    <a:bodyPr/>
                    <a:lstStyle/>
                    <a:p>
                      <a:pPr algn="r"/>
                      <a:r>
                        <a:rPr lang="lv-LV" sz="1600" dirty="0" smtClean="0"/>
                        <a:t>287</a:t>
                      </a:r>
                      <a:endParaRPr lang="lv-LV" sz="1600" dirty="0"/>
                    </a:p>
                  </a:txBody>
                  <a:tcPr/>
                </a:tc>
              </a:tr>
            </a:tbl>
          </a:graphicData>
        </a:graphic>
      </p:graphicFrame>
      <p:graphicFrame>
        <p:nvGraphicFramePr>
          <p:cNvPr id="19" name="Content Placeholder 18"/>
          <p:cNvGraphicFramePr>
            <a:graphicFrameLocks noGrp="1"/>
          </p:cNvGraphicFramePr>
          <p:nvPr>
            <p:ph sz="half" idx="1"/>
          </p:nvPr>
        </p:nvGraphicFramePr>
        <p:xfrm>
          <a:off x="214283" y="1300149"/>
          <a:ext cx="2664000" cy="4857787"/>
        </p:xfrm>
        <a:graphic>
          <a:graphicData uri="http://schemas.openxmlformats.org/drawingml/2006/table">
            <a:tbl>
              <a:tblPr firstRow="1" bandRow="1">
                <a:tableStyleId>{93296810-A885-4BE3-A3E7-6D5BEEA58F35}</a:tableStyleId>
              </a:tblPr>
              <a:tblGrid>
                <a:gridCol w="1614470"/>
                <a:gridCol w="1049530"/>
              </a:tblGrid>
              <a:tr h="603911">
                <a:tc gridSpan="2">
                  <a:txBody>
                    <a:bodyPr/>
                    <a:lstStyle/>
                    <a:p>
                      <a:r>
                        <a:rPr lang="lv-LV" sz="1600" dirty="0" err="1" smtClean="0"/>
                        <a:t>Population</a:t>
                      </a:r>
                      <a:r>
                        <a:rPr lang="lv-LV" sz="1600" dirty="0" smtClean="0"/>
                        <a:t> </a:t>
                      </a:r>
                      <a:r>
                        <a:rPr lang="lv-LV" sz="1600" dirty="0" err="1" smtClean="0"/>
                        <a:t>of</a:t>
                      </a:r>
                      <a:r>
                        <a:rPr lang="lv-LV" sz="1600" dirty="0" smtClean="0"/>
                        <a:t> </a:t>
                      </a:r>
                      <a:r>
                        <a:rPr lang="lv-LV" sz="1600" dirty="0" err="1" smtClean="0"/>
                        <a:t>the</a:t>
                      </a:r>
                      <a:r>
                        <a:rPr lang="lv-LV" sz="1600" dirty="0" smtClean="0"/>
                        <a:t> LR </a:t>
                      </a:r>
                      <a:r>
                        <a:rPr lang="lv-LV" sz="1600" dirty="0" err="1" smtClean="0"/>
                        <a:t>by</a:t>
                      </a:r>
                      <a:r>
                        <a:rPr lang="lv-LV" sz="1600" dirty="0" smtClean="0"/>
                        <a:t> </a:t>
                      </a:r>
                      <a:r>
                        <a:rPr lang="lv-LV" sz="1600" dirty="0" err="1" smtClean="0"/>
                        <a:t>Nationality</a:t>
                      </a:r>
                      <a:r>
                        <a:rPr lang="lv-LV" sz="1600" dirty="0" smtClean="0"/>
                        <a:t> </a:t>
                      </a:r>
                      <a:r>
                        <a:rPr lang="lv-LV" sz="1400" dirty="0" smtClean="0"/>
                        <a:t>(01.01.2014)</a:t>
                      </a:r>
                      <a:endParaRPr lang="lv-LV" sz="1600" dirty="0"/>
                    </a:p>
                  </a:txBody>
                  <a:tcPr/>
                </a:tc>
                <a:tc hMerge="1">
                  <a:txBody>
                    <a:bodyPr/>
                    <a:lstStyle/>
                    <a:p>
                      <a:endParaRPr lang="lv-LV" dirty="0"/>
                    </a:p>
                  </a:txBody>
                  <a:tcPr/>
                </a:tc>
              </a:tr>
              <a:tr h="386716">
                <a:tc>
                  <a:txBody>
                    <a:bodyPr/>
                    <a:lstStyle/>
                    <a:p>
                      <a:r>
                        <a:rPr lang="lv-LV" sz="1600" dirty="0" err="1" smtClean="0"/>
                        <a:t>Latvia</a:t>
                      </a:r>
                      <a:r>
                        <a:rPr lang="lv-LV" sz="1600" dirty="0" smtClean="0"/>
                        <a:t> </a:t>
                      </a:r>
                      <a:r>
                        <a:rPr lang="lv-LV" sz="1200" dirty="0" smtClean="0"/>
                        <a:t>(</a:t>
                      </a:r>
                      <a:r>
                        <a:rPr lang="lv-LV" sz="1200" dirty="0" err="1" smtClean="0"/>
                        <a:t>citizen</a:t>
                      </a:r>
                      <a:r>
                        <a:rPr lang="lv-LV" sz="1200" dirty="0" smtClean="0"/>
                        <a:t>)</a:t>
                      </a:r>
                      <a:endParaRPr lang="lv-LV" sz="1600" dirty="0"/>
                    </a:p>
                  </a:txBody>
                  <a:tcPr/>
                </a:tc>
                <a:tc>
                  <a:txBody>
                    <a:bodyPr/>
                    <a:lstStyle/>
                    <a:p>
                      <a:pPr algn="r" fontAlgn="b"/>
                      <a:r>
                        <a:rPr lang="lv-LV" sz="1600" kern="1200" dirty="0" smtClean="0">
                          <a:solidFill>
                            <a:schemeClr val="dk1"/>
                          </a:solidFill>
                          <a:latin typeface="+mn-lt"/>
                          <a:ea typeface="+mn-ea"/>
                          <a:cs typeface="+mn-cs"/>
                        </a:rPr>
                        <a:t>1 823 135</a:t>
                      </a:r>
                      <a:endParaRPr lang="lv-LV" sz="1600" kern="1200" dirty="0">
                        <a:solidFill>
                          <a:schemeClr val="dk1"/>
                        </a:solidFill>
                        <a:latin typeface="+mn-lt"/>
                        <a:ea typeface="+mn-ea"/>
                        <a:cs typeface="+mn-cs"/>
                      </a:endParaRPr>
                    </a:p>
                  </a:txBody>
                  <a:tcPr marL="9525" marR="9525" marT="9525" marB="0" anchor="ctr"/>
                </a:tc>
              </a:tr>
              <a:tr h="386716">
                <a:tc>
                  <a:txBody>
                    <a:bodyPr/>
                    <a:lstStyle/>
                    <a:p>
                      <a:r>
                        <a:rPr lang="lv-LV" sz="1600" dirty="0" err="1" smtClean="0"/>
                        <a:t>Latvia</a:t>
                      </a:r>
                      <a:r>
                        <a:rPr lang="lv-LV" sz="1800" dirty="0" smtClean="0"/>
                        <a:t> </a:t>
                      </a:r>
                      <a:r>
                        <a:rPr lang="lv-LV" sz="1100" dirty="0" smtClean="0"/>
                        <a:t>(</a:t>
                      </a:r>
                      <a:r>
                        <a:rPr lang="lv-LV" sz="1100" dirty="0" err="1" smtClean="0"/>
                        <a:t>non-citizen</a:t>
                      </a:r>
                      <a:r>
                        <a:rPr lang="lv-LV" sz="1100" dirty="0" smtClean="0"/>
                        <a:t>)</a:t>
                      </a:r>
                      <a:endParaRPr lang="lv-LV" sz="1600" dirty="0"/>
                    </a:p>
                  </a:txBody>
                  <a:tcPr/>
                </a:tc>
                <a:tc>
                  <a:txBody>
                    <a:bodyPr/>
                    <a:lstStyle/>
                    <a:p>
                      <a:pPr algn="r" fontAlgn="b"/>
                      <a:r>
                        <a:rPr lang="lv-LV" sz="1600" kern="1200" dirty="0" smtClean="0">
                          <a:solidFill>
                            <a:schemeClr val="dk1"/>
                          </a:solidFill>
                          <a:latin typeface="+mn-lt"/>
                          <a:ea typeface="+mn-ea"/>
                          <a:cs typeface="+mn-cs"/>
                        </a:rPr>
                        <a:t>282 876</a:t>
                      </a:r>
                      <a:endParaRPr lang="lv-LV" sz="1600" kern="1200" dirty="0">
                        <a:solidFill>
                          <a:schemeClr val="dk1"/>
                        </a:solidFill>
                        <a:latin typeface="+mn-lt"/>
                        <a:ea typeface="+mn-ea"/>
                        <a:cs typeface="+mn-cs"/>
                      </a:endParaRPr>
                    </a:p>
                  </a:txBody>
                  <a:tcPr marL="9525" marR="9525" marT="9525" marB="0" anchor="ctr"/>
                </a:tc>
              </a:tr>
              <a:tr h="386716">
                <a:tc>
                  <a:txBody>
                    <a:bodyPr/>
                    <a:lstStyle/>
                    <a:p>
                      <a:r>
                        <a:rPr lang="lv-LV" sz="1600" dirty="0" err="1" smtClean="0"/>
                        <a:t>Russia</a:t>
                      </a:r>
                      <a:endParaRPr lang="lv-LV" sz="1600" dirty="0"/>
                    </a:p>
                  </a:txBody>
                  <a:tcPr/>
                </a:tc>
                <a:tc>
                  <a:txBody>
                    <a:bodyPr/>
                    <a:lstStyle/>
                    <a:p>
                      <a:pPr algn="r"/>
                      <a:r>
                        <a:rPr lang="lv-LV" sz="1600" dirty="0" smtClean="0"/>
                        <a:t>48 873</a:t>
                      </a:r>
                      <a:endParaRPr lang="lv-LV" sz="1600" dirty="0"/>
                    </a:p>
                  </a:txBody>
                  <a:tcPr anchor="ctr"/>
                </a:tc>
              </a:tr>
              <a:tr h="386716">
                <a:tc>
                  <a:txBody>
                    <a:bodyPr/>
                    <a:lstStyle/>
                    <a:p>
                      <a:r>
                        <a:rPr lang="lv-LV" sz="1600" dirty="0" err="1" smtClean="0"/>
                        <a:t>Lithuania</a:t>
                      </a:r>
                      <a:endParaRPr lang="lv-LV" sz="1600" dirty="0"/>
                    </a:p>
                  </a:txBody>
                  <a:tcPr/>
                </a:tc>
                <a:tc>
                  <a:txBody>
                    <a:bodyPr/>
                    <a:lstStyle/>
                    <a:p>
                      <a:pPr algn="r"/>
                      <a:r>
                        <a:rPr lang="lv-LV" sz="1600" dirty="0" smtClean="0"/>
                        <a:t>4 179</a:t>
                      </a:r>
                      <a:endParaRPr lang="lv-LV" sz="1600" dirty="0"/>
                    </a:p>
                  </a:txBody>
                  <a:tcPr anchor="ctr"/>
                </a:tc>
              </a:tr>
              <a:tr h="386716">
                <a:tc>
                  <a:txBody>
                    <a:bodyPr/>
                    <a:lstStyle/>
                    <a:p>
                      <a:r>
                        <a:rPr lang="lv-LV" sz="1600" dirty="0" err="1" smtClean="0"/>
                        <a:t>Ukraine</a:t>
                      </a:r>
                      <a:endParaRPr lang="lv-LV" sz="1600" dirty="0"/>
                    </a:p>
                  </a:txBody>
                  <a:tcPr/>
                </a:tc>
                <a:tc>
                  <a:txBody>
                    <a:bodyPr/>
                    <a:lstStyle/>
                    <a:p>
                      <a:pPr algn="r"/>
                      <a:r>
                        <a:rPr lang="lv-LV" sz="1600" dirty="0" smtClean="0"/>
                        <a:t>3 988</a:t>
                      </a:r>
                      <a:endParaRPr lang="lv-LV" sz="1600" dirty="0"/>
                    </a:p>
                  </a:txBody>
                  <a:tcPr anchor="ctr"/>
                </a:tc>
              </a:tr>
              <a:tr h="386716">
                <a:tc>
                  <a:txBody>
                    <a:bodyPr/>
                    <a:lstStyle/>
                    <a:p>
                      <a:r>
                        <a:rPr lang="lv-LV" sz="1600" dirty="0" err="1" smtClean="0"/>
                        <a:t>Belarus</a:t>
                      </a:r>
                      <a:endParaRPr lang="lv-LV" sz="1600" dirty="0"/>
                    </a:p>
                  </a:txBody>
                  <a:tcPr/>
                </a:tc>
                <a:tc>
                  <a:txBody>
                    <a:bodyPr/>
                    <a:lstStyle/>
                    <a:p>
                      <a:pPr algn="r"/>
                      <a:r>
                        <a:rPr lang="lv-LV" sz="1600" dirty="0" smtClean="0"/>
                        <a:t>2</a:t>
                      </a:r>
                      <a:r>
                        <a:rPr lang="lv-LV" sz="1600" baseline="0" dirty="0" smtClean="0"/>
                        <a:t> 496</a:t>
                      </a:r>
                      <a:endParaRPr lang="lv-LV" sz="1600" dirty="0"/>
                    </a:p>
                  </a:txBody>
                  <a:tcPr anchor="ctr"/>
                </a:tc>
              </a:tr>
              <a:tr h="386716">
                <a:tc>
                  <a:txBody>
                    <a:bodyPr/>
                    <a:lstStyle/>
                    <a:p>
                      <a:r>
                        <a:rPr lang="lv-LV" sz="1600" dirty="0" err="1" smtClean="0"/>
                        <a:t>Germany</a:t>
                      </a:r>
                      <a:endParaRPr lang="lv-LV" sz="1600" dirty="0"/>
                    </a:p>
                  </a:txBody>
                  <a:tcPr/>
                </a:tc>
                <a:tc>
                  <a:txBody>
                    <a:bodyPr/>
                    <a:lstStyle/>
                    <a:p>
                      <a:pPr algn="r"/>
                      <a:r>
                        <a:rPr lang="lv-LV" sz="1600" dirty="0" smtClean="0"/>
                        <a:t>1 776</a:t>
                      </a:r>
                      <a:endParaRPr lang="lv-LV" sz="1600" dirty="0"/>
                    </a:p>
                  </a:txBody>
                  <a:tcPr anchor="ctr"/>
                </a:tc>
              </a:tr>
              <a:tr h="386716">
                <a:tc>
                  <a:txBody>
                    <a:bodyPr/>
                    <a:lstStyle/>
                    <a:p>
                      <a:r>
                        <a:rPr lang="lv-LV" sz="1600" dirty="0" err="1" smtClean="0"/>
                        <a:t>Estonia</a:t>
                      </a:r>
                      <a:r>
                        <a:rPr lang="lv-LV" sz="1600" dirty="0" smtClean="0"/>
                        <a:t> </a:t>
                      </a:r>
                      <a:r>
                        <a:rPr lang="lv-LV" sz="1200" dirty="0" smtClean="0"/>
                        <a:t>(</a:t>
                      </a:r>
                      <a:r>
                        <a:rPr lang="lv-LV" sz="1200" dirty="0" err="1" smtClean="0"/>
                        <a:t>citizen</a:t>
                      </a:r>
                      <a:r>
                        <a:rPr lang="lv-LV" sz="1200" dirty="0" smtClean="0"/>
                        <a:t>)</a:t>
                      </a:r>
                      <a:endParaRPr lang="lv-LV" sz="1600" dirty="0"/>
                    </a:p>
                  </a:txBody>
                  <a:tcPr/>
                </a:tc>
                <a:tc>
                  <a:txBody>
                    <a:bodyPr/>
                    <a:lstStyle/>
                    <a:p>
                      <a:pPr algn="r"/>
                      <a:r>
                        <a:rPr lang="lv-LV" sz="1600" dirty="0" smtClean="0"/>
                        <a:t>1 072</a:t>
                      </a:r>
                      <a:endParaRPr lang="lv-LV" sz="1600" dirty="0"/>
                    </a:p>
                  </a:txBody>
                  <a:tcPr anchor="ctr"/>
                </a:tc>
              </a:tr>
              <a:tr h="386716">
                <a:tc>
                  <a:txBody>
                    <a:bodyPr/>
                    <a:lstStyle/>
                    <a:p>
                      <a:r>
                        <a:rPr lang="lv-LV" sz="1600" dirty="0" err="1" smtClean="0"/>
                        <a:t>Uzbekistan</a:t>
                      </a:r>
                      <a:endParaRPr lang="lv-LV" sz="1600" dirty="0"/>
                    </a:p>
                  </a:txBody>
                  <a:tcPr/>
                </a:tc>
                <a:tc>
                  <a:txBody>
                    <a:bodyPr/>
                    <a:lstStyle/>
                    <a:p>
                      <a:pPr algn="r"/>
                      <a:r>
                        <a:rPr lang="lv-LV" sz="1600" dirty="0" smtClean="0"/>
                        <a:t>863</a:t>
                      </a:r>
                      <a:endParaRPr lang="lv-LV" sz="1600" dirty="0"/>
                    </a:p>
                  </a:txBody>
                  <a:tcPr anchor="ctr"/>
                </a:tc>
              </a:tr>
              <a:tr h="386716">
                <a:tc>
                  <a:txBody>
                    <a:bodyPr/>
                    <a:lstStyle/>
                    <a:p>
                      <a:r>
                        <a:rPr lang="lv-LV" sz="1600" dirty="0" err="1" smtClean="0"/>
                        <a:t>Bulgaria</a:t>
                      </a:r>
                      <a:endParaRPr lang="lv-LV" sz="1600" dirty="0"/>
                    </a:p>
                  </a:txBody>
                  <a:tcPr/>
                </a:tc>
                <a:tc>
                  <a:txBody>
                    <a:bodyPr/>
                    <a:lstStyle/>
                    <a:p>
                      <a:pPr algn="r"/>
                      <a:r>
                        <a:rPr lang="lv-LV" sz="1600" dirty="0" smtClean="0"/>
                        <a:t>788</a:t>
                      </a:r>
                      <a:endParaRPr lang="lv-LV" sz="1600" dirty="0"/>
                    </a:p>
                  </a:txBody>
                  <a:tcPr anchor="ctr"/>
                </a:tc>
              </a:tr>
              <a:tr h="386716">
                <a:tc>
                  <a:txBody>
                    <a:bodyPr/>
                    <a:lstStyle/>
                    <a:p>
                      <a:r>
                        <a:rPr lang="lv-LV" sz="1600" dirty="0" err="1" smtClean="0"/>
                        <a:t>Sweeden</a:t>
                      </a:r>
                      <a:endParaRPr lang="lv-LV" sz="1600" dirty="0"/>
                    </a:p>
                  </a:txBody>
                  <a:tcPr/>
                </a:tc>
                <a:tc>
                  <a:txBody>
                    <a:bodyPr/>
                    <a:lstStyle/>
                    <a:p>
                      <a:pPr algn="r"/>
                      <a:r>
                        <a:rPr lang="lv-LV" sz="1600" dirty="0" smtClean="0"/>
                        <a:t>630</a:t>
                      </a:r>
                      <a:endParaRPr lang="lv-LV" sz="1600" dirty="0"/>
                    </a:p>
                  </a:txBody>
                  <a:tcPr anchor="ctr"/>
                </a:tc>
              </a:tr>
            </a:tbl>
          </a:graphicData>
        </a:graphic>
      </p:graphicFrame>
      <p:graphicFrame>
        <p:nvGraphicFramePr>
          <p:cNvPr id="21" name="Content Placeholder 19"/>
          <p:cNvGraphicFramePr>
            <a:graphicFrameLocks/>
          </p:cNvGraphicFramePr>
          <p:nvPr/>
        </p:nvGraphicFramePr>
        <p:xfrm>
          <a:off x="6091303" y="1300136"/>
          <a:ext cx="2857488" cy="5033154"/>
        </p:xfrm>
        <a:graphic>
          <a:graphicData uri="http://schemas.openxmlformats.org/drawingml/2006/table">
            <a:tbl>
              <a:tblPr lastRow="1" bandRow="1">
                <a:tableStyleId>{93296810-A885-4BE3-A3E7-6D5BEEA58F35}</a:tableStyleId>
              </a:tblPr>
              <a:tblGrid>
                <a:gridCol w="1414397"/>
                <a:gridCol w="1443091"/>
              </a:tblGrid>
              <a:tr h="360248">
                <a:tc>
                  <a:txBody>
                    <a:bodyPr/>
                    <a:lstStyle/>
                    <a:p>
                      <a:r>
                        <a:rPr lang="lv-LV" sz="1600" dirty="0" err="1" smtClean="0"/>
                        <a:t>Denmark</a:t>
                      </a:r>
                      <a:endParaRPr lang="lv-LV" sz="1600" dirty="0"/>
                    </a:p>
                  </a:txBody>
                  <a:tcPr/>
                </a:tc>
                <a:tc>
                  <a:txBody>
                    <a:bodyPr/>
                    <a:lstStyle/>
                    <a:p>
                      <a:pPr algn="r"/>
                      <a:r>
                        <a:rPr lang="lv-LV" sz="1600" dirty="0" smtClean="0"/>
                        <a:t>282</a:t>
                      </a:r>
                      <a:endParaRPr lang="lv-LV" sz="1600" dirty="0"/>
                    </a:p>
                  </a:txBody>
                  <a:tcPr/>
                </a:tc>
              </a:tr>
              <a:tr h="360248">
                <a:tc>
                  <a:txBody>
                    <a:bodyPr/>
                    <a:lstStyle/>
                    <a:p>
                      <a:r>
                        <a:rPr lang="lv-LV" sz="1600" dirty="0" err="1" smtClean="0"/>
                        <a:t>Turkey</a:t>
                      </a:r>
                      <a:endParaRPr lang="lv-LV" sz="1600" dirty="0"/>
                    </a:p>
                  </a:txBody>
                  <a:tcPr/>
                </a:tc>
                <a:tc>
                  <a:txBody>
                    <a:bodyPr/>
                    <a:lstStyle/>
                    <a:p>
                      <a:pPr algn="r"/>
                      <a:r>
                        <a:rPr lang="lv-LV" sz="1600" dirty="0" smtClean="0"/>
                        <a:t>273</a:t>
                      </a:r>
                      <a:endParaRPr lang="lv-LV" sz="1600" dirty="0"/>
                    </a:p>
                  </a:txBody>
                  <a:tcPr/>
                </a:tc>
              </a:tr>
              <a:tr h="360248">
                <a:tc>
                  <a:txBody>
                    <a:bodyPr/>
                    <a:lstStyle/>
                    <a:p>
                      <a:r>
                        <a:rPr lang="lv-LV" sz="1600" dirty="0" err="1" smtClean="0"/>
                        <a:t>Spain</a:t>
                      </a:r>
                      <a:endParaRPr lang="lv-LV" sz="1600" dirty="0"/>
                    </a:p>
                  </a:txBody>
                  <a:tcPr/>
                </a:tc>
                <a:tc>
                  <a:txBody>
                    <a:bodyPr/>
                    <a:lstStyle/>
                    <a:p>
                      <a:pPr algn="r"/>
                      <a:r>
                        <a:rPr lang="lv-LV" sz="1600" dirty="0" smtClean="0"/>
                        <a:t>266</a:t>
                      </a:r>
                      <a:endParaRPr lang="lv-LV" sz="1600" dirty="0"/>
                    </a:p>
                  </a:txBody>
                  <a:tcPr/>
                </a:tc>
              </a:tr>
              <a:tr h="360248">
                <a:tc>
                  <a:txBody>
                    <a:bodyPr/>
                    <a:lstStyle/>
                    <a:p>
                      <a:r>
                        <a:rPr lang="lv-LV" sz="1600" dirty="0" smtClean="0"/>
                        <a:t>Moldova</a:t>
                      </a:r>
                      <a:endParaRPr lang="lv-LV" sz="1600" dirty="0"/>
                    </a:p>
                  </a:txBody>
                  <a:tcPr/>
                </a:tc>
                <a:tc>
                  <a:txBody>
                    <a:bodyPr/>
                    <a:lstStyle/>
                    <a:p>
                      <a:pPr algn="r"/>
                      <a:r>
                        <a:rPr lang="lv-LV" sz="1600" dirty="0" smtClean="0"/>
                        <a:t>255</a:t>
                      </a:r>
                      <a:endParaRPr lang="lv-LV" sz="1600" dirty="0"/>
                    </a:p>
                  </a:txBody>
                  <a:tcPr/>
                </a:tc>
              </a:tr>
              <a:tr h="360248">
                <a:tc>
                  <a:txBody>
                    <a:bodyPr/>
                    <a:lstStyle/>
                    <a:p>
                      <a:r>
                        <a:rPr lang="lv-LV" sz="1600" dirty="0" err="1" smtClean="0"/>
                        <a:t>India</a:t>
                      </a:r>
                      <a:endParaRPr lang="lv-LV" sz="1600" dirty="0"/>
                    </a:p>
                  </a:txBody>
                  <a:tcPr/>
                </a:tc>
                <a:tc>
                  <a:txBody>
                    <a:bodyPr/>
                    <a:lstStyle/>
                    <a:p>
                      <a:pPr algn="r"/>
                      <a:r>
                        <a:rPr lang="lv-LV" sz="1600" dirty="0" smtClean="0"/>
                        <a:t>249</a:t>
                      </a:r>
                      <a:endParaRPr lang="lv-LV" sz="1600" dirty="0"/>
                    </a:p>
                  </a:txBody>
                  <a:tcPr/>
                </a:tc>
              </a:tr>
              <a:tr h="360248">
                <a:tc>
                  <a:txBody>
                    <a:bodyPr/>
                    <a:lstStyle/>
                    <a:p>
                      <a:r>
                        <a:rPr lang="lv-LV" sz="1600" dirty="0" err="1" smtClean="0"/>
                        <a:t>Netherlands</a:t>
                      </a:r>
                      <a:endParaRPr lang="lv-LV" sz="1600" dirty="0"/>
                    </a:p>
                  </a:txBody>
                  <a:tcPr/>
                </a:tc>
                <a:tc>
                  <a:txBody>
                    <a:bodyPr/>
                    <a:lstStyle/>
                    <a:p>
                      <a:pPr algn="r"/>
                      <a:r>
                        <a:rPr lang="lv-LV" sz="1600" dirty="0" smtClean="0"/>
                        <a:t>214</a:t>
                      </a:r>
                      <a:endParaRPr lang="lv-LV" sz="1600" dirty="0"/>
                    </a:p>
                  </a:txBody>
                  <a:tcPr/>
                </a:tc>
              </a:tr>
              <a:tr h="360248">
                <a:tc>
                  <a:txBody>
                    <a:bodyPr/>
                    <a:lstStyle/>
                    <a:p>
                      <a:r>
                        <a:rPr lang="lv-LV" sz="1600" dirty="0" err="1" smtClean="0"/>
                        <a:t>Romania</a:t>
                      </a:r>
                      <a:endParaRPr lang="lv-LV" sz="1600" dirty="0"/>
                    </a:p>
                  </a:txBody>
                  <a:tcPr/>
                </a:tc>
                <a:tc>
                  <a:txBody>
                    <a:bodyPr/>
                    <a:lstStyle/>
                    <a:p>
                      <a:pPr algn="r"/>
                      <a:r>
                        <a:rPr lang="lv-LV" sz="1600" dirty="0" smtClean="0"/>
                        <a:t>196</a:t>
                      </a:r>
                      <a:endParaRPr lang="lv-LV" sz="1600" dirty="0"/>
                    </a:p>
                  </a:txBody>
                  <a:tcPr/>
                </a:tc>
              </a:tr>
              <a:tr h="360248">
                <a:tc>
                  <a:txBody>
                    <a:bodyPr/>
                    <a:lstStyle/>
                    <a:p>
                      <a:r>
                        <a:rPr lang="lv-LV" sz="1600" dirty="0" err="1" smtClean="0"/>
                        <a:t>Latvia</a:t>
                      </a:r>
                      <a:r>
                        <a:rPr lang="lv-LV" sz="1600" dirty="0" smtClean="0"/>
                        <a:t> </a:t>
                      </a:r>
                      <a:r>
                        <a:rPr lang="lv-LV" sz="1100" dirty="0" smtClean="0"/>
                        <a:t>(</a:t>
                      </a:r>
                      <a:r>
                        <a:rPr lang="lv-LV" sz="1100" dirty="0" err="1" smtClean="0"/>
                        <a:t>stateless</a:t>
                      </a:r>
                      <a:r>
                        <a:rPr lang="lv-LV" sz="1100" dirty="0" smtClean="0"/>
                        <a:t>)</a:t>
                      </a:r>
                      <a:endParaRPr lang="lv-LV" sz="1600" dirty="0"/>
                    </a:p>
                  </a:txBody>
                  <a:tcPr/>
                </a:tc>
                <a:tc>
                  <a:txBody>
                    <a:bodyPr/>
                    <a:lstStyle/>
                    <a:p>
                      <a:pPr algn="r"/>
                      <a:r>
                        <a:rPr lang="lv-LV" sz="1600" dirty="0" smtClean="0"/>
                        <a:t>176</a:t>
                      </a:r>
                      <a:endParaRPr lang="lv-LV" sz="1600" dirty="0"/>
                    </a:p>
                  </a:txBody>
                  <a:tcPr/>
                </a:tc>
              </a:tr>
              <a:tr h="360248">
                <a:tc>
                  <a:txBody>
                    <a:bodyPr/>
                    <a:lstStyle/>
                    <a:p>
                      <a:r>
                        <a:rPr lang="lv-LV" sz="1600" dirty="0" err="1" smtClean="0"/>
                        <a:t>Philippines</a:t>
                      </a:r>
                      <a:endParaRPr lang="lv-LV" sz="1600" dirty="0"/>
                    </a:p>
                  </a:txBody>
                  <a:tcPr/>
                </a:tc>
                <a:tc>
                  <a:txBody>
                    <a:bodyPr/>
                    <a:lstStyle/>
                    <a:p>
                      <a:pPr algn="r"/>
                      <a:r>
                        <a:rPr lang="lv-LV" sz="1600" dirty="0" smtClean="0"/>
                        <a:t>138</a:t>
                      </a:r>
                      <a:endParaRPr lang="lv-LV" sz="1600" dirty="0"/>
                    </a:p>
                  </a:txBody>
                  <a:tcPr/>
                </a:tc>
              </a:tr>
              <a:tr h="360248">
                <a:tc>
                  <a:txBody>
                    <a:bodyPr/>
                    <a:lstStyle/>
                    <a:p>
                      <a:r>
                        <a:rPr lang="lv-LV" sz="1600" dirty="0" err="1" smtClean="0"/>
                        <a:t>Czech</a:t>
                      </a:r>
                      <a:r>
                        <a:rPr lang="lv-LV" sz="1600" dirty="0" smtClean="0"/>
                        <a:t> </a:t>
                      </a:r>
                      <a:r>
                        <a:rPr lang="lv-LV" sz="1600" dirty="0" err="1" smtClean="0"/>
                        <a:t>Rep</a:t>
                      </a:r>
                      <a:r>
                        <a:rPr lang="lv-LV" sz="1600" dirty="0" smtClean="0"/>
                        <a:t>.</a:t>
                      </a:r>
                      <a:endParaRPr lang="lv-LV" sz="1600" dirty="0"/>
                    </a:p>
                  </a:txBody>
                  <a:tcPr/>
                </a:tc>
                <a:tc>
                  <a:txBody>
                    <a:bodyPr/>
                    <a:lstStyle/>
                    <a:p>
                      <a:pPr algn="r"/>
                      <a:r>
                        <a:rPr lang="lv-LV" sz="1600" dirty="0" smtClean="0"/>
                        <a:t>137</a:t>
                      </a:r>
                      <a:endParaRPr lang="lv-LV" sz="1600" dirty="0"/>
                    </a:p>
                  </a:txBody>
                  <a:tcPr/>
                </a:tc>
              </a:tr>
              <a:tr h="360248">
                <a:tc>
                  <a:txBody>
                    <a:bodyPr/>
                    <a:lstStyle/>
                    <a:p>
                      <a:r>
                        <a:rPr lang="lv-LV" sz="1600" dirty="0" err="1" smtClean="0"/>
                        <a:t>Irland</a:t>
                      </a:r>
                      <a:endParaRPr lang="lv-LV" sz="1600" dirty="0"/>
                    </a:p>
                  </a:txBody>
                  <a:tcPr/>
                </a:tc>
                <a:tc>
                  <a:txBody>
                    <a:bodyPr/>
                    <a:lstStyle/>
                    <a:p>
                      <a:pPr algn="r"/>
                      <a:r>
                        <a:rPr lang="lv-LV" sz="1600" dirty="0" smtClean="0"/>
                        <a:t>101</a:t>
                      </a:r>
                      <a:endParaRPr lang="lv-LV" sz="1600" dirty="0"/>
                    </a:p>
                  </a:txBody>
                  <a:tcPr/>
                </a:tc>
              </a:tr>
              <a:tr h="509489">
                <a:tc>
                  <a:txBody>
                    <a:bodyPr/>
                    <a:lstStyle/>
                    <a:p>
                      <a:r>
                        <a:rPr lang="lv-LV" sz="1600" dirty="0" err="1" smtClean="0"/>
                        <a:t>Other</a:t>
                      </a:r>
                      <a:endParaRPr lang="lv-LV" sz="1600" dirty="0" smtClean="0"/>
                    </a:p>
                    <a:p>
                      <a:r>
                        <a:rPr lang="lv-LV" sz="1100" dirty="0" smtClean="0"/>
                        <a:t>(&lt;100 </a:t>
                      </a:r>
                      <a:r>
                        <a:rPr lang="lv-LV" sz="1100" dirty="0" err="1" smtClean="0"/>
                        <a:t>each</a:t>
                      </a:r>
                      <a:r>
                        <a:rPr lang="lv-LV" sz="1100" dirty="0" smtClean="0"/>
                        <a:t>)</a:t>
                      </a:r>
                      <a:endParaRPr lang="lv-LV" sz="1100" dirty="0"/>
                    </a:p>
                  </a:txBody>
                  <a:tcPr/>
                </a:tc>
                <a:tc>
                  <a:txBody>
                    <a:bodyPr/>
                    <a:lstStyle/>
                    <a:p>
                      <a:pPr algn="r"/>
                      <a:r>
                        <a:rPr lang="lv-LV" sz="1600" dirty="0" smtClean="0"/>
                        <a:t>1 718</a:t>
                      </a:r>
                      <a:endParaRPr lang="lv-LV" sz="1600" dirty="0"/>
                    </a:p>
                  </a:txBody>
                  <a:tcPr/>
                </a:tc>
              </a:tr>
              <a:tr h="418265">
                <a:tc>
                  <a:txBody>
                    <a:bodyPr/>
                    <a:lstStyle/>
                    <a:p>
                      <a:r>
                        <a:rPr lang="lv-LV" sz="2000" dirty="0" err="1" smtClean="0"/>
                        <a:t>Total</a:t>
                      </a:r>
                      <a:endParaRPr lang="lv-LV" sz="2000" dirty="0"/>
                    </a:p>
                  </a:txBody>
                  <a:tcPr/>
                </a:tc>
                <a:tc>
                  <a:txBody>
                    <a:bodyPr/>
                    <a:lstStyle/>
                    <a:p>
                      <a:r>
                        <a:rPr lang="lv-LV" sz="2000" dirty="0" smtClean="0"/>
                        <a:t>2 180 293</a:t>
                      </a:r>
                      <a:endParaRPr lang="lv-LV" sz="2000" dirty="0"/>
                    </a:p>
                  </a:txBody>
                  <a:tcPr/>
                </a:tc>
              </a:tr>
            </a:tbl>
          </a:graphicData>
        </a:graphic>
      </p:graphicFrame>
      <p:sp>
        <p:nvSpPr>
          <p:cNvPr id="8" name="Action Button: Home 7">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3" action="ppaction://hlinksldjump" highlightClick="1"/>
          </p:cNvPr>
          <p:cNvSpPr/>
          <p:nvPr/>
        </p:nvSpPr>
        <p:spPr>
          <a:xfrm>
            <a:off x="195943" y="6316824"/>
            <a:ext cx="151855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lv-LV" dirty="0" err="1" smtClean="0"/>
              <a:t>Population</a:t>
            </a:r>
            <a:r>
              <a:rPr lang="lv-LV" dirty="0" smtClean="0"/>
              <a:t> </a:t>
            </a:r>
            <a:r>
              <a:rPr lang="lv-LV" dirty="0" err="1" smtClean="0"/>
              <a:t>Register</a:t>
            </a:r>
            <a:r>
              <a:rPr lang="lv-LV" dirty="0" smtClean="0"/>
              <a:t> </a:t>
            </a:r>
            <a:r>
              <a:rPr lang="lv-LV" dirty="0" err="1" smtClean="0"/>
              <a:t>Statistics</a:t>
            </a:r>
            <a:endParaRPr lang="lv-LV"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97</a:t>
            </a:fld>
            <a:endParaRPr lang="lv-LV"/>
          </a:p>
        </p:txBody>
      </p:sp>
      <p:sp>
        <p:nvSpPr>
          <p:cNvPr id="9" name="Action Button: Home 8">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aphicFrame>
        <p:nvGraphicFramePr>
          <p:cNvPr id="10" name="Content Placeholder 9"/>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7" name="Action Button: Back or Previous 6">
            <a:hlinkClick r:id="rId4" action="ppaction://hlinksldjump" highlightClick="1"/>
          </p:cNvPr>
          <p:cNvSpPr/>
          <p:nvPr/>
        </p:nvSpPr>
        <p:spPr>
          <a:xfrm>
            <a:off x="195943" y="6316824"/>
            <a:ext cx="151855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lv-LV" dirty="0" err="1" smtClean="0"/>
              <a:t>Population</a:t>
            </a:r>
            <a:r>
              <a:rPr lang="lv-LV" dirty="0" smtClean="0"/>
              <a:t> </a:t>
            </a:r>
            <a:r>
              <a:rPr lang="lv-LV" dirty="0" err="1" smtClean="0"/>
              <a:t>Register</a:t>
            </a:r>
            <a:r>
              <a:rPr lang="lv-LV" dirty="0" smtClean="0"/>
              <a:t> </a:t>
            </a:r>
            <a:r>
              <a:rPr lang="lv-LV" dirty="0" err="1" smtClean="0"/>
              <a:t>Statistics</a:t>
            </a:r>
            <a:endParaRPr lang="lv-LV" dirty="0"/>
          </a:p>
        </p:txBody>
      </p:sp>
      <p:graphicFrame>
        <p:nvGraphicFramePr>
          <p:cNvPr id="8" name="Content Placeholder 7"/>
          <p:cNvGraphicFramePr>
            <a:graphicFrameLocks noGrp="1"/>
          </p:cNvGraphicFramePr>
          <p:nvPr>
            <p:ph idx="1"/>
          </p:nvPr>
        </p:nvGraphicFramePr>
        <p:xfrm>
          <a:off x="123291" y="1212351"/>
          <a:ext cx="8563510"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98</a:t>
            </a:fld>
            <a:endParaRPr lang="lv-LV"/>
          </a:p>
        </p:txBody>
      </p:sp>
      <p:sp>
        <p:nvSpPr>
          <p:cNvPr id="9" name="Action Button: Home 8">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77281" y="6410130"/>
            <a:ext cx="1518169"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dirty="0" err="1" smtClean="0"/>
              <a:t>Population</a:t>
            </a:r>
            <a:r>
              <a:rPr lang="lv-LV" dirty="0" smtClean="0"/>
              <a:t> </a:t>
            </a:r>
            <a:r>
              <a:rPr lang="lv-LV" dirty="0" err="1" smtClean="0"/>
              <a:t>Register</a:t>
            </a:r>
            <a:r>
              <a:rPr lang="lv-LV" dirty="0" smtClean="0"/>
              <a:t> </a:t>
            </a:r>
            <a:r>
              <a:rPr lang="lv-LV" dirty="0" err="1" smtClean="0"/>
              <a:t>Statistics</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99</a:t>
            </a:fld>
            <a:endParaRPr lang="lv-LV"/>
          </a:p>
        </p:txBody>
      </p:sp>
      <p:sp>
        <p:nvSpPr>
          <p:cNvPr id="16" name="Content Placeholder 14"/>
          <p:cNvSpPr txBox="1">
            <a:spLocks/>
          </p:cNvSpPr>
          <p:nvPr/>
        </p:nvSpPr>
        <p:spPr>
          <a:xfrm>
            <a:off x="-1990740" y="6022195"/>
            <a:ext cx="2143140" cy="1976410"/>
          </a:xfrm>
          <a:prstGeom prst="rect">
            <a:avLst/>
          </a:prstGeom>
        </p:spPr>
        <p:txBody>
          <a:bodyPr vert="horz" lIns="91428" tIns="45715" rIns="91428" bIns="45715" rtlCol="0">
            <a:normAutofit/>
          </a:bodyPr>
          <a:lstStyle/>
          <a:p>
            <a:pPr marL="342858" indent="-342858" defTabSz="914288" fontAlgn="auto">
              <a:spcBef>
                <a:spcPct val="20000"/>
              </a:spcBef>
              <a:spcAft>
                <a:spcPts val="0"/>
              </a:spcAft>
              <a:buFont typeface="Arial" pitchFamily="34" charset="0"/>
              <a:buChar char="•"/>
              <a:defRPr/>
            </a:pPr>
            <a:endParaRPr lang="lv-LV" sz="2800" dirty="0">
              <a:latin typeface="+mn-lt"/>
            </a:endParaRPr>
          </a:p>
        </p:txBody>
      </p:sp>
      <p:graphicFrame>
        <p:nvGraphicFramePr>
          <p:cNvPr id="9" name="Content Placeholder 8"/>
          <p:cNvGraphicFramePr>
            <a:graphicFrameLocks noGrp="1"/>
          </p:cNvGraphicFramePr>
          <p:nvPr>
            <p:ph idx="1"/>
          </p:nvPr>
        </p:nvGraphicFramePr>
        <p:xfrm>
          <a:off x="457201" y="13716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3" y="6316824"/>
            <a:ext cx="1528082"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MART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SAULRIE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abstract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Visadi efekti</Template>
  <TotalTime>10960</TotalTime>
  <Words>5044</Words>
  <Application>Microsoft Office PowerPoint</Application>
  <PresentationFormat>On-screen Show (4:3)</PresentationFormat>
  <Paragraphs>968</Paragraphs>
  <Slides>108</Slides>
  <Notes>13</Notes>
  <HiddenSlides>0</HiddenSlides>
  <MMClips>0</MMClips>
  <ScaleCrop>false</ScaleCrop>
  <HeadingPairs>
    <vt:vector size="6" baseType="variant">
      <vt:variant>
        <vt:lpstr>Theme</vt:lpstr>
      </vt:variant>
      <vt:variant>
        <vt:i4>31</vt:i4>
      </vt:variant>
      <vt:variant>
        <vt:lpstr>Embedded OLE Servers</vt:lpstr>
      </vt:variant>
      <vt:variant>
        <vt:i4>1</vt:i4>
      </vt:variant>
      <vt:variant>
        <vt:lpstr>Slide Titles</vt:lpstr>
      </vt:variant>
      <vt:variant>
        <vt:i4>108</vt:i4>
      </vt:variant>
    </vt:vector>
  </HeadingPairs>
  <TitlesOfParts>
    <vt:vector size="140" baseType="lpstr">
      <vt:lpstr>1_Office Theme</vt:lpstr>
      <vt:lpstr>SMARTART</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SAULRIETS</vt:lpstr>
      <vt:lpstr>1_سمة Office</vt:lpstr>
      <vt:lpstr>abstract2</vt:lpstr>
      <vt:lpstr>Visio</vt:lpstr>
      <vt:lpstr>Office of Citizenship and Migration Affairs</vt:lpstr>
      <vt:lpstr>Slide 2</vt:lpstr>
      <vt:lpstr>Slide 3</vt:lpstr>
      <vt:lpstr>Organisation Structure</vt:lpstr>
      <vt:lpstr>Personnel</vt:lpstr>
      <vt:lpstr>Personnel</vt:lpstr>
      <vt:lpstr>Personnel</vt:lpstr>
      <vt:lpstr>Personnel</vt:lpstr>
      <vt:lpstr>Personnel</vt:lpstr>
      <vt:lpstr>Regional Divisions</vt:lpstr>
      <vt:lpstr>Slide 11</vt:lpstr>
      <vt:lpstr>Services</vt:lpstr>
      <vt:lpstr>Services</vt:lpstr>
      <vt:lpstr>Services</vt:lpstr>
      <vt:lpstr>Slide 15</vt:lpstr>
      <vt:lpstr>Invitations</vt:lpstr>
      <vt:lpstr>Invitations</vt:lpstr>
      <vt:lpstr>Visas</vt:lpstr>
      <vt:lpstr>Visas</vt:lpstr>
      <vt:lpstr>Visas</vt:lpstr>
      <vt:lpstr>Visas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Work Permits</vt:lpstr>
      <vt:lpstr>Repatriation</vt:lpstr>
      <vt:lpstr>Repatriation</vt:lpstr>
      <vt:lpstr>Repatriatiates’ Source Countries 2003-2013</vt:lpstr>
      <vt:lpstr>Repatriation</vt:lpstr>
      <vt:lpstr>Official Residences Declared</vt:lpstr>
      <vt:lpstr>Removal</vt:lpstr>
      <vt:lpstr>Removal</vt:lpstr>
      <vt:lpstr>Slide 41</vt:lpstr>
      <vt:lpstr>Asylum</vt:lpstr>
      <vt:lpstr>Asylum Seekers</vt:lpstr>
      <vt:lpstr>Asylum Seekers</vt:lpstr>
      <vt:lpstr>Asylum Seekers</vt:lpstr>
      <vt:lpstr>Asylum Seekers’ Source Countries 1998-2013</vt:lpstr>
      <vt:lpstr>Dublin Regulation</vt:lpstr>
      <vt:lpstr>Dublin Regulation</vt:lpstr>
      <vt:lpstr>Asylum Seekers’ Accommodation Centre</vt:lpstr>
      <vt:lpstr>Slide 50</vt:lpstr>
      <vt:lpstr>Persons’ Legal Status</vt:lpstr>
      <vt:lpstr>Persons’ Legal Status</vt:lpstr>
      <vt:lpstr>Persons’ Legal Status</vt:lpstr>
      <vt:lpstr>Acquisition of Citizenship</vt:lpstr>
      <vt:lpstr>Acquisition of Citizenship</vt:lpstr>
      <vt:lpstr>Acquisition of Citizenship</vt:lpstr>
      <vt:lpstr>Acquisition of Citizenship</vt:lpstr>
      <vt:lpstr>Acquisition of Citizenship</vt:lpstr>
      <vt:lpstr>Acquisition of Citizenship</vt:lpstr>
      <vt:lpstr>Acquisition of Citizenship</vt:lpstr>
      <vt:lpstr>Acquisition of Citizenship</vt:lpstr>
      <vt:lpstr>Loss of Latvian Citizenship</vt:lpstr>
      <vt:lpstr>Loss of Latvian Citizenship</vt:lpstr>
      <vt:lpstr>Loss of Latvian Citizenship</vt:lpstr>
      <vt:lpstr>Loss of Non-citizen Status</vt:lpstr>
      <vt:lpstr>Loss of Non-citizen Status</vt:lpstr>
      <vt:lpstr>Loss of Non-citizen Status</vt:lpstr>
      <vt:lpstr>Loss of Non-citizen Status</vt:lpstr>
      <vt:lpstr>Loss of Non-citizen Status</vt:lpstr>
      <vt:lpstr>Slide 70</vt:lpstr>
      <vt:lpstr>Identity Documents</vt:lpstr>
      <vt:lpstr>ID Documents</vt:lpstr>
      <vt:lpstr>Identity Documents</vt:lpstr>
      <vt:lpstr>Identity Documents</vt:lpstr>
      <vt:lpstr>Identity Documents</vt:lpstr>
      <vt:lpstr>Identity Documents</vt:lpstr>
      <vt:lpstr>Identity Documents</vt:lpstr>
      <vt:lpstr>Identity Documents</vt:lpstr>
      <vt:lpstr>Identity Documents</vt:lpstr>
      <vt:lpstr>Identity Documents</vt:lpstr>
      <vt:lpstr>Identity Documents</vt:lpstr>
      <vt:lpstr>Identity Documents</vt:lpstr>
      <vt:lpstr>Slide 83</vt:lpstr>
      <vt:lpstr>Population Register</vt:lpstr>
      <vt:lpstr>Population Register</vt:lpstr>
      <vt:lpstr>Declaration of Residence</vt:lpstr>
      <vt:lpstr>Declaration of Residence</vt:lpstr>
      <vt:lpstr>Information from the Register</vt:lpstr>
      <vt:lpstr>Information from the Register</vt:lpstr>
      <vt:lpstr>Transferred Letters</vt:lpstr>
      <vt:lpstr>Electronic Services</vt:lpstr>
      <vt:lpstr>Electronic Services</vt:lpstr>
      <vt:lpstr>Electronic Services</vt:lpstr>
      <vt:lpstr>Electronic Services</vt:lpstr>
      <vt:lpstr>Population Register</vt:lpstr>
      <vt:lpstr>Population Register Statistics</vt:lpstr>
      <vt:lpstr>Population Register Statistics</vt:lpstr>
      <vt:lpstr>Population Register Statistics</vt:lpstr>
      <vt:lpstr>Population Register Statistics</vt:lpstr>
      <vt:lpstr>Population Register Statistics</vt:lpstr>
      <vt:lpstr>Population Register Statistics</vt:lpstr>
      <vt:lpstr>Population Register Statistics</vt:lpstr>
      <vt:lpstr>Slide 103</vt:lpstr>
      <vt:lpstr>Customer Satisfaction Survey (2013)</vt:lpstr>
      <vt:lpstr>Customer Satisfaction Survey (2013)</vt:lpstr>
      <vt:lpstr>Customer Satisfaction Survey (2013)</vt:lpstr>
      <vt:lpstr>Customer Satisfaction Survey (2013)</vt:lpstr>
      <vt:lpstr>© Office of Citizenship and Migration Affairs</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Citizenship and Migration Affairs</dc:title>
  <dc:creator>Sarmite Vegere</dc:creator>
  <cp:lastModifiedBy>sarmitev</cp:lastModifiedBy>
  <cp:revision>958</cp:revision>
  <dcterms:created xsi:type="dcterms:W3CDTF">2011-08-30T18:23:54Z</dcterms:created>
  <dcterms:modified xsi:type="dcterms:W3CDTF">2014-09-25T05:29:55Z</dcterms:modified>
</cp:coreProperties>
</file>